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90" r:id="rId1"/>
    <p:sldMasterId id="2147485062" r:id="rId2"/>
  </p:sldMasterIdLst>
  <p:notesMasterIdLst>
    <p:notesMasterId r:id="rId18"/>
  </p:notesMasterIdLst>
  <p:handoutMasterIdLst>
    <p:handoutMasterId r:id="rId19"/>
  </p:handoutMasterIdLst>
  <p:sldIdLst>
    <p:sldId id="292" r:id="rId3"/>
    <p:sldId id="289" r:id="rId4"/>
    <p:sldId id="267" r:id="rId5"/>
    <p:sldId id="281" r:id="rId6"/>
    <p:sldId id="266" r:id="rId7"/>
    <p:sldId id="261" r:id="rId8"/>
    <p:sldId id="258" r:id="rId9"/>
    <p:sldId id="269" r:id="rId10"/>
    <p:sldId id="259" r:id="rId11"/>
    <p:sldId id="263" r:id="rId12"/>
    <p:sldId id="276" r:id="rId13"/>
    <p:sldId id="286" r:id="rId14"/>
    <p:sldId id="287" r:id="rId15"/>
    <p:sldId id="268" r:id="rId16"/>
    <p:sldId id="274"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B3ADBD-324A-1FEC-FDC1-A38955120897}" name="Linda Hymans" initials="LH" userId="S::lhymans@somos.com::d1c55f44-a621-4926-ae0c-ec5d5da61984" providerId="AD"/>
  <p188:author id="{BC366CC2-0BAA-3859-0D82-2E204BA73A3E}" name="Cecilia McCabe" initials="CM" userId="S::cmccabe@somos.com::5e10fb4b-5474-4936-b457-6fc73a8e7c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idi Wayman" initials="HW" lastIdx="7" clrIdx="0">
    <p:extLst>
      <p:ext uri="{19B8F6BF-5375-455C-9EA6-DF929625EA0E}">
        <p15:presenceInfo xmlns:p15="http://schemas.microsoft.com/office/powerpoint/2012/main" userId="S::hwayman@somos.com::809300b4-b327-4cd4-9465-f7f10008f8b5" providerId="AD"/>
      </p:ext>
    </p:extLst>
  </p:cmAuthor>
  <p:cmAuthor id="2" name="Leung, Joanne" initials="LJ" lastIdx="6" clrIdx="1">
    <p:extLst>
      <p:ext uri="{19B8F6BF-5375-455C-9EA6-DF929625EA0E}">
        <p15:presenceInfo xmlns:p15="http://schemas.microsoft.com/office/powerpoint/2012/main" userId="S::joanne.leung@cpuc.ca.gov::6b725ddf-5ee4-4034-94f8-7c3dadff3f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16"/>
    <a:srgbClr val="0000FF"/>
    <a:srgbClr val="1F56EB"/>
    <a:srgbClr val="A9B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5" autoAdjust="0"/>
    <p:restoredTop sz="91924" autoAdjust="0"/>
  </p:normalViewPr>
  <p:slideViewPr>
    <p:cSldViewPr>
      <p:cViewPr varScale="1">
        <p:scale>
          <a:sx n="81" d="100"/>
          <a:sy n="81" d="100"/>
        </p:scale>
        <p:origin x="13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4C90C-306B-4AD4-B653-5D3922547C0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93A12FE-41B2-4E56-B98B-6C0A515083FA}">
      <dgm:prSet/>
      <dgm:spPr/>
      <dgm:t>
        <a:bodyPr/>
        <a:lstStyle/>
        <a:p>
          <a:r>
            <a:rPr lang="en-US" b="0" i="0" dirty="0">
              <a:solidFill>
                <a:srgbClr val="000016"/>
              </a:solidFill>
            </a:rPr>
            <a:t>FCC holds full jurisdiction over the telephone numbering system and area code administration.</a:t>
          </a:r>
          <a:endParaRPr lang="en-US" dirty="0">
            <a:solidFill>
              <a:srgbClr val="000016"/>
            </a:solidFill>
          </a:endParaRPr>
        </a:p>
      </dgm:t>
    </dgm:pt>
    <dgm:pt modelId="{A9F4C86F-2963-476B-A07C-F900C0A03DBA}" type="parTrans" cxnId="{1B05358D-0858-43BF-824D-4461BE1FBD1B}">
      <dgm:prSet/>
      <dgm:spPr/>
      <dgm:t>
        <a:bodyPr/>
        <a:lstStyle/>
        <a:p>
          <a:endParaRPr lang="en-US"/>
        </a:p>
      </dgm:t>
    </dgm:pt>
    <dgm:pt modelId="{8B43F35D-865B-4789-B24C-0234B5AB06CC}" type="sibTrans" cxnId="{1B05358D-0858-43BF-824D-4461BE1FBD1B}">
      <dgm:prSet/>
      <dgm:spPr/>
      <dgm:t>
        <a:bodyPr/>
        <a:lstStyle/>
        <a:p>
          <a:endParaRPr lang="en-US"/>
        </a:p>
      </dgm:t>
    </dgm:pt>
    <dgm:pt modelId="{675A0743-47EF-4D79-AB8B-F20B9D4362FF}">
      <dgm:prSet/>
      <dgm:spPr/>
      <dgm:t>
        <a:bodyPr/>
        <a:lstStyle/>
        <a:p>
          <a:r>
            <a:rPr lang="en-US" b="0" i="0" dirty="0">
              <a:solidFill>
                <a:srgbClr val="000016"/>
              </a:solidFill>
            </a:rPr>
            <a:t>FCC has delegated area code relief responsibilities to each state.</a:t>
          </a:r>
          <a:endParaRPr lang="en-US" dirty="0">
            <a:solidFill>
              <a:srgbClr val="000016"/>
            </a:solidFill>
          </a:endParaRPr>
        </a:p>
      </dgm:t>
    </dgm:pt>
    <dgm:pt modelId="{6F5F9791-2E15-4A2B-B465-B28E768373E1}" type="parTrans" cxnId="{78676A35-102D-43F6-8DFB-16C00FDD9D84}">
      <dgm:prSet/>
      <dgm:spPr/>
      <dgm:t>
        <a:bodyPr/>
        <a:lstStyle/>
        <a:p>
          <a:endParaRPr lang="en-US"/>
        </a:p>
      </dgm:t>
    </dgm:pt>
    <dgm:pt modelId="{C3C993FB-62BD-48DA-BAF2-25FAF484C70A}" type="sibTrans" cxnId="{78676A35-102D-43F6-8DFB-16C00FDD9D84}">
      <dgm:prSet/>
      <dgm:spPr/>
      <dgm:t>
        <a:bodyPr/>
        <a:lstStyle/>
        <a:p>
          <a:endParaRPr lang="en-US"/>
        </a:p>
      </dgm:t>
    </dgm:pt>
    <dgm:pt modelId="{3A8FA4F0-4BE2-4EA6-9438-D156FF5DAA02}">
      <dgm:prSet/>
      <dgm:spPr/>
      <dgm:t>
        <a:bodyPr/>
        <a:lstStyle/>
        <a:p>
          <a:r>
            <a:rPr lang="en-US" b="0" i="0" dirty="0">
              <a:solidFill>
                <a:srgbClr val="000016"/>
              </a:solidFill>
            </a:rPr>
            <a:t>The CPUC conducts area code relief and determines method to introduce a new area code in accordance with Public Utilities Code Sections 7930-7943.</a:t>
          </a:r>
          <a:endParaRPr lang="en-US" dirty="0">
            <a:solidFill>
              <a:srgbClr val="000016"/>
            </a:solidFill>
          </a:endParaRPr>
        </a:p>
      </dgm:t>
    </dgm:pt>
    <dgm:pt modelId="{2D308482-9A24-4A0B-891E-FDA1E0B6708A}" type="parTrans" cxnId="{6B3B06EB-1764-4274-BA80-C883B5664C47}">
      <dgm:prSet/>
      <dgm:spPr/>
      <dgm:t>
        <a:bodyPr/>
        <a:lstStyle/>
        <a:p>
          <a:endParaRPr lang="en-US"/>
        </a:p>
      </dgm:t>
    </dgm:pt>
    <dgm:pt modelId="{105A855D-9CF8-4103-85EC-395DD8FF1FDD}" type="sibTrans" cxnId="{6B3B06EB-1764-4274-BA80-C883B5664C47}">
      <dgm:prSet/>
      <dgm:spPr/>
      <dgm:t>
        <a:bodyPr/>
        <a:lstStyle/>
        <a:p>
          <a:endParaRPr lang="en-US"/>
        </a:p>
      </dgm:t>
    </dgm:pt>
    <dgm:pt modelId="{202CA28F-83B9-4A4C-9FBE-291438766FC8}">
      <dgm:prSet/>
      <dgm:spPr/>
      <dgm:t>
        <a:bodyPr/>
        <a:lstStyle/>
        <a:p>
          <a:r>
            <a:rPr lang="en-US" b="0" i="0" dirty="0">
              <a:solidFill>
                <a:srgbClr val="000016"/>
              </a:solidFill>
            </a:rPr>
            <a:t>Area codes are managed and assigned by the North American Numbering Plan Administrator (NANPA).</a:t>
          </a:r>
          <a:endParaRPr lang="en-US" dirty="0">
            <a:solidFill>
              <a:srgbClr val="000016"/>
            </a:solidFill>
          </a:endParaRPr>
        </a:p>
      </dgm:t>
    </dgm:pt>
    <dgm:pt modelId="{E9243FBC-E396-4E7C-BEDB-C1328422FD49}" type="parTrans" cxnId="{DE6B3D0F-9122-4BEA-8967-32C0F595283D}">
      <dgm:prSet/>
      <dgm:spPr/>
      <dgm:t>
        <a:bodyPr/>
        <a:lstStyle/>
        <a:p>
          <a:endParaRPr lang="en-US"/>
        </a:p>
      </dgm:t>
    </dgm:pt>
    <dgm:pt modelId="{B7FCDB5D-0B1B-42B2-AF45-107164652AA9}" type="sibTrans" cxnId="{DE6B3D0F-9122-4BEA-8967-32C0F595283D}">
      <dgm:prSet/>
      <dgm:spPr/>
      <dgm:t>
        <a:bodyPr/>
        <a:lstStyle/>
        <a:p>
          <a:endParaRPr lang="en-US"/>
        </a:p>
      </dgm:t>
    </dgm:pt>
    <dgm:pt modelId="{4D952A47-BCD4-F447-8D3D-A35591745932}" type="pres">
      <dgm:prSet presAssocID="{E434C90C-306B-4AD4-B653-5D3922547C06}" presName="hierChild1" presStyleCnt="0">
        <dgm:presLayoutVars>
          <dgm:chPref val="1"/>
          <dgm:dir/>
          <dgm:animOne val="branch"/>
          <dgm:animLvl val="lvl"/>
          <dgm:resizeHandles/>
        </dgm:presLayoutVars>
      </dgm:prSet>
      <dgm:spPr/>
    </dgm:pt>
    <dgm:pt modelId="{FF8F8770-BCC6-FE4F-AA7C-CD723DBAB902}" type="pres">
      <dgm:prSet presAssocID="{993A12FE-41B2-4E56-B98B-6C0A515083FA}" presName="hierRoot1" presStyleCnt="0"/>
      <dgm:spPr/>
    </dgm:pt>
    <dgm:pt modelId="{6914F980-6D93-B644-8ED2-7FF34F111AE2}" type="pres">
      <dgm:prSet presAssocID="{993A12FE-41B2-4E56-B98B-6C0A515083FA}" presName="composite" presStyleCnt="0"/>
      <dgm:spPr/>
    </dgm:pt>
    <dgm:pt modelId="{C3D0ABC3-FBD8-BC44-8CDB-5ECD07668E5F}" type="pres">
      <dgm:prSet presAssocID="{993A12FE-41B2-4E56-B98B-6C0A515083FA}" presName="background" presStyleLbl="node0" presStyleIdx="0" presStyleCnt="4"/>
      <dgm:spPr/>
    </dgm:pt>
    <dgm:pt modelId="{7CCB6E9A-26CF-EF4D-AEB0-4844DB0E4968}" type="pres">
      <dgm:prSet presAssocID="{993A12FE-41B2-4E56-B98B-6C0A515083FA}" presName="text" presStyleLbl="fgAcc0" presStyleIdx="0" presStyleCnt="4">
        <dgm:presLayoutVars>
          <dgm:chPref val="3"/>
        </dgm:presLayoutVars>
      </dgm:prSet>
      <dgm:spPr/>
    </dgm:pt>
    <dgm:pt modelId="{34D9EA5F-7C15-1C47-AB2D-D9C70F351500}" type="pres">
      <dgm:prSet presAssocID="{993A12FE-41B2-4E56-B98B-6C0A515083FA}" presName="hierChild2" presStyleCnt="0"/>
      <dgm:spPr/>
    </dgm:pt>
    <dgm:pt modelId="{98E58948-5700-3845-A9A3-5B2E42047D9C}" type="pres">
      <dgm:prSet presAssocID="{675A0743-47EF-4D79-AB8B-F20B9D4362FF}" presName="hierRoot1" presStyleCnt="0"/>
      <dgm:spPr/>
    </dgm:pt>
    <dgm:pt modelId="{1FBBAF36-E932-6144-891F-2E6F443E0C26}" type="pres">
      <dgm:prSet presAssocID="{675A0743-47EF-4D79-AB8B-F20B9D4362FF}" presName="composite" presStyleCnt="0"/>
      <dgm:spPr/>
    </dgm:pt>
    <dgm:pt modelId="{7379A032-B40C-9240-9507-234DAE86362D}" type="pres">
      <dgm:prSet presAssocID="{675A0743-47EF-4D79-AB8B-F20B9D4362FF}" presName="background" presStyleLbl="node0" presStyleIdx="1" presStyleCnt="4"/>
      <dgm:spPr/>
    </dgm:pt>
    <dgm:pt modelId="{143B7347-941C-7E44-B5A5-91E159A6189E}" type="pres">
      <dgm:prSet presAssocID="{675A0743-47EF-4D79-AB8B-F20B9D4362FF}" presName="text" presStyleLbl="fgAcc0" presStyleIdx="1" presStyleCnt="4">
        <dgm:presLayoutVars>
          <dgm:chPref val="3"/>
        </dgm:presLayoutVars>
      </dgm:prSet>
      <dgm:spPr/>
    </dgm:pt>
    <dgm:pt modelId="{080EAED6-8082-8B47-A31C-44CBA220DC95}" type="pres">
      <dgm:prSet presAssocID="{675A0743-47EF-4D79-AB8B-F20B9D4362FF}" presName="hierChild2" presStyleCnt="0"/>
      <dgm:spPr/>
    </dgm:pt>
    <dgm:pt modelId="{251A6278-FD59-2C47-866A-00846213B901}" type="pres">
      <dgm:prSet presAssocID="{3A8FA4F0-4BE2-4EA6-9438-D156FF5DAA02}" presName="hierRoot1" presStyleCnt="0"/>
      <dgm:spPr/>
    </dgm:pt>
    <dgm:pt modelId="{3E696377-EE22-E84A-B688-B89A11D134CD}" type="pres">
      <dgm:prSet presAssocID="{3A8FA4F0-4BE2-4EA6-9438-D156FF5DAA02}" presName="composite" presStyleCnt="0"/>
      <dgm:spPr/>
    </dgm:pt>
    <dgm:pt modelId="{2DE4BAEC-CF8E-CA4E-829D-07055EF3CCB0}" type="pres">
      <dgm:prSet presAssocID="{3A8FA4F0-4BE2-4EA6-9438-D156FF5DAA02}" presName="background" presStyleLbl="node0" presStyleIdx="2" presStyleCnt="4"/>
      <dgm:spPr/>
    </dgm:pt>
    <dgm:pt modelId="{405B3F49-33A5-6140-8B0C-43422DE844B2}" type="pres">
      <dgm:prSet presAssocID="{3A8FA4F0-4BE2-4EA6-9438-D156FF5DAA02}" presName="text" presStyleLbl="fgAcc0" presStyleIdx="2" presStyleCnt="4">
        <dgm:presLayoutVars>
          <dgm:chPref val="3"/>
        </dgm:presLayoutVars>
      </dgm:prSet>
      <dgm:spPr/>
    </dgm:pt>
    <dgm:pt modelId="{39146FE1-8406-F948-8965-6315085AF211}" type="pres">
      <dgm:prSet presAssocID="{3A8FA4F0-4BE2-4EA6-9438-D156FF5DAA02}" presName="hierChild2" presStyleCnt="0"/>
      <dgm:spPr/>
    </dgm:pt>
    <dgm:pt modelId="{59AB952E-5AA6-E240-AF51-323C4A7A3CBD}" type="pres">
      <dgm:prSet presAssocID="{202CA28F-83B9-4A4C-9FBE-291438766FC8}" presName="hierRoot1" presStyleCnt="0"/>
      <dgm:spPr/>
    </dgm:pt>
    <dgm:pt modelId="{F117E25D-2C6D-D848-8959-7E526DF80857}" type="pres">
      <dgm:prSet presAssocID="{202CA28F-83B9-4A4C-9FBE-291438766FC8}" presName="composite" presStyleCnt="0"/>
      <dgm:spPr/>
    </dgm:pt>
    <dgm:pt modelId="{DC964EC9-C875-3A4B-8EDF-E4986871DE37}" type="pres">
      <dgm:prSet presAssocID="{202CA28F-83B9-4A4C-9FBE-291438766FC8}" presName="background" presStyleLbl="node0" presStyleIdx="3" presStyleCnt="4"/>
      <dgm:spPr/>
    </dgm:pt>
    <dgm:pt modelId="{E28E2FA2-81FA-AA4D-BF99-3C436A981D87}" type="pres">
      <dgm:prSet presAssocID="{202CA28F-83B9-4A4C-9FBE-291438766FC8}" presName="text" presStyleLbl="fgAcc0" presStyleIdx="3" presStyleCnt="4">
        <dgm:presLayoutVars>
          <dgm:chPref val="3"/>
        </dgm:presLayoutVars>
      </dgm:prSet>
      <dgm:spPr/>
    </dgm:pt>
    <dgm:pt modelId="{CA5842B7-A0E1-CD45-B8DC-C92E9AFB9F09}" type="pres">
      <dgm:prSet presAssocID="{202CA28F-83B9-4A4C-9FBE-291438766FC8}" presName="hierChild2" presStyleCnt="0"/>
      <dgm:spPr/>
    </dgm:pt>
  </dgm:ptLst>
  <dgm:cxnLst>
    <dgm:cxn modelId="{DE6B3D0F-9122-4BEA-8967-32C0F595283D}" srcId="{E434C90C-306B-4AD4-B653-5D3922547C06}" destId="{202CA28F-83B9-4A4C-9FBE-291438766FC8}" srcOrd="3" destOrd="0" parTransId="{E9243FBC-E396-4E7C-BEDB-C1328422FD49}" sibTransId="{B7FCDB5D-0B1B-42B2-AF45-107164652AA9}"/>
    <dgm:cxn modelId="{CEA30110-47F9-2B46-9EA7-98BCDA8A475A}" type="presOf" srcId="{E434C90C-306B-4AD4-B653-5D3922547C06}" destId="{4D952A47-BCD4-F447-8D3D-A35591745932}" srcOrd="0" destOrd="0" presId="urn:microsoft.com/office/officeart/2005/8/layout/hierarchy1"/>
    <dgm:cxn modelId="{78676A35-102D-43F6-8DFB-16C00FDD9D84}" srcId="{E434C90C-306B-4AD4-B653-5D3922547C06}" destId="{675A0743-47EF-4D79-AB8B-F20B9D4362FF}" srcOrd="1" destOrd="0" parTransId="{6F5F9791-2E15-4A2B-B465-B28E768373E1}" sibTransId="{C3C993FB-62BD-48DA-BAF2-25FAF484C70A}"/>
    <dgm:cxn modelId="{4515934C-E8DC-3542-88C6-D7C9DD69EB02}" type="presOf" srcId="{3A8FA4F0-4BE2-4EA6-9438-D156FF5DAA02}" destId="{405B3F49-33A5-6140-8B0C-43422DE844B2}" srcOrd="0" destOrd="0" presId="urn:microsoft.com/office/officeart/2005/8/layout/hierarchy1"/>
    <dgm:cxn modelId="{1B05358D-0858-43BF-824D-4461BE1FBD1B}" srcId="{E434C90C-306B-4AD4-B653-5D3922547C06}" destId="{993A12FE-41B2-4E56-B98B-6C0A515083FA}" srcOrd="0" destOrd="0" parTransId="{A9F4C86F-2963-476B-A07C-F900C0A03DBA}" sibTransId="{8B43F35D-865B-4789-B24C-0234B5AB06CC}"/>
    <dgm:cxn modelId="{B66F2AAD-DE6E-934B-80CD-51D694085489}" type="presOf" srcId="{675A0743-47EF-4D79-AB8B-F20B9D4362FF}" destId="{143B7347-941C-7E44-B5A5-91E159A6189E}" srcOrd="0" destOrd="0" presId="urn:microsoft.com/office/officeart/2005/8/layout/hierarchy1"/>
    <dgm:cxn modelId="{1F8384B6-CEA6-F941-9388-2F6552A61804}" type="presOf" srcId="{202CA28F-83B9-4A4C-9FBE-291438766FC8}" destId="{E28E2FA2-81FA-AA4D-BF99-3C436A981D87}" srcOrd="0" destOrd="0" presId="urn:microsoft.com/office/officeart/2005/8/layout/hierarchy1"/>
    <dgm:cxn modelId="{6B3B06EB-1764-4274-BA80-C883B5664C47}" srcId="{E434C90C-306B-4AD4-B653-5D3922547C06}" destId="{3A8FA4F0-4BE2-4EA6-9438-D156FF5DAA02}" srcOrd="2" destOrd="0" parTransId="{2D308482-9A24-4A0B-891E-FDA1E0B6708A}" sibTransId="{105A855D-9CF8-4103-85EC-395DD8FF1FDD}"/>
    <dgm:cxn modelId="{A1D5ADEB-6552-1445-B72E-A972F08EE036}" type="presOf" srcId="{993A12FE-41B2-4E56-B98B-6C0A515083FA}" destId="{7CCB6E9A-26CF-EF4D-AEB0-4844DB0E4968}" srcOrd="0" destOrd="0" presId="urn:microsoft.com/office/officeart/2005/8/layout/hierarchy1"/>
    <dgm:cxn modelId="{AA90A7B2-54FD-2947-AE46-E2B0BD36CF3E}" type="presParOf" srcId="{4D952A47-BCD4-F447-8D3D-A35591745932}" destId="{FF8F8770-BCC6-FE4F-AA7C-CD723DBAB902}" srcOrd="0" destOrd="0" presId="urn:microsoft.com/office/officeart/2005/8/layout/hierarchy1"/>
    <dgm:cxn modelId="{24460A84-CF22-3D41-8FDF-A0D589220524}" type="presParOf" srcId="{FF8F8770-BCC6-FE4F-AA7C-CD723DBAB902}" destId="{6914F980-6D93-B644-8ED2-7FF34F111AE2}" srcOrd="0" destOrd="0" presId="urn:microsoft.com/office/officeart/2005/8/layout/hierarchy1"/>
    <dgm:cxn modelId="{E02AFCAD-1537-9F42-802F-0E1A04CC2A14}" type="presParOf" srcId="{6914F980-6D93-B644-8ED2-7FF34F111AE2}" destId="{C3D0ABC3-FBD8-BC44-8CDB-5ECD07668E5F}" srcOrd="0" destOrd="0" presId="urn:microsoft.com/office/officeart/2005/8/layout/hierarchy1"/>
    <dgm:cxn modelId="{78038C5D-C992-114D-A4D3-EEB8964C5962}" type="presParOf" srcId="{6914F980-6D93-B644-8ED2-7FF34F111AE2}" destId="{7CCB6E9A-26CF-EF4D-AEB0-4844DB0E4968}" srcOrd="1" destOrd="0" presId="urn:microsoft.com/office/officeart/2005/8/layout/hierarchy1"/>
    <dgm:cxn modelId="{77C9B5A2-B987-F548-82D7-E7C154D39D11}" type="presParOf" srcId="{FF8F8770-BCC6-FE4F-AA7C-CD723DBAB902}" destId="{34D9EA5F-7C15-1C47-AB2D-D9C70F351500}" srcOrd="1" destOrd="0" presId="urn:microsoft.com/office/officeart/2005/8/layout/hierarchy1"/>
    <dgm:cxn modelId="{52FD9EC3-A56B-A546-A50E-1AA3801FE94B}" type="presParOf" srcId="{4D952A47-BCD4-F447-8D3D-A35591745932}" destId="{98E58948-5700-3845-A9A3-5B2E42047D9C}" srcOrd="1" destOrd="0" presId="urn:microsoft.com/office/officeart/2005/8/layout/hierarchy1"/>
    <dgm:cxn modelId="{0F04415C-0A74-F945-A41A-63522C50C4E3}" type="presParOf" srcId="{98E58948-5700-3845-A9A3-5B2E42047D9C}" destId="{1FBBAF36-E932-6144-891F-2E6F443E0C26}" srcOrd="0" destOrd="0" presId="urn:microsoft.com/office/officeart/2005/8/layout/hierarchy1"/>
    <dgm:cxn modelId="{40D317A8-4F5D-0B40-8EB7-7F85D7EDF2DA}" type="presParOf" srcId="{1FBBAF36-E932-6144-891F-2E6F443E0C26}" destId="{7379A032-B40C-9240-9507-234DAE86362D}" srcOrd="0" destOrd="0" presId="urn:microsoft.com/office/officeart/2005/8/layout/hierarchy1"/>
    <dgm:cxn modelId="{FB55CB1B-299F-2D4D-9607-6B2F720F2358}" type="presParOf" srcId="{1FBBAF36-E932-6144-891F-2E6F443E0C26}" destId="{143B7347-941C-7E44-B5A5-91E159A6189E}" srcOrd="1" destOrd="0" presId="urn:microsoft.com/office/officeart/2005/8/layout/hierarchy1"/>
    <dgm:cxn modelId="{C4C901B1-401A-5A42-A5A3-9AC754DAA332}" type="presParOf" srcId="{98E58948-5700-3845-A9A3-5B2E42047D9C}" destId="{080EAED6-8082-8B47-A31C-44CBA220DC95}" srcOrd="1" destOrd="0" presId="urn:microsoft.com/office/officeart/2005/8/layout/hierarchy1"/>
    <dgm:cxn modelId="{77D5BF97-42B5-EE49-96CF-CB9260CA58DB}" type="presParOf" srcId="{4D952A47-BCD4-F447-8D3D-A35591745932}" destId="{251A6278-FD59-2C47-866A-00846213B901}" srcOrd="2" destOrd="0" presId="urn:microsoft.com/office/officeart/2005/8/layout/hierarchy1"/>
    <dgm:cxn modelId="{EC7077FA-DCCB-A74F-A601-9DCDFCC635EC}" type="presParOf" srcId="{251A6278-FD59-2C47-866A-00846213B901}" destId="{3E696377-EE22-E84A-B688-B89A11D134CD}" srcOrd="0" destOrd="0" presId="urn:microsoft.com/office/officeart/2005/8/layout/hierarchy1"/>
    <dgm:cxn modelId="{ADD9FFE1-08EF-F44C-94CC-D8E2CC6892DF}" type="presParOf" srcId="{3E696377-EE22-E84A-B688-B89A11D134CD}" destId="{2DE4BAEC-CF8E-CA4E-829D-07055EF3CCB0}" srcOrd="0" destOrd="0" presId="urn:microsoft.com/office/officeart/2005/8/layout/hierarchy1"/>
    <dgm:cxn modelId="{7A25866A-DDF5-5442-AFDF-4BC2F0A8E64D}" type="presParOf" srcId="{3E696377-EE22-E84A-B688-B89A11D134CD}" destId="{405B3F49-33A5-6140-8B0C-43422DE844B2}" srcOrd="1" destOrd="0" presId="urn:microsoft.com/office/officeart/2005/8/layout/hierarchy1"/>
    <dgm:cxn modelId="{4A2CC69D-674B-144F-AB95-085386FBB3BC}" type="presParOf" srcId="{251A6278-FD59-2C47-866A-00846213B901}" destId="{39146FE1-8406-F948-8965-6315085AF211}" srcOrd="1" destOrd="0" presId="urn:microsoft.com/office/officeart/2005/8/layout/hierarchy1"/>
    <dgm:cxn modelId="{055F88A4-806A-5F49-A1D0-AD277E07AA6F}" type="presParOf" srcId="{4D952A47-BCD4-F447-8D3D-A35591745932}" destId="{59AB952E-5AA6-E240-AF51-323C4A7A3CBD}" srcOrd="3" destOrd="0" presId="urn:microsoft.com/office/officeart/2005/8/layout/hierarchy1"/>
    <dgm:cxn modelId="{27D5391B-11C1-B54B-9AAE-69EA2782C45C}" type="presParOf" srcId="{59AB952E-5AA6-E240-AF51-323C4A7A3CBD}" destId="{F117E25D-2C6D-D848-8959-7E526DF80857}" srcOrd="0" destOrd="0" presId="urn:microsoft.com/office/officeart/2005/8/layout/hierarchy1"/>
    <dgm:cxn modelId="{6B6F8BC6-4EA3-0748-B61C-711621ADC057}" type="presParOf" srcId="{F117E25D-2C6D-D848-8959-7E526DF80857}" destId="{DC964EC9-C875-3A4B-8EDF-E4986871DE37}" srcOrd="0" destOrd="0" presId="urn:microsoft.com/office/officeart/2005/8/layout/hierarchy1"/>
    <dgm:cxn modelId="{1A7DA885-BDBE-9A46-B6C4-3505063E9020}" type="presParOf" srcId="{F117E25D-2C6D-D848-8959-7E526DF80857}" destId="{E28E2FA2-81FA-AA4D-BF99-3C436A981D87}" srcOrd="1" destOrd="0" presId="urn:microsoft.com/office/officeart/2005/8/layout/hierarchy1"/>
    <dgm:cxn modelId="{A8770238-CB48-C543-9956-9985F2B716CF}" type="presParOf" srcId="{59AB952E-5AA6-E240-AF51-323C4A7A3CBD}" destId="{CA5842B7-A0E1-CD45-B8DC-C92E9AFB9F0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673438-7F3A-4CEB-8813-1E4991260592}"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4180606A-0304-4F14-AF65-27AEECB4274F}">
      <dgm:prSet/>
      <dgm:spPr/>
      <dgm:t>
        <a:bodyPr/>
        <a:lstStyle/>
        <a:p>
          <a:r>
            <a:rPr lang="en-US"/>
            <a:t>Present</a:t>
          </a:r>
        </a:p>
      </dgm:t>
    </dgm:pt>
    <dgm:pt modelId="{879AADE7-6527-4F22-BB21-F30F89AEC5A3}" type="parTrans" cxnId="{57BFC5B8-CDCE-4E3A-9E8B-AB7A669AD023}">
      <dgm:prSet/>
      <dgm:spPr/>
      <dgm:t>
        <a:bodyPr/>
        <a:lstStyle/>
        <a:p>
          <a:endParaRPr lang="en-US"/>
        </a:p>
      </dgm:t>
    </dgm:pt>
    <dgm:pt modelId="{5C739182-AC5F-48D1-ABC3-0A215EC64654}" type="sibTrans" cxnId="{57BFC5B8-CDCE-4E3A-9E8B-AB7A669AD023}">
      <dgm:prSet/>
      <dgm:spPr/>
      <dgm:t>
        <a:bodyPr/>
        <a:lstStyle/>
        <a:p>
          <a:endParaRPr lang="en-US"/>
        </a:p>
      </dgm:t>
    </dgm:pt>
    <dgm:pt modelId="{B7531FC0-FA9D-4775-B779-78393672B826}">
      <dgm:prSet/>
      <dgm:spPr/>
      <dgm:t>
        <a:bodyPr/>
        <a:lstStyle/>
        <a:p>
          <a:r>
            <a:rPr lang="en-US" dirty="0">
              <a:solidFill>
                <a:srgbClr val="000016"/>
              </a:solidFill>
            </a:rPr>
            <a:t>Area code relief plan</a:t>
          </a:r>
        </a:p>
      </dgm:t>
    </dgm:pt>
    <dgm:pt modelId="{BF0049A7-FF45-4DD4-8193-959DEE1CB833}" type="parTrans" cxnId="{5C5C0978-2B6A-4586-96D2-24E7F1D70D65}">
      <dgm:prSet/>
      <dgm:spPr/>
      <dgm:t>
        <a:bodyPr/>
        <a:lstStyle/>
        <a:p>
          <a:endParaRPr lang="en-US"/>
        </a:p>
      </dgm:t>
    </dgm:pt>
    <dgm:pt modelId="{22E21403-5624-44F8-83B7-ACAF4903BEEC}" type="sibTrans" cxnId="{5C5C0978-2B6A-4586-96D2-24E7F1D70D65}">
      <dgm:prSet/>
      <dgm:spPr/>
      <dgm:t>
        <a:bodyPr/>
        <a:lstStyle/>
        <a:p>
          <a:endParaRPr lang="en-US"/>
        </a:p>
      </dgm:t>
    </dgm:pt>
    <dgm:pt modelId="{BB3FFB6B-618B-44A8-9A4D-B411B0D9D141}">
      <dgm:prSet/>
      <dgm:spPr/>
      <dgm:t>
        <a:bodyPr/>
        <a:lstStyle/>
        <a:p>
          <a:r>
            <a:rPr lang="en-US"/>
            <a:t>Provide</a:t>
          </a:r>
          <a:endParaRPr lang="en-US" dirty="0"/>
        </a:p>
      </dgm:t>
    </dgm:pt>
    <dgm:pt modelId="{CCE06012-A702-4BD0-8A72-8658302CC9C8}" type="parTrans" cxnId="{AD51075B-202B-472A-ABEC-CBCC83171625}">
      <dgm:prSet/>
      <dgm:spPr/>
      <dgm:t>
        <a:bodyPr/>
        <a:lstStyle/>
        <a:p>
          <a:endParaRPr lang="en-US"/>
        </a:p>
      </dgm:t>
    </dgm:pt>
    <dgm:pt modelId="{9FE3AA3F-0FEE-4E71-B815-714CA92E2644}" type="sibTrans" cxnId="{AD51075B-202B-472A-ABEC-CBCC83171625}">
      <dgm:prSet/>
      <dgm:spPr/>
      <dgm:t>
        <a:bodyPr/>
        <a:lstStyle/>
        <a:p>
          <a:endParaRPr lang="en-US"/>
        </a:p>
      </dgm:t>
    </dgm:pt>
    <dgm:pt modelId="{0BF93531-D15B-4FF9-8DFD-B14285B7B5A3}">
      <dgm:prSet/>
      <dgm:spPr/>
      <dgm:t>
        <a:bodyPr/>
        <a:lstStyle/>
        <a:p>
          <a:r>
            <a:rPr lang="en-US" dirty="0">
              <a:solidFill>
                <a:srgbClr val="000016"/>
              </a:solidFill>
            </a:rPr>
            <a:t>Provide estimated implementation schedule of new area code</a:t>
          </a:r>
        </a:p>
      </dgm:t>
    </dgm:pt>
    <dgm:pt modelId="{08C59555-2C2D-4F10-86C2-D4C4E6B51F13}" type="parTrans" cxnId="{19819C49-7576-43BE-A390-6E56209DB06C}">
      <dgm:prSet/>
      <dgm:spPr/>
      <dgm:t>
        <a:bodyPr/>
        <a:lstStyle/>
        <a:p>
          <a:endParaRPr lang="en-US"/>
        </a:p>
      </dgm:t>
    </dgm:pt>
    <dgm:pt modelId="{A00B3645-F85F-4119-BCA9-AB0DE671A34D}" type="sibTrans" cxnId="{19819C49-7576-43BE-A390-6E56209DB06C}">
      <dgm:prSet/>
      <dgm:spPr/>
      <dgm:t>
        <a:bodyPr/>
        <a:lstStyle/>
        <a:p>
          <a:endParaRPr lang="en-US"/>
        </a:p>
      </dgm:t>
    </dgm:pt>
    <dgm:pt modelId="{22FEE1B3-6D46-4052-91FC-9F5C84CF545B}">
      <dgm:prSet/>
      <dgm:spPr/>
      <dgm:t>
        <a:bodyPr/>
        <a:lstStyle/>
        <a:p>
          <a:r>
            <a:rPr lang="en-US"/>
            <a:t>Solicit</a:t>
          </a:r>
        </a:p>
      </dgm:t>
    </dgm:pt>
    <dgm:pt modelId="{ADEAD02F-68B4-44EA-BB57-03277D466449}" type="parTrans" cxnId="{43E5C479-66FD-4E13-B3A4-F831174DA291}">
      <dgm:prSet/>
      <dgm:spPr/>
      <dgm:t>
        <a:bodyPr/>
        <a:lstStyle/>
        <a:p>
          <a:endParaRPr lang="en-US"/>
        </a:p>
      </dgm:t>
    </dgm:pt>
    <dgm:pt modelId="{4A7D2261-F756-40AE-8560-E5ACE4343E24}" type="sibTrans" cxnId="{43E5C479-66FD-4E13-B3A4-F831174DA291}">
      <dgm:prSet/>
      <dgm:spPr/>
      <dgm:t>
        <a:bodyPr/>
        <a:lstStyle/>
        <a:p>
          <a:endParaRPr lang="en-US"/>
        </a:p>
      </dgm:t>
    </dgm:pt>
    <dgm:pt modelId="{4C018211-73EF-4F4F-998E-8643E70C942A}">
      <dgm:prSet/>
      <dgm:spPr/>
      <dgm:t>
        <a:bodyPr/>
        <a:lstStyle/>
        <a:p>
          <a:r>
            <a:rPr lang="en-US" dirty="0">
              <a:solidFill>
                <a:srgbClr val="000016"/>
              </a:solidFill>
            </a:rPr>
            <a:t>Solicit opinions and feedback</a:t>
          </a:r>
        </a:p>
      </dgm:t>
    </dgm:pt>
    <dgm:pt modelId="{BC6B26A2-B5A5-4558-958F-0C3208F436B9}" type="parTrans" cxnId="{A2CCAC17-B325-4AAF-AA7D-5A80D3127128}">
      <dgm:prSet/>
      <dgm:spPr/>
      <dgm:t>
        <a:bodyPr/>
        <a:lstStyle/>
        <a:p>
          <a:endParaRPr lang="en-US"/>
        </a:p>
      </dgm:t>
    </dgm:pt>
    <dgm:pt modelId="{1467D798-01FB-4392-A1A6-E7E952AA3F21}" type="sibTrans" cxnId="{A2CCAC17-B325-4AAF-AA7D-5A80D3127128}">
      <dgm:prSet/>
      <dgm:spPr/>
      <dgm:t>
        <a:bodyPr/>
        <a:lstStyle/>
        <a:p>
          <a:endParaRPr lang="en-US"/>
        </a:p>
      </dgm:t>
    </dgm:pt>
    <dgm:pt modelId="{8F92060F-0288-C241-9C94-EDA73F43337C}">
      <dgm:prSet/>
      <dgm:spPr/>
      <dgm:t>
        <a:bodyPr/>
        <a:lstStyle/>
        <a:p>
          <a:r>
            <a:rPr lang="en-US" dirty="0">
              <a:solidFill>
                <a:srgbClr val="000016"/>
              </a:solidFill>
            </a:rPr>
            <a:t>Effects of an overlay</a:t>
          </a:r>
        </a:p>
      </dgm:t>
    </dgm:pt>
    <dgm:pt modelId="{9AE7A1FE-B535-A143-B9E0-95D312C75773}" type="parTrans" cxnId="{D473D3D7-6E2E-F54D-86D9-551B4DDC89EB}">
      <dgm:prSet/>
      <dgm:spPr/>
      <dgm:t>
        <a:bodyPr/>
        <a:lstStyle/>
        <a:p>
          <a:endParaRPr lang="en-US"/>
        </a:p>
      </dgm:t>
    </dgm:pt>
    <dgm:pt modelId="{0E7D2EEF-4A88-B84B-A790-C523540AB6E8}" type="sibTrans" cxnId="{D473D3D7-6E2E-F54D-86D9-551B4DDC89EB}">
      <dgm:prSet/>
      <dgm:spPr/>
      <dgm:t>
        <a:bodyPr/>
        <a:lstStyle/>
        <a:p>
          <a:endParaRPr lang="en-US"/>
        </a:p>
      </dgm:t>
    </dgm:pt>
    <dgm:pt modelId="{0C5ACB6E-98BB-A543-A636-3216FA48E28A}" type="pres">
      <dgm:prSet presAssocID="{0D673438-7F3A-4CEB-8813-1E4991260592}" presName="Name0" presStyleCnt="0">
        <dgm:presLayoutVars>
          <dgm:dir/>
          <dgm:animLvl val="lvl"/>
          <dgm:resizeHandles val="exact"/>
        </dgm:presLayoutVars>
      </dgm:prSet>
      <dgm:spPr/>
    </dgm:pt>
    <dgm:pt modelId="{3E30D712-3FA6-F546-9758-E342ACD1AE26}" type="pres">
      <dgm:prSet presAssocID="{4180606A-0304-4F14-AF65-27AEECB4274F}" presName="composite" presStyleCnt="0"/>
      <dgm:spPr/>
    </dgm:pt>
    <dgm:pt modelId="{70524C85-4307-6247-A8C3-693E1E2AA707}" type="pres">
      <dgm:prSet presAssocID="{4180606A-0304-4F14-AF65-27AEECB4274F}" presName="parTx" presStyleLbl="alignNode1" presStyleIdx="0" presStyleCnt="3">
        <dgm:presLayoutVars>
          <dgm:chMax val="0"/>
          <dgm:chPref val="0"/>
        </dgm:presLayoutVars>
      </dgm:prSet>
      <dgm:spPr/>
    </dgm:pt>
    <dgm:pt modelId="{8C9AB8E4-6905-BE45-B4A0-C69E3EA164DA}" type="pres">
      <dgm:prSet presAssocID="{4180606A-0304-4F14-AF65-27AEECB4274F}" presName="desTx" presStyleLbl="alignAccFollowNode1" presStyleIdx="0" presStyleCnt="3">
        <dgm:presLayoutVars/>
      </dgm:prSet>
      <dgm:spPr/>
    </dgm:pt>
    <dgm:pt modelId="{EFF15CC2-0F7F-AB4B-884C-C46F925D36D4}" type="pres">
      <dgm:prSet presAssocID="{5C739182-AC5F-48D1-ABC3-0A215EC64654}" presName="space" presStyleCnt="0"/>
      <dgm:spPr/>
    </dgm:pt>
    <dgm:pt modelId="{F959727F-F3F0-5949-B346-2A3DB175C7A0}" type="pres">
      <dgm:prSet presAssocID="{BB3FFB6B-618B-44A8-9A4D-B411B0D9D141}" presName="composite" presStyleCnt="0"/>
      <dgm:spPr/>
    </dgm:pt>
    <dgm:pt modelId="{6FCB3627-D32A-FC4A-9799-B2F33FEE1F4C}" type="pres">
      <dgm:prSet presAssocID="{BB3FFB6B-618B-44A8-9A4D-B411B0D9D141}" presName="parTx" presStyleLbl="alignNode1" presStyleIdx="1" presStyleCnt="3">
        <dgm:presLayoutVars>
          <dgm:chMax val="0"/>
          <dgm:chPref val="0"/>
        </dgm:presLayoutVars>
      </dgm:prSet>
      <dgm:spPr/>
    </dgm:pt>
    <dgm:pt modelId="{193580D5-D3FD-9846-9959-D03BB8F15184}" type="pres">
      <dgm:prSet presAssocID="{BB3FFB6B-618B-44A8-9A4D-B411B0D9D141}" presName="desTx" presStyleLbl="alignAccFollowNode1" presStyleIdx="1" presStyleCnt="3">
        <dgm:presLayoutVars/>
      </dgm:prSet>
      <dgm:spPr/>
    </dgm:pt>
    <dgm:pt modelId="{1B203F63-3096-6B4C-A0C4-FB948287E8BF}" type="pres">
      <dgm:prSet presAssocID="{9FE3AA3F-0FEE-4E71-B815-714CA92E2644}" presName="space" presStyleCnt="0"/>
      <dgm:spPr/>
    </dgm:pt>
    <dgm:pt modelId="{CE33709C-0281-EC45-A040-D755857A077C}" type="pres">
      <dgm:prSet presAssocID="{22FEE1B3-6D46-4052-91FC-9F5C84CF545B}" presName="composite" presStyleCnt="0"/>
      <dgm:spPr/>
    </dgm:pt>
    <dgm:pt modelId="{7D6E68C6-2AB8-E043-9A93-1ABBA69AE2A3}" type="pres">
      <dgm:prSet presAssocID="{22FEE1B3-6D46-4052-91FC-9F5C84CF545B}" presName="parTx" presStyleLbl="alignNode1" presStyleIdx="2" presStyleCnt="3">
        <dgm:presLayoutVars>
          <dgm:chMax val="0"/>
          <dgm:chPref val="0"/>
        </dgm:presLayoutVars>
      </dgm:prSet>
      <dgm:spPr/>
    </dgm:pt>
    <dgm:pt modelId="{7AC5D3C7-14E5-024E-975C-C95D872B54E6}" type="pres">
      <dgm:prSet presAssocID="{22FEE1B3-6D46-4052-91FC-9F5C84CF545B}" presName="desTx" presStyleLbl="alignAccFollowNode1" presStyleIdx="2" presStyleCnt="3">
        <dgm:presLayoutVars/>
      </dgm:prSet>
      <dgm:spPr/>
    </dgm:pt>
  </dgm:ptLst>
  <dgm:cxnLst>
    <dgm:cxn modelId="{763F560D-28B6-054A-BB65-F1BA9EE6B169}" type="presOf" srcId="{4180606A-0304-4F14-AF65-27AEECB4274F}" destId="{70524C85-4307-6247-A8C3-693E1E2AA707}" srcOrd="0" destOrd="0" presId="urn:microsoft.com/office/officeart/2016/7/layout/ChevronBlockProcess"/>
    <dgm:cxn modelId="{A2CCAC17-B325-4AAF-AA7D-5A80D3127128}" srcId="{22FEE1B3-6D46-4052-91FC-9F5C84CF545B}" destId="{4C018211-73EF-4F4F-998E-8643E70C942A}" srcOrd="0" destOrd="0" parTransId="{BC6B26A2-B5A5-4558-958F-0C3208F436B9}" sibTransId="{1467D798-01FB-4392-A1A6-E7E952AA3F21}"/>
    <dgm:cxn modelId="{E154CE1F-27E6-114E-A395-7B743DDFA65F}" type="presOf" srcId="{BB3FFB6B-618B-44A8-9A4D-B411B0D9D141}" destId="{6FCB3627-D32A-FC4A-9799-B2F33FEE1F4C}" srcOrd="0" destOrd="0" presId="urn:microsoft.com/office/officeart/2016/7/layout/ChevronBlockProcess"/>
    <dgm:cxn modelId="{7A73FF24-88D8-CD4F-A934-A7586F62698B}" type="presOf" srcId="{4C018211-73EF-4F4F-998E-8643E70C942A}" destId="{7AC5D3C7-14E5-024E-975C-C95D872B54E6}" srcOrd="0" destOrd="0" presId="urn:microsoft.com/office/officeart/2016/7/layout/ChevronBlockProcess"/>
    <dgm:cxn modelId="{AD51075B-202B-472A-ABEC-CBCC83171625}" srcId="{0D673438-7F3A-4CEB-8813-1E4991260592}" destId="{BB3FFB6B-618B-44A8-9A4D-B411B0D9D141}" srcOrd="1" destOrd="0" parTransId="{CCE06012-A702-4BD0-8A72-8658302CC9C8}" sibTransId="{9FE3AA3F-0FEE-4E71-B815-714CA92E2644}"/>
    <dgm:cxn modelId="{1902E068-0DF6-9D4B-8445-D8DD3142A4DA}" type="presOf" srcId="{22FEE1B3-6D46-4052-91FC-9F5C84CF545B}" destId="{7D6E68C6-2AB8-E043-9A93-1ABBA69AE2A3}" srcOrd="0" destOrd="0" presId="urn:microsoft.com/office/officeart/2016/7/layout/ChevronBlockProcess"/>
    <dgm:cxn modelId="{19819C49-7576-43BE-A390-6E56209DB06C}" srcId="{BB3FFB6B-618B-44A8-9A4D-B411B0D9D141}" destId="{0BF93531-D15B-4FF9-8DFD-B14285B7B5A3}" srcOrd="0" destOrd="0" parTransId="{08C59555-2C2D-4F10-86C2-D4C4E6B51F13}" sibTransId="{A00B3645-F85F-4119-BCA9-AB0DE671A34D}"/>
    <dgm:cxn modelId="{5C5C0978-2B6A-4586-96D2-24E7F1D70D65}" srcId="{4180606A-0304-4F14-AF65-27AEECB4274F}" destId="{B7531FC0-FA9D-4775-B779-78393672B826}" srcOrd="0" destOrd="0" parTransId="{BF0049A7-FF45-4DD4-8193-959DEE1CB833}" sibTransId="{22E21403-5624-44F8-83B7-ACAF4903BEEC}"/>
    <dgm:cxn modelId="{43E5C479-66FD-4E13-B3A4-F831174DA291}" srcId="{0D673438-7F3A-4CEB-8813-1E4991260592}" destId="{22FEE1B3-6D46-4052-91FC-9F5C84CF545B}" srcOrd="2" destOrd="0" parTransId="{ADEAD02F-68B4-44EA-BB57-03277D466449}" sibTransId="{4A7D2261-F756-40AE-8560-E5ACE4343E24}"/>
    <dgm:cxn modelId="{57BFC5B8-CDCE-4E3A-9E8B-AB7A669AD023}" srcId="{0D673438-7F3A-4CEB-8813-1E4991260592}" destId="{4180606A-0304-4F14-AF65-27AEECB4274F}" srcOrd="0" destOrd="0" parTransId="{879AADE7-6527-4F22-BB21-F30F89AEC5A3}" sibTransId="{5C739182-AC5F-48D1-ABC3-0A215EC64654}"/>
    <dgm:cxn modelId="{5F043FBF-9AD1-8A47-8640-F714B04E008B}" type="presOf" srcId="{B7531FC0-FA9D-4775-B779-78393672B826}" destId="{8C9AB8E4-6905-BE45-B4A0-C69E3EA164DA}" srcOrd="0" destOrd="0" presId="urn:microsoft.com/office/officeart/2016/7/layout/ChevronBlockProcess"/>
    <dgm:cxn modelId="{EF6763CD-A5FC-DE4C-9A37-CBF160A37116}" type="presOf" srcId="{8F92060F-0288-C241-9C94-EDA73F43337C}" destId="{8C9AB8E4-6905-BE45-B4A0-C69E3EA164DA}" srcOrd="0" destOrd="1" presId="urn:microsoft.com/office/officeart/2016/7/layout/ChevronBlockProcess"/>
    <dgm:cxn modelId="{D473D3D7-6E2E-F54D-86D9-551B4DDC89EB}" srcId="{4180606A-0304-4F14-AF65-27AEECB4274F}" destId="{8F92060F-0288-C241-9C94-EDA73F43337C}" srcOrd="1" destOrd="0" parTransId="{9AE7A1FE-B535-A143-B9E0-95D312C75773}" sibTransId="{0E7D2EEF-4A88-B84B-A790-C523540AB6E8}"/>
    <dgm:cxn modelId="{753523F6-23F4-7D4C-B8D1-7B1FE577FF98}" type="presOf" srcId="{0D673438-7F3A-4CEB-8813-1E4991260592}" destId="{0C5ACB6E-98BB-A543-A636-3216FA48E28A}" srcOrd="0" destOrd="0" presId="urn:microsoft.com/office/officeart/2016/7/layout/ChevronBlockProcess"/>
    <dgm:cxn modelId="{DC6909FB-D3F3-AA40-9420-084B059146E8}" type="presOf" srcId="{0BF93531-D15B-4FF9-8DFD-B14285B7B5A3}" destId="{193580D5-D3FD-9846-9959-D03BB8F15184}" srcOrd="0" destOrd="0" presId="urn:microsoft.com/office/officeart/2016/7/layout/ChevronBlockProcess"/>
    <dgm:cxn modelId="{11C88973-0851-DF4B-B785-002DFC54C95E}" type="presParOf" srcId="{0C5ACB6E-98BB-A543-A636-3216FA48E28A}" destId="{3E30D712-3FA6-F546-9758-E342ACD1AE26}" srcOrd="0" destOrd="0" presId="urn:microsoft.com/office/officeart/2016/7/layout/ChevronBlockProcess"/>
    <dgm:cxn modelId="{6398950A-3CF8-E349-95DF-13F448C95A6D}" type="presParOf" srcId="{3E30D712-3FA6-F546-9758-E342ACD1AE26}" destId="{70524C85-4307-6247-A8C3-693E1E2AA707}" srcOrd="0" destOrd="0" presId="urn:microsoft.com/office/officeart/2016/7/layout/ChevronBlockProcess"/>
    <dgm:cxn modelId="{BE261FE6-5F75-6A48-9300-331DD32DFAE0}" type="presParOf" srcId="{3E30D712-3FA6-F546-9758-E342ACD1AE26}" destId="{8C9AB8E4-6905-BE45-B4A0-C69E3EA164DA}" srcOrd="1" destOrd="0" presId="urn:microsoft.com/office/officeart/2016/7/layout/ChevronBlockProcess"/>
    <dgm:cxn modelId="{F5B88435-12E5-924F-B85D-149455FB47CA}" type="presParOf" srcId="{0C5ACB6E-98BB-A543-A636-3216FA48E28A}" destId="{EFF15CC2-0F7F-AB4B-884C-C46F925D36D4}" srcOrd="1" destOrd="0" presId="urn:microsoft.com/office/officeart/2016/7/layout/ChevronBlockProcess"/>
    <dgm:cxn modelId="{DE765156-963E-4044-A23A-20672657731A}" type="presParOf" srcId="{0C5ACB6E-98BB-A543-A636-3216FA48E28A}" destId="{F959727F-F3F0-5949-B346-2A3DB175C7A0}" srcOrd="2" destOrd="0" presId="urn:microsoft.com/office/officeart/2016/7/layout/ChevronBlockProcess"/>
    <dgm:cxn modelId="{CB067B82-3E6D-464E-83FE-7793EC5DDAFB}" type="presParOf" srcId="{F959727F-F3F0-5949-B346-2A3DB175C7A0}" destId="{6FCB3627-D32A-FC4A-9799-B2F33FEE1F4C}" srcOrd="0" destOrd="0" presId="urn:microsoft.com/office/officeart/2016/7/layout/ChevronBlockProcess"/>
    <dgm:cxn modelId="{706B82AE-AC42-E748-97FE-00551BD774AC}" type="presParOf" srcId="{F959727F-F3F0-5949-B346-2A3DB175C7A0}" destId="{193580D5-D3FD-9846-9959-D03BB8F15184}" srcOrd="1" destOrd="0" presId="urn:microsoft.com/office/officeart/2016/7/layout/ChevronBlockProcess"/>
    <dgm:cxn modelId="{E9E5D7A6-61E4-0A4A-9E64-1A245778FEC0}" type="presParOf" srcId="{0C5ACB6E-98BB-A543-A636-3216FA48E28A}" destId="{1B203F63-3096-6B4C-A0C4-FB948287E8BF}" srcOrd="3" destOrd="0" presId="urn:microsoft.com/office/officeart/2016/7/layout/ChevronBlockProcess"/>
    <dgm:cxn modelId="{1486D2E2-3E7E-D846-9352-DA0F9520E828}" type="presParOf" srcId="{0C5ACB6E-98BB-A543-A636-3216FA48E28A}" destId="{CE33709C-0281-EC45-A040-D755857A077C}" srcOrd="4" destOrd="0" presId="urn:microsoft.com/office/officeart/2016/7/layout/ChevronBlockProcess"/>
    <dgm:cxn modelId="{622DA3B8-9EBB-BD4A-AC14-536E8FBF26A5}" type="presParOf" srcId="{CE33709C-0281-EC45-A040-D755857A077C}" destId="{7D6E68C6-2AB8-E043-9A93-1ABBA69AE2A3}" srcOrd="0" destOrd="0" presId="urn:microsoft.com/office/officeart/2016/7/layout/ChevronBlockProcess"/>
    <dgm:cxn modelId="{A6BF6214-AED5-8F4E-AE0A-16B4A76C56CA}" type="presParOf" srcId="{CE33709C-0281-EC45-A040-D755857A077C}" destId="{7AC5D3C7-14E5-024E-975C-C95D872B54E6}"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2A88A-2548-4087-8B16-B1542943C930}" type="doc">
      <dgm:prSet loTypeId="urn:microsoft.com/office/officeart/2016/7/layout/HexagonTimeline" loCatId="process" qsTypeId="urn:microsoft.com/office/officeart/2005/8/quickstyle/simple1" qsCatId="simple" csTypeId="urn:microsoft.com/office/officeart/2005/8/colors/colorful1" csCatId="colorful" phldr="1"/>
      <dgm:spPr/>
      <dgm:t>
        <a:bodyPr/>
        <a:lstStyle/>
        <a:p>
          <a:endParaRPr lang="en-US"/>
        </a:p>
      </dgm:t>
    </dgm:pt>
    <dgm:pt modelId="{B01AF0FB-EE8B-430D-8D04-6004998E49A6}">
      <dgm:prSet/>
      <dgm:spPr/>
      <dgm:t>
        <a:bodyPr/>
        <a:lstStyle/>
        <a:p>
          <a:r>
            <a:rPr lang="en-US"/>
            <a:t>1997</a:t>
          </a:r>
        </a:p>
      </dgm:t>
    </dgm:pt>
    <dgm:pt modelId="{6AA59DA2-A1E9-47BF-95A7-93287FB8B356}" type="parTrans" cxnId="{7443652A-E16A-41CF-8FFC-54343FB0C814}">
      <dgm:prSet/>
      <dgm:spPr/>
      <dgm:t>
        <a:bodyPr/>
        <a:lstStyle/>
        <a:p>
          <a:endParaRPr lang="en-US"/>
        </a:p>
      </dgm:t>
    </dgm:pt>
    <dgm:pt modelId="{4084686A-88C1-4DC6-8364-CD48D56E0606}" type="sibTrans" cxnId="{7443652A-E16A-41CF-8FFC-54343FB0C814}">
      <dgm:prSet/>
      <dgm:spPr/>
      <dgm:t>
        <a:bodyPr/>
        <a:lstStyle/>
        <a:p>
          <a:endParaRPr lang="en-US"/>
        </a:p>
      </dgm:t>
    </dgm:pt>
    <dgm:pt modelId="{3D770384-46E5-4581-A334-A043D9A6B206}">
      <dgm:prSet/>
      <dgm:spPr/>
      <dgm:t>
        <a:bodyPr/>
        <a:lstStyle/>
        <a:p>
          <a:r>
            <a:rPr lang="en-US"/>
            <a:t>The CPUC ordered a split of the 916 area code and introduced the 530 area code.</a:t>
          </a:r>
        </a:p>
      </dgm:t>
    </dgm:pt>
    <dgm:pt modelId="{95F090D9-20DA-42CF-B05B-E48DE26EDA65}" type="parTrans" cxnId="{EA4615EB-DE0A-423F-9D73-4DD62E6C68B2}">
      <dgm:prSet/>
      <dgm:spPr/>
      <dgm:t>
        <a:bodyPr/>
        <a:lstStyle/>
        <a:p>
          <a:endParaRPr lang="en-US"/>
        </a:p>
      </dgm:t>
    </dgm:pt>
    <dgm:pt modelId="{9CC85765-065E-4E04-951D-EB736699BBA9}" type="sibTrans" cxnId="{EA4615EB-DE0A-423F-9D73-4DD62E6C68B2}">
      <dgm:prSet/>
      <dgm:spPr/>
      <dgm:t>
        <a:bodyPr/>
        <a:lstStyle/>
        <a:p>
          <a:endParaRPr lang="en-US"/>
        </a:p>
      </dgm:t>
    </dgm:pt>
    <dgm:pt modelId="{00BE5F4B-807A-4739-9B2B-A716330978AA}">
      <dgm:prSet/>
      <dgm:spPr/>
      <dgm:t>
        <a:bodyPr/>
        <a:lstStyle/>
        <a:p>
          <a:r>
            <a:rPr lang="en-US"/>
            <a:t>2025</a:t>
          </a:r>
        </a:p>
      </dgm:t>
    </dgm:pt>
    <dgm:pt modelId="{6A4373C8-5EF2-48FC-B6F4-1A166AFEED90}" type="parTrans" cxnId="{EE15B9CA-3CC5-4E8D-A10D-56C1194EDA6F}">
      <dgm:prSet/>
      <dgm:spPr/>
      <dgm:t>
        <a:bodyPr/>
        <a:lstStyle/>
        <a:p>
          <a:endParaRPr lang="en-US"/>
        </a:p>
      </dgm:t>
    </dgm:pt>
    <dgm:pt modelId="{9A0CE8A1-D8C4-40E6-9642-DE86FCA43834}" type="sibTrans" cxnId="{EE15B9CA-3CC5-4E8D-A10D-56C1194EDA6F}">
      <dgm:prSet/>
      <dgm:spPr/>
      <dgm:t>
        <a:bodyPr/>
        <a:lstStyle/>
        <a:p>
          <a:endParaRPr lang="en-US"/>
        </a:p>
      </dgm:t>
    </dgm:pt>
    <dgm:pt modelId="{EFBDB40E-D818-4D5D-B28B-9472520A3B07}">
      <dgm:prSet/>
      <dgm:spPr/>
      <dgm:t>
        <a:bodyPr/>
        <a:lstStyle/>
        <a:p>
          <a:r>
            <a:rPr lang="en-US"/>
            <a:t>NANPA forecasted the 530 area code will exhaust all prefixes by September 2025.</a:t>
          </a:r>
        </a:p>
      </dgm:t>
    </dgm:pt>
    <dgm:pt modelId="{F7CB63AA-CCAF-41CC-BF04-3E918C135C8B}" type="parTrans" cxnId="{1F8137EA-60D9-4BFF-8CD2-D3B0A013DB67}">
      <dgm:prSet/>
      <dgm:spPr/>
      <dgm:t>
        <a:bodyPr/>
        <a:lstStyle/>
        <a:p>
          <a:endParaRPr lang="en-US"/>
        </a:p>
      </dgm:t>
    </dgm:pt>
    <dgm:pt modelId="{E9D4E3E4-EBA9-42AE-B77E-7688966FF264}" type="sibTrans" cxnId="{1F8137EA-60D9-4BFF-8CD2-D3B0A013DB67}">
      <dgm:prSet/>
      <dgm:spPr/>
      <dgm:t>
        <a:bodyPr/>
        <a:lstStyle/>
        <a:p>
          <a:endParaRPr lang="en-US"/>
        </a:p>
      </dgm:t>
    </dgm:pt>
    <dgm:pt modelId="{0EDD64D7-B589-0B4A-9474-8220F947DF1D}" type="pres">
      <dgm:prSet presAssocID="{E702A88A-2548-4087-8B16-B1542943C930}" presName="Name0" presStyleCnt="0">
        <dgm:presLayoutVars>
          <dgm:chMax/>
          <dgm:chPref/>
          <dgm:animLvl val="lvl"/>
        </dgm:presLayoutVars>
      </dgm:prSet>
      <dgm:spPr/>
    </dgm:pt>
    <dgm:pt modelId="{AFFB1EF0-8455-3741-9CF2-E84A1EB18568}" type="pres">
      <dgm:prSet presAssocID="{B01AF0FB-EE8B-430D-8D04-6004998E49A6}" presName="composite" presStyleCnt="0"/>
      <dgm:spPr/>
    </dgm:pt>
    <dgm:pt modelId="{D756D572-AC68-CB40-8FAC-8176408B575B}" type="pres">
      <dgm:prSet presAssocID="{B01AF0FB-EE8B-430D-8D04-6004998E49A6}" presName="Parent1" presStyleLbl="alignNode1" presStyleIdx="0" presStyleCnt="2">
        <dgm:presLayoutVars>
          <dgm:chMax val="1"/>
          <dgm:chPref val="1"/>
          <dgm:bulletEnabled val="1"/>
        </dgm:presLayoutVars>
      </dgm:prSet>
      <dgm:spPr/>
    </dgm:pt>
    <dgm:pt modelId="{D5979089-2711-FE44-8B1A-50D45CE1781A}" type="pres">
      <dgm:prSet presAssocID="{B01AF0FB-EE8B-430D-8D04-6004998E49A6}" presName="Childtext1" presStyleLbl="revTx" presStyleIdx="0" presStyleCnt="2">
        <dgm:presLayoutVars>
          <dgm:chMax val="0"/>
          <dgm:chPref val="0"/>
          <dgm:bulletEnabled/>
        </dgm:presLayoutVars>
      </dgm:prSet>
      <dgm:spPr/>
    </dgm:pt>
    <dgm:pt modelId="{75813004-64E3-1545-AABF-74F0E45C37FD}" type="pres">
      <dgm:prSet presAssocID="{B01AF0FB-EE8B-430D-8D04-6004998E49A6}" presName="ConnectLine" presStyleLbl="sibTrans1D1" presStyleIdx="0" presStyleCnt="2"/>
      <dgm:spPr>
        <a:noFill/>
        <a:ln w="12700" cap="rnd" cmpd="sng" algn="ctr">
          <a:solidFill>
            <a:schemeClr val="accent2">
              <a:hueOff val="0"/>
              <a:satOff val="0"/>
              <a:lumOff val="0"/>
              <a:alphaOff val="0"/>
            </a:schemeClr>
          </a:solidFill>
          <a:prstDash val="dash"/>
        </a:ln>
        <a:effectLst/>
      </dgm:spPr>
    </dgm:pt>
    <dgm:pt modelId="{EAB2993A-DB4E-6F45-88AC-57FC95FFF5DC}" type="pres">
      <dgm:prSet presAssocID="{B01AF0FB-EE8B-430D-8D04-6004998E49A6}" presName="ConnectLineEnd" presStyleLbl="node1" presStyleIdx="0" presStyleCnt="2"/>
      <dgm:spPr/>
    </dgm:pt>
    <dgm:pt modelId="{555C20F5-3B3C-1943-AB30-817B3B4D934C}" type="pres">
      <dgm:prSet presAssocID="{B01AF0FB-EE8B-430D-8D04-6004998E49A6}" presName="EmptyPane" presStyleCnt="0"/>
      <dgm:spPr/>
    </dgm:pt>
    <dgm:pt modelId="{466E9B62-892D-A342-9BCD-32F2DEE9C755}" type="pres">
      <dgm:prSet presAssocID="{4084686A-88C1-4DC6-8364-CD48D56E0606}" presName="spaceBetweenRectangles" presStyleLbl="fgAcc1" presStyleIdx="0" presStyleCnt="1"/>
      <dgm:spPr/>
    </dgm:pt>
    <dgm:pt modelId="{151C6FDB-85C8-ED4A-8FB5-1E079A71A191}" type="pres">
      <dgm:prSet presAssocID="{00BE5F4B-807A-4739-9B2B-A716330978AA}" presName="composite" presStyleCnt="0"/>
      <dgm:spPr/>
    </dgm:pt>
    <dgm:pt modelId="{A394AF63-5C59-1943-97E4-0B1178860F4A}" type="pres">
      <dgm:prSet presAssocID="{00BE5F4B-807A-4739-9B2B-A716330978AA}" presName="Parent1" presStyleLbl="alignNode1" presStyleIdx="1" presStyleCnt="2">
        <dgm:presLayoutVars>
          <dgm:chMax val="1"/>
          <dgm:chPref val="1"/>
          <dgm:bulletEnabled val="1"/>
        </dgm:presLayoutVars>
      </dgm:prSet>
      <dgm:spPr/>
    </dgm:pt>
    <dgm:pt modelId="{444875BD-21AD-E943-9414-523BFBC47AD5}" type="pres">
      <dgm:prSet presAssocID="{00BE5F4B-807A-4739-9B2B-A716330978AA}" presName="Childtext1" presStyleLbl="revTx" presStyleIdx="1" presStyleCnt="2">
        <dgm:presLayoutVars>
          <dgm:chMax val="0"/>
          <dgm:chPref val="0"/>
          <dgm:bulletEnabled/>
        </dgm:presLayoutVars>
      </dgm:prSet>
      <dgm:spPr/>
    </dgm:pt>
    <dgm:pt modelId="{3E5AE5F7-1492-0441-BF11-A3A966BC9C85}" type="pres">
      <dgm:prSet presAssocID="{00BE5F4B-807A-4739-9B2B-A716330978AA}" presName="ConnectLine" presStyleLbl="sibTrans1D1" presStyleIdx="1" presStyleCnt="2"/>
      <dgm:spPr>
        <a:noFill/>
        <a:ln w="12700" cap="rnd" cmpd="sng" algn="ctr">
          <a:solidFill>
            <a:schemeClr val="accent3">
              <a:hueOff val="0"/>
              <a:satOff val="0"/>
              <a:lumOff val="0"/>
              <a:alphaOff val="0"/>
            </a:schemeClr>
          </a:solidFill>
          <a:prstDash val="dash"/>
        </a:ln>
        <a:effectLst/>
      </dgm:spPr>
    </dgm:pt>
    <dgm:pt modelId="{F9BD0CA0-93CE-8F4F-BE6D-32FCD998456C}" type="pres">
      <dgm:prSet presAssocID="{00BE5F4B-807A-4739-9B2B-A716330978AA}" presName="ConnectLineEnd" presStyleLbl="node1" presStyleIdx="1" presStyleCnt="2"/>
      <dgm:spPr/>
    </dgm:pt>
    <dgm:pt modelId="{47989208-AF6B-814B-8AFB-A6B1A2B65A20}" type="pres">
      <dgm:prSet presAssocID="{00BE5F4B-807A-4739-9B2B-A716330978AA}" presName="EmptyPane" presStyleCnt="0"/>
      <dgm:spPr/>
    </dgm:pt>
  </dgm:ptLst>
  <dgm:cxnLst>
    <dgm:cxn modelId="{BCEA830D-3E34-9C46-A08A-A2742A3EB85F}" type="presOf" srcId="{EFBDB40E-D818-4D5D-B28B-9472520A3B07}" destId="{444875BD-21AD-E943-9414-523BFBC47AD5}" srcOrd="0" destOrd="0" presId="urn:microsoft.com/office/officeart/2016/7/layout/HexagonTimeline"/>
    <dgm:cxn modelId="{7443652A-E16A-41CF-8FFC-54343FB0C814}" srcId="{E702A88A-2548-4087-8B16-B1542943C930}" destId="{B01AF0FB-EE8B-430D-8D04-6004998E49A6}" srcOrd="0" destOrd="0" parTransId="{6AA59DA2-A1E9-47BF-95A7-93287FB8B356}" sibTransId="{4084686A-88C1-4DC6-8364-CD48D56E0606}"/>
    <dgm:cxn modelId="{6CF94D3F-700B-E645-95A7-840FAFF7C930}" type="presOf" srcId="{00BE5F4B-807A-4739-9B2B-A716330978AA}" destId="{A394AF63-5C59-1943-97E4-0B1178860F4A}" srcOrd="0" destOrd="0" presId="urn:microsoft.com/office/officeart/2016/7/layout/HexagonTimeline"/>
    <dgm:cxn modelId="{99C4295C-983C-B54B-A34A-3E6D7AF5C835}" type="presOf" srcId="{B01AF0FB-EE8B-430D-8D04-6004998E49A6}" destId="{D756D572-AC68-CB40-8FAC-8176408B575B}" srcOrd="0" destOrd="0" presId="urn:microsoft.com/office/officeart/2016/7/layout/HexagonTimeline"/>
    <dgm:cxn modelId="{63D8E75C-C960-0541-A3CA-B566476C4255}" type="presOf" srcId="{3D770384-46E5-4581-A334-A043D9A6B206}" destId="{D5979089-2711-FE44-8B1A-50D45CE1781A}" srcOrd="0" destOrd="0" presId="urn:microsoft.com/office/officeart/2016/7/layout/HexagonTimeline"/>
    <dgm:cxn modelId="{3BD4A995-D163-6044-B398-3A69E499678C}" type="presOf" srcId="{E702A88A-2548-4087-8B16-B1542943C930}" destId="{0EDD64D7-B589-0B4A-9474-8220F947DF1D}" srcOrd="0" destOrd="0" presId="urn:microsoft.com/office/officeart/2016/7/layout/HexagonTimeline"/>
    <dgm:cxn modelId="{EE15B9CA-3CC5-4E8D-A10D-56C1194EDA6F}" srcId="{E702A88A-2548-4087-8B16-B1542943C930}" destId="{00BE5F4B-807A-4739-9B2B-A716330978AA}" srcOrd="1" destOrd="0" parTransId="{6A4373C8-5EF2-48FC-B6F4-1A166AFEED90}" sibTransId="{9A0CE8A1-D8C4-40E6-9642-DE86FCA43834}"/>
    <dgm:cxn modelId="{1F8137EA-60D9-4BFF-8CD2-D3B0A013DB67}" srcId="{00BE5F4B-807A-4739-9B2B-A716330978AA}" destId="{EFBDB40E-D818-4D5D-B28B-9472520A3B07}" srcOrd="0" destOrd="0" parTransId="{F7CB63AA-CCAF-41CC-BF04-3E918C135C8B}" sibTransId="{E9D4E3E4-EBA9-42AE-B77E-7688966FF264}"/>
    <dgm:cxn modelId="{EA4615EB-DE0A-423F-9D73-4DD62E6C68B2}" srcId="{B01AF0FB-EE8B-430D-8D04-6004998E49A6}" destId="{3D770384-46E5-4581-A334-A043D9A6B206}" srcOrd="0" destOrd="0" parTransId="{95F090D9-20DA-42CF-B05B-E48DE26EDA65}" sibTransId="{9CC85765-065E-4E04-951D-EB736699BBA9}"/>
    <dgm:cxn modelId="{905AE4F0-0E44-7D42-B4FB-E5C45CC88787}" type="presParOf" srcId="{0EDD64D7-B589-0B4A-9474-8220F947DF1D}" destId="{AFFB1EF0-8455-3741-9CF2-E84A1EB18568}" srcOrd="0" destOrd="0" presId="urn:microsoft.com/office/officeart/2016/7/layout/HexagonTimeline"/>
    <dgm:cxn modelId="{5FCDBC55-243A-CB40-9A08-3D528E5CA334}" type="presParOf" srcId="{AFFB1EF0-8455-3741-9CF2-E84A1EB18568}" destId="{D756D572-AC68-CB40-8FAC-8176408B575B}" srcOrd="0" destOrd="0" presId="urn:microsoft.com/office/officeart/2016/7/layout/HexagonTimeline"/>
    <dgm:cxn modelId="{686E45CC-926B-2D41-8F14-28778B4AC86C}" type="presParOf" srcId="{AFFB1EF0-8455-3741-9CF2-E84A1EB18568}" destId="{D5979089-2711-FE44-8B1A-50D45CE1781A}" srcOrd="1" destOrd="0" presId="urn:microsoft.com/office/officeart/2016/7/layout/HexagonTimeline"/>
    <dgm:cxn modelId="{52F24835-9E7E-AA46-BFCF-F56F72566D2C}" type="presParOf" srcId="{AFFB1EF0-8455-3741-9CF2-E84A1EB18568}" destId="{75813004-64E3-1545-AABF-74F0E45C37FD}" srcOrd="2" destOrd="0" presId="urn:microsoft.com/office/officeart/2016/7/layout/HexagonTimeline"/>
    <dgm:cxn modelId="{0DC8F069-4230-2445-9E7D-7264C84DDB18}" type="presParOf" srcId="{AFFB1EF0-8455-3741-9CF2-E84A1EB18568}" destId="{EAB2993A-DB4E-6F45-88AC-57FC95FFF5DC}" srcOrd="3" destOrd="0" presId="urn:microsoft.com/office/officeart/2016/7/layout/HexagonTimeline"/>
    <dgm:cxn modelId="{EBA22838-58DD-3B49-A5BE-BB0776AA2AA6}" type="presParOf" srcId="{AFFB1EF0-8455-3741-9CF2-E84A1EB18568}" destId="{555C20F5-3B3C-1943-AB30-817B3B4D934C}" srcOrd="4" destOrd="0" presId="urn:microsoft.com/office/officeart/2016/7/layout/HexagonTimeline"/>
    <dgm:cxn modelId="{B8E507B8-1D87-DE42-AF81-A2C0C2489936}" type="presParOf" srcId="{0EDD64D7-B589-0B4A-9474-8220F947DF1D}" destId="{466E9B62-892D-A342-9BCD-32F2DEE9C755}" srcOrd="1" destOrd="0" presId="urn:microsoft.com/office/officeart/2016/7/layout/HexagonTimeline"/>
    <dgm:cxn modelId="{46D4CB32-D6BA-F346-87B8-43F47FF8EEB3}" type="presParOf" srcId="{0EDD64D7-B589-0B4A-9474-8220F947DF1D}" destId="{151C6FDB-85C8-ED4A-8FB5-1E079A71A191}" srcOrd="2" destOrd="0" presId="urn:microsoft.com/office/officeart/2016/7/layout/HexagonTimeline"/>
    <dgm:cxn modelId="{2139DD5E-79D1-0443-9BCE-6E178543A128}" type="presParOf" srcId="{151C6FDB-85C8-ED4A-8FB5-1E079A71A191}" destId="{A394AF63-5C59-1943-97E4-0B1178860F4A}" srcOrd="0" destOrd="0" presId="urn:microsoft.com/office/officeart/2016/7/layout/HexagonTimeline"/>
    <dgm:cxn modelId="{7EBFF69A-A642-2244-8815-8ADD104FC80E}" type="presParOf" srcId="{151C6FDB-85C8-ED4A-8FB5-1E079A71A191}" destId="{444875BD-21AD-E943-9414-523BFBC47AD5}" srcOrd="1" destOrd="0" presId="urn:microsoft.com/office/officeart/2016/7/layout/HexagonTimeline"/>
    <dgm:cxn modelId="{CC102299-D2CE-5542-BC71-B4A07EDC4D2B}" type="presParOf" srcId="{151C6FDB-85C8-ED4A-8FB5-1E079A71A191}" destId="{3E5AE5F7-1492-0441-BF11-A3A966BC9C85}" srcOrd="2" destOrd="0" presId="urn:microsoft.com/office/officeart/2016/7/layout/HexagonTimeline"/>
    <dgm:cxn modelId="{7E362694-B757-E84C-87CD-19E5B4B104F3}" type="presParOf" srcId="{151C6FDB-85C8-ED4A-8FB5-1E079A71A191}" destId="{F9BD0CA0-93CE-8F4F-BE6D-32FCD998456C}" srcOrd="3" destOrd="0" presId="urn:microsoft.com/office/officeart/2016/7/layout/HexagonTimeline"/>
    <dgm:cxn modelId="{DC54B560-16D0-6A40-B9D9-8890DC33F5FF}" type="presParOf" srcId="{151C6FDB-85C8-ED4A-8FB5-1E079A71A191}" destId="{47989208-AF6B-814B-8AFB-A6B1A2B65A20}"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57EFC5-9186-4C22-B5E5-96596FAA9712}"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AACEA75C-A2A4-47B4-9EE4-ACCAB0147B4A}">
      <dgm:prSet/>
      <dgm:spPr/>
      <dgm:t>
        <a:bodyPr/>
        <a:lstStyle/>
        <a:p>
          <a:r>
            <a:rPr lang="en-US" dirty="0"/>
            <a:t>Assigns area codes and prefixes </a:t>
          </a:r>
        </a:p>
      </dgm:t>
    </dgm:pt>
    <dgm:pt modelId="{982853B4-428D-4699-AC9D-9740F3634F9F}" type="parTrans" cxnId="{889AE10C-1831-4D23-9F23-6A60DD78B54B}">
      <dgm:prSet/>
      <dgm:spPr/>
      <dgm:t>
        <a:bodyPr/>
        <a:lstStyle/>
        <a:p>
          <a:endParaRPr lang="en-US"/>
        </a:p>
      </dgm:t>
    </dgm:pt>
    <dgm:pt modelId="{38D4F134-1DF3-4476-8468-12C8F1589BC3}" type="sibTrans" cxnId="{889AE10C-1831-4D23-9F23-6A60DD78B54B}">
      <dgm:prSet/>
      <dgm:spPr/>
      <dgm:t>
        <a:bodyPr/>
        <a:lstStyle/>
        <a:p>
          <a:endParaRPr lang="en-US"/>
        </a:p>
      </dgm:t>
    </dgm:pt>
    <dgm:pt modelId="{37D726AF-7894-426D-8ABE-0ACDEF406484}">
      <dgm:prSet/>
      <dgm:spPr/>
      <dgm:t>
        <a:bodyPr/>
        <a:lstStyle/>
        <a:p>
          <a:r>
            <a:rPr lang="en-US"/>
            <a:t>Tracks number usage, receives numbering reports from the service providers </a:t>
          </a:r>
        </a:p>
      </dgm:t>
    </dgm:pt>
    <dgm:pt modelId="{2C0F31FC-7366-4D3D-9A5F-45F09CE58868}" type="parTrans" cxnId="{D27D8B5F-A90A-428A-B2A3-8DCE17777C07}">
      <dgm:prSet/>
      <dgm:spPr/>
      <dgm:t>
        <a:bodyPr/>
        <a:lstStyle/>
        <a:p>
          <a:endParaRPr lang="en-US"/>
        </a:p>
      </dgm:t>
    </dgm:pt>
    <dgm:pt modelId="{114A258F-C399-4781-8E0F-07053189CB1C}" type="sibTrans" cxnId="{D27D8B5F-A90A-428A-B2A3-8DCE17777C07}">
      <dgm:prSet/>
      <dgm:spPr/>
      <dgm:t>
        <a:bodyPr/>
        <a:lstStyle/>
        <a:p>
          <a:endParaRPr lang="en-US"/>
        </a:p>
      </dgm:t>
    </dgm:pt>
    <dgm:pt modelId="{C8213408-D4E5-42ED-928C-4429325E516E}">
      <dgm:prSet/>
      <dgm:spPr/>
      <dgm:t>
        <a:bodyPr/>
        <a:lstStyle/>
        <a:p>
          <a:r>
            <a:rPr lang="en-US"/>
            <a:t>Forecasts when area codes will run out of available prefixes, or “exhaust”</a:t>
          </a:r>
        </a:p>
      </dgm:t>
    </dgm:pt>
    <dgm:pt modelId="{E5CE7B7F-A89A-4DCA-970C-F0281F9497B7}" type="parTrans" cxnId="{5B8876FC-A8C4-4269-BC50-C7EDBA9E1798}">
      <dgm:prSet/>
      <dgm:spPr/>
      <dgm:t>
        <a:bodyPr/>
        <a:lstStyle/>
        <a:p>
          <a:endParaRPr lang="en-US"/>
        </a:p>
      </dgm:t>
    </dgm:pt>
    <dgm:pt modelId="{290F7F17-CAFD-4ECF-BFDE-83F0A15DE6A3}" type="sibTrans" cxnId="{5B8876FC-A8C4-4269-BC50-C7EDBA9E1798}">
      <dgm:prSet/>
      <dgm:spPr/>
      <dgm:t>
        <a:bodyPr/>
        <a:lstStyle/>
        <a:p>
          <a:endParaRPr lang="en-US"/>
        </a:p>
      </dgm:t>
    </dgm:pt>
    <dgm:pt modelId="{8AC2024C-9469-4A45-8970-71A6BD4CECC4}">
      <dgm:prSet/>
      <dgm:spPr/>
      <dgm:t>
        <a:bodyPr/>
        <a:lstStyle/>
        <a:p>
          <a:r>
            <a:rPr lang="en-US" dirty="0"/>
            <a:t>Coordinates planning to introduce a new area code</a:t>
          </a:r>
          <a:r>
            <a:rPr lang="en-US" i="1" dirty="0"/>
            <a:t> </a:t>
          </a:r>
          <a:r>
            <a:rPr lang="en-US" dirty="0"/>
            <a:t>which starts 36 months before the forecasted exhaust </a:t>
          </a:r>
          <a:r>
            <a:rPr lang="en-US" i="1" dirty="0"/>
            <a:t> </a:t>
          </a:r>
          <a:endParaRPr lang="en-US" dirty="0"/>
        </a:p>
      </dgm:t>
    </dgm:pt>
    <dgm:pt modelId="{E1086EEC-2B0B-4972-94EB-22EA1E617BBE}" type="parTrans" cxnId="{E8A80178-3FB1-4106-B90B-E318B877AC16}">
      <dgm:prSet/>
      <dgm:spPr/>
      <dgm:t>
        <a:bodyPr/>
        <a:lstStyle/>
        <a:p>
          <a:endParaRPr lang="en-US"/>
        </a:p>
      </dgm:t>
    </dgm:pt>
    <dgm:pt modelId="{88B68265-B178-4A6F-9092-E136E61712EF}" type="sibTrans" cxnId="{E8A80178-3FB1-4106-B90B-E318B877AC16}">
      <dgm:prSet/>
      <dgm:spPr/>
      <dgm:t>
        <a:bodyPr/>
        <a:lstStyle/>
        <a:p>
          <a:endParaRPr lang="en-US"/>
        </a:p>
      </dgm:t>
    </dgm:pt>
    <dgm:pt modelId="{7275214A-6C0F-0B4D-9FCF-27EF7171798B}" type="pres">
      <dgm:prSet presAssocID="{D257EFC5-9186-4C22-B5E5-96596FAA9712}" presName="matrix" presStyleCnt="0">
        <dgm:presLayoutVars>
          <dgm:chMax val="1"/>
          <dgm:dir/>
          <dgm:resizeHandles val="exact"/>
        </dgm:presLayoutVars>
      </dgm:prSet>
      <dgm:spPr/>
    </dgm:pt>
    <dgm:pt modelId="{52CE4DD2-4BF6-1E44-9A66-CEC78A46FB75}" type="pres">
      <dgm:prSet presAssocID="{D257EFC5-9186-4C22-B5E5-96596FAA9712}" presName="diamond" presStyleLbl="bgShp" presStyleIdx="0" presStyleCnt="1"/>
      <dgm:spPr/>
    </dgm:pt>
    <dgm:pt modelId="{EE381BC7-202E-4246-895A-3437D6A22108}" type="pres">
      <dgm:prSet presAssocID="{D257EFC5-9186-4C22-B5E5-96596FAA9712}" presName="quad1" presStyleLbl="node1" presStyleIdx="0" presStyleCnt="4">
        <dgm:presLayoutVars>
          <dgm:chMax val="0"/>
          <dgm:chPref val="0"/>
          <dgm:bulletEnabled val="1"/>
        </dgm:presLayoutVars>
      </dgm:prSet>
      <dgm:spPr/>
    </dgm:pt>
    <dgm:pt modelId="{44605667-D255-9240-9E9E-D01F34DDE417}" type="pres">
      <dgm:prSet presAssocID="{D257EFC5-9186-4C22-B5E5-96596FAA9712}" presName="quad2" presStyleLbl="node1" presStyleIdx="1" presStyleCnt="4">
        <dgm:presLayoutVars>
          <dgm:chMax val="0"/>
          <dgm:chPref val="0"/>
          <dgm:bulletEnabled val="1"/>
        </dgm:presLayoutVars>
      </dgm:prSet>
      <dgm:spPr/>
    </dgm:pt>
    <dgm:pt modelId="{31F1572D-5DBE-114A-A50B-CA96250AC090}" type="pres">
      <dgm:prSet presAssocID="{D257EFC5-9186-4C22-B5E5-96596FAA9712}" presName="quad3" presStyleLbl="node1" presStyleIdx="2" presStyleCnt="4">
        <dgm:presLayoutVars>
          <dgm:chMax val="0"/>
          <dgm:chPref val="0"/>
          <dgm:bulletEnabled val="1"/>
        </dgm:presLayoutVars>
      </dgm:prSet>
      <dgm:spPr/>
    </dgm:pt>
    <dgm:pt modelId="{D8E6D5A2-FDD2-6846-B5BE-7CCE6C77BA5C}" type="pres">
      <dgm:prSet presAssocID="{D257EFC5-9186-4C22-B5E5-96596FAA9712}" presName="quad4" presStyleLbl="node1" presStyleIdx="3" presStyleCnt="4">
        <dgm:presLayoutVars>
          <dgm:chMax val="0"/>
          <dgm:chPref val="0"/>
          <dgm:bulletEnabled val="1"/>
        </dgm:presLayoutVars>
      </dgm:prSet>
      <dgm:spPr/>
    </dgm:pt>
  </dgm:ptLst>
  <dgm:cxnLst>
    <dgm:cxn modelId="{889AE10C-1831-4D23-9F23-6A60DD78B54B}" srcId="{D257EFC5-9186-4C22-B5E5-96596FAA9712}" destId="{AACEA75C-A2A4-47B4-9EE4-ACCAB0147B4A}" srcOrd="0" destOrd="0" parTransId="{982853B4-428D-4699-AC9D-9740F3634F9F}" sibTransId="{38D4F134-1DF3-4476-8468-12C8F1589BC3}"/>
    <dgm:cxn modelId="{9186C715-D12B-704E-BC28-1845849CFC45}" type="presOf" srcId="{D257EFC5-9186-4C22-B5E5-96596FAA9712}" destId="{7275214A-6C0F-0B4D-9FCF-27EF7171798B}" srcOrd="0" destOrd="0" presId="urn:microsoft.com/office/officeart/2005/8/layout/matrix3"/>
    <dgm:cxn modelId="{D27D8B5F-A90A-428A-B2A3-8DCE17777C07}" srcId="{D257EFC5-9186-4C22-B5E5-96596FAA9712}" destId="{37D726AF-7894-426D-8ABE-0ACDEF406484}" srcOrd="1" destOrd="0" parTransId="{2C0F31FC-7366-4D3D-9A5F-45F09CE58868}" sibTransId="{114A258F-C399-4781-8E0F-07053189CB1C}"/>
    <dgm:cxn modelId="{E8A80178-3FB1-4106-B90B-E318B877AC16}" srcId="{D257EFC5-9186-4C22-B5E5-96596FAA9712}" destId="{8AC2024C-9469-4A45-8970-71A6BD4CECC4}" srcOrd="3" destOrd="0" parTransId="{E1086EEC-2B0B-4972-94EB-22EA1E617BBE}" sibTransId="{88B68265-B178-4A6F-9092-E136E61712EF}"/>
    <dgm:cxn modelId="{DF2A9885-104D-7549-A278-ACB45A36805C}" type="presOf" srcId="{37D726AF-7894-426D-8ABE-0ACDEF406484}" destId="{44605667-D255-9240-9E9E-D01F34DDE417}" srcOrd="0" destOrd="0" presId="urn:microsoft.com/office/officeart/2005/8/layout/matrix3"/>
    <dgm:cxn modelId="{7ECB25D6-A9D9-D042-B770-919392EF15EB}" type="presOf" srcId="{8AC2024C-9469-4A45-8970-71A6BD4CECC4}" destId="{D8E6D5A2-FDD2-6846-B5BE-7CCE6C77BA5C}" srcOrd="0" destOrd="0" presId="urn:microsoft.com/office/officeart/2005/8/layout/matrix3"/>
    <dgm:cxn modelId="{F3568FDE-EFED-4C4D-B962-CB0639F8B96A}" type="presOf" srcId="{AACEA75C-A2A4-47B4-9EE4-ACCAB0147B4A}" destId="{EE381BC7-202E-4246-895A-3437D6A22108}" srcOrd="0" destOrd="0" presId="urn:microsoft.com/office/officeart/2005/8/layout/matrix3"/>
    <dgm:cxn modelId="{3C3784F1-392F-674E-AB99-93F1CDE9A91A}" type="presOf" srcId="{C8213408-D4E5-42ED-928C-4429325E516E}" destId="{31F1572D-5DBE-114A-A50B-CA96250AC090}" srcOrd="0" destOrd="0" presId="urn:microsoft.com/office/officeart/2005/8/layout/matrix3"/>
    <dgm:cxn modelId="{5B8876FC-A8C4-4269-BC50-C7EDBA9E1798}" srcId="{D257EFC5-9186-4C22-B5E5-96596FAA9712}" destId="{C8213408-D4E5-42ED-928C-4429325E516E}" srcOrd="2" destOrd="0" parTransId="{E5CE7B7F-A89A-4DCA-970C-F0281F9497B7}" sibTransId="{290F7F17-CAFD-4ECF-BFDE-83F0A15DE6A3}"/>
    <dgm:cxn modelId="{C4ACD659-F955-A346-9595-127F90623978}" type="presParOf" srcId="{7275214A-6C0F-0B4D-9FCF-27EF7171798B}" destId="{52CE4DD2-4BF6-1E44-9A66-CEC78A46FB75}" srcOrd="0" destOrd="0" presId="urn:microsoft.com/office/officeart/2005/8/layout/matrix3"/>
    <dgm:cxn modelId="{87B4EBB8-B35C-9E4A-B787-57BC5AA67E2C}" type="presParOf" srcId="{7275214A-6C0F-0B4D-9FCF-27EF7171798B}" destId="{EE381BC7-202E-4246-895A-3437D6A22108}" srcOrd="1" destOrd="0" presId="urn:microsoft.com/office/officeart/2005/8/layout/matrix3"/>
    <dgm:cxn modelId="{E900F772-BB7E-D34E-9294-D170B1844C53}" type="presParOf" srcId="{7275214A-6C0F-0B4D-9FCF-27EF7171798B}" destId="{44605667-D255-9240-9E9E-D01F34DDE417}" srcOrd="2" destOrd="0" presId="urn:microsoft.com/office/officeart/2005/8/layout/matrix3"/>
    <dgm:cxn modelId="{54E0EB8C-DAAC-4D4B-863D-FC8D27242CB1}" type="presParOf" srcId="{7275214A-6C0F-0B4D-9FCF-27EF7171798B}" destId="{31F1572D-5DBE-114A-A50B-CA96250AC090}" srcOrd="3" destOrd="0" presId="urn:microsoft.com/office/officeart/2005/8/layout/matrix3"/>
    <dgm:cxn modelId="{2C1C6E82-3466-4946-8AE2-C1E3F76974FC}" type="presParOf" srcId="{7275214A-6C0F-0B4D-9FCF-27EF7171798B}" destId="{D8E6D5A2-FDD2-6846-B5BE-7CCE6C77BA5C}" srcOrd="4"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60C5E8-5791-4ACC-9485-A38DCFECE6B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2867E25-488E-4C95-888B-6880AF5E0C56}">
      <dgm:prSet/>
      <dgm:spPr/>
      <dgm:t>
        <a:bodyPr/>
        <a:lstStyle/>
        <a:p>
          <a:r>
            <a:rPr lang="en-US" dirty="0">
              <a:solidFill>
                <a:srgbClr val="000016"/>
              </a:solidFill>
            </a:rPr>
            <a:t>Dialing ‘1+ an area code’ does not change what a call costs and does not mean that a call is a toll or long-distance call.</a:t>
          </a:r>
        </a:p>
      </dgm:t>
    </dgm:pt>
    <dgm:pt modelId="{B84D8686-34CF-43CF-8EA2-F97927141036}" type="parTrans" cxnId="{AFAC7ED8-8425-425B-8736-732934DC5B67}">
      <dgm:prSet/>
      <dgm:spPr/>
      <dgm:t>
        <a:bodyPr/>
        <a:lstStyle/>
        <a:p>
          <a:endParaRPr lang="en-US"/>
        </a:p>
      </dgm:t>
    </dgm:pt>
    <dgm:pt modelId="{B8F289F4-5FC6-4636-A10A-904D35611239}" type="sibTrans" cxnId="{AFAC7ED8-8425-425B-8736-732934DC5B67}">
      <dgm:prSet/>
      <dgm:spPr/>
      <dgm:t>
        <a:bodyPr/>
        <a:lstStyle/>
        <a:p>
          <a:endParaRPr lang="en-US"/>
        </a:p>
      </dgm:t>
    </dgm:pt>
    <dgm:pt modelId="{D1B82FE6-E704-4069-8427-C21A9CF041F6}">
      <dgm:prSet/>
      <dgm:spPr/>
      <dgm:t>
        <a:bodyPr/>
        <a:lstStyle/>
        <a:p>
          <a:r>
            <a:rPr lang="en-US" dirty="0"/>
            <a:t>Calling areas and rates will </a:t>
          </a:r>
          <a:r>
            <a:rPr lang="en-US" b="0" dirty="0"/>
            <a:t>NOT</a:t>
          </a:r>
          <a:r>
            <a:rPr lang="en-US" dirty="0"/>
            <a:t> change.</a:t>
          </a:r>
        </a:p>
      </dgm:t>
    </dgm:pt>
    <dgm:pt modelId="{7EDB0431-44DA-4FD0-B885-5B0FC1B86978}" type="parTrans" cxnId="{D25459A3-8047-46DF-BEC5-0A427E66109D}">
      <dgm:prSet/>
      <dgm:spPr/>
      <dgm:t>
        <a:bodyPr/>
        <a:lstStyle/>
        <a:p>
          <a:endParaRPr lang="en-US"/>
        </a:p>
      </dgm:t>
    </dgm:pt>
    <dgm:pt modelId="{120BAA0B-7308-4657-8B86-5A2FA3BC8808}" type="sibTrans" cxnId="{D25459A3-8047-46DF-BEC5-0A427E66109D}">
      <dgm:prSet/>
      <dgm:spPr/>
      <dgm:t>
        <a:bodyPr/>
        <a:lstStyle/>
        <a:p>
          <a:endParaRPr lang="en-US"/>
        </a:p>
      </dgm:t>
    </dgm:pt>
    <dgm:pt modelId="{45ED9D5C-4825-4585-A8B1-F63EEBE06D23}">
      <dgm:prSet/>
      <dgm:spPr/>
      <dgm:t>
        <a:bodyPr/>
        <a:lstStyle/>
        <a:p>
          <a:r>
            <a:rPr lang="en-US" dirty="0">
              <a:solidFill>
                <a:srgbClr val="000016"/>
              </a:solidFill>
            </a:rPr>
            <a:t>What is a local call before the introduction of a new area code will remain a local call after the new area code is implemented.</a:t>
          </a:r>
        </a:p>
      </dgm:t>
    </dgm:pt>
    <dgm:pt modelId="{3E2D350F-2B64-45C1-B9F1-B71B41B48C27}" type="parTrans" cxnId="{12176CCD-CDDC-4ABF-B5BC-D48B4B869705}">
      <dgm:prSet/>
      <dgm:spPr/>
      <dgm:t>
        <a:bodyPr/>
        <a:lstStyle/>
        <a:p>
          <a:endParaRPr lang="en-US"/>
        </a:p>
      </dgm:t>
    </dgm:pt>
    <dgm:pt modelId="{4A90D220-538A-453B-96C1-E20F060BDB1A}" type="sibTrans" cxnId="{12176CCD-CDDC-4ABF-B5BC-D48B4B869705}">
      <dgm:prSet/>
      <dgm:spPr/>
      <dgm:t>
        <a:bodyPr/>
        <a:lstStyle/>
        <a:p>
          <a:endParaRPr lang="en-US"/>
        </a:p>
      </dgm:t>
    </dgm:pt>
    <dgm:pt modelId="{50E55856-8AC7-43AF-B21E-BFE33BFDA2C9}">
      <dgm:prSet/>
      <dgm:spPr/>
      <dgm:t>
        <a:bodyPr/>
        <a:lstStyle/>
        <a:p>
          <a:r>
            <a:rPr lang="en-US" dirty="0">
              <a:solidFill>
                <a:srgbClr val="000016"/>
              </a:solidFill>
            </a:rPr>
            <a:t>Calls to 911 and 988 as well as 211, 311, 411, 511, 611, 711 and 811 will not be affected, and will continue to be dialed with 3 digits.</a:t>
          </a:r>
        </a:p>
      </dgm:t>
    </dgm:pt>
    <dgm:pt modelId="{C3E916B5-8B16-4262-B660-6FF927BDDCBB}" type="parTrans" cxnId="{09E04A5A-C674-4266-9459-06361F7B1FA5}">
      <dgm:prSet/>
      <dgm:spPr/>
      <dgm:t>
        <a:bodyPr/>
        <a:lstStyle/>
        <a:p>
          <a:endParaRPr lang="en-US"/>
        </a:p>
      </dgm:t>
    </dgm:pt>
    <dgm:pt modelId="{B67B2905-FC8E-44B3-B4A1-6C5E8C424D9A}" type="sibTrans" cxnId="{09E04A5A-C674-4266-9459-06361F7B1FA5}">
      <dgm:prSet/>
      <dgm:spPr/>
      <dgm:t>
        <a:bodyPr/>
        <a:lstStyle/>
        <a:p>
          <a:endParaRPr lang="en-US"/>
        </a:p>
      </dgm:t>
    </dgm:pt>
    <dgm:pt modelId="{C84F544F-6BB4-BF4E-AAF7-C88B093EC82C}" type="pres">
      <dgm:prSet presAssocID="{6960C5E8-5791-4ACC-9485-A38DCFECE6B5}" presName="vert0" presStyleCnt="0">
        <dgm:presLayoutVars>
          <dgm:dir/>
          <dgm:animOne val="branch"/>
          <dgm:animLvl val="lvl"/>
        </dgm:presLayoutVars>
      </dgm:prSet>
      <dgm:spPr/>
    </dgm:pt>
    <dgm:pt modelId="{772D5859-3DFB-8542-AA0C-2A23498D48EA}" type="pres">
      <dgm:prSet presAssocID="{52867E25-488E-4C95-888B-6880AF5E0C56}" presName="thickLine" presStyleLbl="alignNode1" presStyleIdx="0" presStyleCnt="4"/>
      <dgm:spPr/>
    </dgm:pt>
    <dgm:pt modelId="{01C08A96-741C-1946-A7CB-F1B3B9D0E245}" type="pres">
      <dgm:prSet presAssocID="{52867E25-488E-4C95-888B-6880AF5E0C56}" presName="horz1" presStyleCnt="0"/>
      <dgm:spPr/>
    </dgm:pt>
    <dgm:pt modelId="{26F79DDB-2609-8D49-9352-82E4E476D90C}" type="pres">
      <dgm:prSet presAssocID="{52867E25-488E-4C95-888B-6880AF5E0C56}" presName="tx1" presStyleLbl="revTx" presStyleIdx="0" presStyleCnt="4"/>
      <dgm:spPr/>
    </dgm:pt>
    <dgm:pt modelId="{4171D2E7-0F3B-9C4D-AEA3-B22DEA882E60}" type="pres">
      <dgm:prSet presAssocID="{52867E25-488E-4C95-888B-6880AF5E0C56}" presName="vert1" presStyleCnt="0"/>
      <dgm:spPr/>
    </dgm:pt>
    <dgm:pt modelId="{ED23DF00-D1AB-D249-8F52-20E516C434E9}" type="pres">
      <dgm:prSet presAssocID="{D1B82FE6-E704-4069-8427-C21A9CF041F6}" presName="thickLine" presStyleLbl="alignNode1" presStyleIdx="1" presStyleCnt="4"/>
      <dgm:spPr/>
    </dgm:pt>
    <dgm:pt modelId="{6C416C87-8967-3941-9920-D73EB4CF5F64}" type="pres">
      <dgm:prSet presAssocID="{D1B82FE6-E704-4069-8427-C21A9CF041F6}" presName="horz1" presStyleCnt="0"/>
      <dgm:spPr/>
    </dgm:pt>
    <dgm:pt modelId="{44C1C655-FC65-2F44-ADF2-D8A0B9C8C34C}" type="pres">
      <dgm:prSet presAssocID="{D1B82FE6-E704-4069-8427-C21A9CF041F6}" presName="tx1" presStyleLbl="revTx" presStyleIdx="1" presStyleCnt="4"/>
      <dgm:spPr/>
    </dgm:pt>
    <dgm:pt modelId="{594FA991-8541-A94B-8B7D-5D23D7BF6BBE}" type="pres">
      <dgm:prSet presAssocID="{D1B82FE6-E704-4069-8427-C21A9CF041F6}" presName="vert1" presStyleCnt="0"/>
      <dgm:spPr/>
    </dgm:pt>
    <dgm:pt modelId="{47F2E1CD-DAE7-CA45-99D8-D88F27E3EF02}" type="pres">
      <dgm:prSet presAssocID="{45ED9D5C-4825-4585-A8B1-F63EEBE06D23}" presName="thickLine" presStyleLbl="alignNode1" presStyleIdx="2" presStyleCnt="4"/>
      <dgm:spPr/>
    </dgm:pt>
    <dgm:pt modelId="{26F1F23D-D0E2-BC46-B50B-C112A771F5F1}" type="pres">
      <dgm:prSet presAssocID="{45ED9D5C-4825-4585-A8B1-F63EEBE06D23}" presName="horz1" presStyleCnt="0"/>
      <dgm:spPr/>
    </dgm:pt>
    <dgm:pt modelId="{AC51C3F4-575C-A046-AE12-87C531B73228}" type="pres">
      <dgm:prSet presAssocID="{45ED9D5C-4825-4585-A8B1-F63EEBE06D23}" presName="tx1" presStyleLbl="revTx" presStyleIdx="2" presStyleCnt="4"/>
      <dgm:spPr/>
    </dgm:pt>
    <dgm:pt modelId="{81C3551E-AF51-EE4E-9A75-82D790C12DA7}" type="pres">
      <dgm:prSet presAssocID="{45ED9D5C-4825-4585-A8B1-F63EEBE06D23}" presName="vert1" presStyleCnt="0"/>
      <dgm:spPr/>
    </dgm:pt>
    <dgm:pt modelId="{A663BCA3-D28C-CA43-B87D-3FBE6C96C04C}" type="pres">
      <dgm:prSet presAssocID="{50E55856-8AC7-43AF-B21E-BFE33BFDA2C9}" presName="thickLine" presStyleLbl="alignNode1" presStyleIdx="3" presStyleCnt="4"/>
      <dgm:spPr/>
    </dgm:pt>
    <dgm:pt modelId="{5A17A887-1861-D144-BCA8-F841B17DCD41}" type="pres">
      <dgm:prSet presAssocID="{50E55856-8AC7-43AF-B21E-BFE33BFDA2C9}" presName="horz1" presStyleCnt="0"/>
      <dgm:spPr/>
    </dgm:pt>
    <dgm:pt modelId="{FE5A074E-8D19-4842-8D0F-0D15AA2864BE}" type="pres">
      <dgm:prSet presAssocID="{50E55856-8AC7-43AF-B21E-BFE33BFDA2C9}" presName="tx1" presStyleLbl="revTx" presStyleIdx="3" presStyleCnt="4"/>
      <dgm:spPr/>
    </dgm:pt>
    <dgm:pt modelId="{B7FC3E58-0893-664D-92D3-4C4E3025A1FB}" type="pres">
      <dgm:prSet presAssocID="{50E55856-8AC7-43AF-B21E-BFE33BFDA2C9}" presName="vert1" presStyleCnt="0"/>
      <dgm:spPr/>
    </dgm:pt>
  </dgm:ptLst>
  <dgm:cxnLst>
    <dgm:cxn modelId="{48F08A39-3534-684C-8479-BC45A7ACCEA8}" type="presOf" srcId="{50E55856-8AC7-43AF-B21E-BFE33BFDA2C9}" destId="{FE5A074E-8D19-4842-8D0F-0D15AA2864BE}" srcOrd="0" destOrd="0" presId="urn:microsoft.com/office/officeart/2008/layout/LinedList"/>
    <dgm:cxn modelId="{09E04A5A-C674-4266-9459-06361F7B1FA5}" srcId="{6960C5E8-5791-4ACC-9485-A38DCFECE6B5}" destId="{50E55856-8AC7-43AF-B21E-BFE33BFDA2C9}" srcOrd="3" destOrd="0" parTransId="{C3E916B5-8B16-4262-B660-6FF927BDDCBB}" sibTransId="{B67B2905-FC8E-44B3-B4A1-6C5E8C424D9A}"/>
    <dgm:cxn modelId="{4DE49C7B-57D6-6A49-9549-83E0960EF229}" type="presOf" srcId="{52867E25-488E-4C95-888B-6880AF5E0C56}" destId="{26F79DDB-2609-8D49-9352-82E4E476D90C}" srcOrd="0" destOrd="0" presId="urn:microsoft.com/office/officeart/2008/layout/LinedList"/>
    <dgm:cxn modelId="{D25459A3-8047-46DF-BEC5-0A427E66109D}" srcId="{6960C5E8-5791-4ACC-9485-A38DCFECE6B5}" destId="{D1B82FE6-E704-4069-8427-C21A9CF041F6}" srcOrd="1" destOrd="0" parTransId="{7EDB0431-44DA-4FD0-B885-5B0FC1B86978}" sibTransId="{120BAA0B-7308-4657-8B86-5A2FA3BC8808}"/>
    <dgm:cxn modelId="{82622EAC-BC28-3649-8C8E-087B93F6D695}" type="presOf" srcId="{6960C5E8-5791-4ACC-9485-A38DCFECE6B5}" destId="{C84F544F-6BB4-BF4E-AAF7-C88B093EC82C}" srcOrd="0" destOrd="0" presId="urn:microsoft.com/office/officeart/2008/layout/LinedList"/>
    <dgm:cxn modelId="{12176CCD-CDDC-4ABF-B5BC-D48B4B869705}" srcId="{6960C5E8-5791-4ACC-9485-A38DCFECE6B5}" destId="{45ED9D5C-4825-4585-A8B1-F63EEBE06D23}" srcOrd="2" destOrd="0" parTransId="{3E2D350F-2B64-45C1-B9F1-B71B41B48C27}" sibTransId="{4A90D220-538A-453B-96C1-E20F060BDB1A}"/>
    <dgm:cxn modelId="{BBAC49CE-93B0-EB45-AAA1-19B4DB2DF274}" type="presOf" srcId="{45ED9D5C-4825-4585-A8B1-F63EEBE06D23}" destId="{AC51C3F4-575C-A046-AE12-87C531B73228}" srcOrd="0" destOrd="0" presId="urn:microsoft.com/office/officeart/2008/layout/LinedList"/>
    <dgm:cxn modelId="{AFAC7ED8-8425-425B-8736-732934DC5B67}" srcId="{6960C5E8-5791-4ACC-9485-A38DCFECE6B5}" destId="{52867E25-488E-4C95-888B-6880AF5E0C56}" srcOrd="0" destOrd="0" parTransId="{B84D8686-34CF-43CF-8EA2-F97927141036}" sibTransId="{B8F289F4-5FC6-4636-A10A-904D35611239}"/>
    <dgm:cxn modelId="{337942EC-8483-6C4A-82B2-BC8D4BA27047}" type="presOf" srcId="{D1B82FE6-E704-4069-8427-C21A9CF041F6}" destId="{44C1C655-FC65-2F44-ADF2-D8A0B9C8C34C}" srcOrd="0" destOrd="0" presId="urn:microsoft.com/office/officeart/2008/layout/LinedList"/>
    <dgm:cxn modelId="{EBC3BA9B-61C7-C846-8BFB-B42716FCB101}" type="presParOf" srcId="{C84F544F-6BB4-BF4E-AAF7-C88B093EC82C}" destId="{772D5859-3DFB-8542-AA0C-2A23498D48EA}" srcOrd="0" destOrd="0" presId="urn:microsoft.com/office/officeart/2008/layout/LinedList"/>
    <dgm:cxn modelId="{1808E921-0594-4148-91CA-1CF96B33A461}" type="presParOf" srcId="{C84F544F-6BB4-BF4E-AAF7-C88B093EC82C}" destId="{01C08A96-741C-1946-A7CB-F1B3B9D0E245}" srcOrd="1" destOrd="0" presId="urn:microsoft.com/office/officeart/2008/layout/LinedList"/>
    <dgm:cxn modelId="{0072C2FA-79C2-2649-B2C8-92CB789F6276}" type="presParOf" srcId="{01C08A96-741C-1946-A7CB-F1B3B9D0E245}" destId="{26F79DDB-2609-8D49-9352-82E4E476D90C}" srcOrd="0" destOrd="0" presId="urn:microsoft.com/office/officeart/2008/layout/LinedList"/>
    <dgm:cxn modelId="{9C982747-6437-0C45-9D44-37DE8ECD4B67}" type="presParOf" srcId="{01C08A96-741C-1946-A7CB-F1B3B9D0E245}" destId="{4171D2E7-0F3B-9C4D-AEA3-B22DEA882E60}" srcOrd="1" destOrd="0" presId="urn:microsoft.com/office/officeart/2008/layout/LinedList"/>
    <dgm:cxn modelId="{DF1FFA44-411E-1341-9400-FCF7ACCA6215}" type="presParOf" srcId="{C84F544F-6BB4-BF4E-AAF7-C88B093EC82C}" destId="{ED23DF00-D1AB-D249-8F52-20E516C434E9}" srcOrd="2" destOrd="0" presId="urn:microsoft.com/office/officeart/2008/layout/LinedList"/>
    <dgm:cxn modelId="{A4C8C586-E4AD-CC4C-B250-590167FBA402}" type="presParOf" srcId="{C84F544F-6BB4-BF4E-AAF7-C88B093EC82C}" destId="{6C416C87-8967-3941-9920-D73EB4CF5F64}" srcOrd="3" destOrd="0" presId="urn:microsoft.com/office/officeart/2008/layout/LinedList"/>
    <dgm:cxn modelId="{87A08440-0BF1-8240-B420-58FFEB66CA69}" type="presParOf" srcId="{6C416C87-8967-3941-9920-D73EB4CF5F64}" destId="{44C1C655-FC65-2F44-ADF2-D8A0B9C8C34C}" srcOrd="0" destOrd="0" presId="urn:microsoft.com/office/officeart/2008/layout/LinedList"/>
    <dgm:cxn modelId="{14F27C08-3C1B-394F-99AA-340CC6F5123E}" type="presParOf" srcId="{6C416C87-8967-3941-9920-D73EB4CF5F64}" destId="{594FA991-8541-A94B-8B7D-5D23D7BF6BBE}" srcOrd="1" destOrd="0" presId="urn:microsoft.com/office/officeart/2008/layout/LinedList"/>
    <dgm:cxn modelId="{85DA1D10-374C-0048-933A-D3E625F88B2F}" type="presParOf" srcId="{C84F544F-6BB4-BF4E-AAF7-C88B093EC82C}" destId="{47F2E1CD-DAE7-CA45-99D8-D88F27E3EF02}" srcOrd="4" destOrd="0" presId="urn:microsoft.com/office/officeart/2008/layout/LinedList"/>
    <dgm:cxn modelId="{F5D71180-E575-DF4B-90EA-286E3C23DA88}" type="presParOf" srcId="{C84F544F-6BB4-BF4E-AAF7-C88B093EC82C}" destId="{26F1F23D-D0E2-BC46-B50B-C112A771F5F1}" srcOrd="5" destOrd="0" presId="urn:microsoft.com/office/officeart/2008/layout/LinedList"/>
    <dgm:cxn modelId="{21B79BEB-435D-4849-A222-C06D6D4F2BCF}" type="presParOf" srcId="{26F1F23D-D0E2-BC46-B50B-C112A771F5F1}" destId="{AC51C3F4-575C-A046-AE12-87C531B73228}" srcOrd="0" destOrd="0" presId="urn:microsoft.com/office/officeart/2008/layout/LinedList"/>
    <dgm:cxn modelId="{5B6B552E-3AF3-484C-9014-0061FCC13E4B}" type="presParOf" srcId="{26F1F23D-D0E2-BC46-B50B-C112A771F5F1}" destId="{81C3551E-AF51-EE4E-9A75-82D790C12DA7}" srcOrd="1" destOrd="0" presId="urn:microsoft.com/office/officeart/2008/layout/LinedList"/>
    <dgm:cxn modelId="{EC5B8FD5-39BA-B643-B1DA-59C0388E71BC}" type="presParOf" srcId="{C84F544F-6BB4-BF4E-AAF7-C88B093EC82C}" destId="{A663BCA3-D28C-CA43-B87D-3FBE6C96C04C}" srcOrd="6" destOrd="0" presId="urn:microsoft.com/office/officeart/2008/layout/LinedList"/>
    <dgm:cxn modelId="{937F6B58-E9A9-684A-88CF-EA5D04F13988}" type="presParOf" srcId="{C84F544F-6BB4-BF4E-AAF7-C88B093EC82C}" destId="{5A17A887-1861-D144-BCA8-F841B17DCD41}" srcOrd="7" destOrd="0" presId="urn:microsoft.com/office/officeart/2008/layout/LinedList"/>
    <dgm:cxn modelId="{C8329018-332B-AC43-BA48-8029876BFBF6}" type="presParOf" srcId="{5A17A887-1861-D144-BCA8-F841B17DCD41}" destId="{FE5A074E-8D19-4842-8D0F-0D15AA2864BE}" srcOrd="0" destOrd="0" presId="urn:microsoft.com/office/officeart/2008/layout/LinedList"/>
    <dgm:cxn modelId="{F57F2A0A-47E8-BD47-9144-99218345C616}" type="presParOf" srcId="{5A17A887-1861-D144-BCA8-F841B17DCD41}" destId="{B7FC3E58-0893-664D-92D3-4C4E3025A1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0ABC3-FBD8-BC44-8CDB-5ECD07668E5F}">
      <dsp:nvSpPr>
        <dsp:cNvPr id="0" name=""/>
        <dsp:cNvSpPr/>
      </dsp:nvSpPr>
      <dsp:spPr>
        <a:xfrm>
          <a:off x="2394"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B6E9A-26CF-EF4D-AEB0-4844DB0E4968}">
      <dsp:nvSpPr>
        <dsp:cNvPr id="0" name=""/>
        <dsp:cNvSpPr/>
      </dsp:nvSpPr>
      <dsp:spPr>
        <a:xfrm>
          <a:off x="192318"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FCC holds full jurisdiction over the telephone numbering system and area code administration.</a:t>
          </a:r>
          <a:endParaRPr lang="en-US" sz="900" kern="1200" dirty="0">
            <a:solidFill>
              <a:srgbClr val="000016"/>
            </a:solidFill>
          </a:endParaRPr>
        </a:p>
      </dsp:txBody>
      <dsp:txXfrm>
        <a:off x="224109" y="1281435"/>
        <a:ext cx="1645735" cy="1021834"/>
      </dsp:txXfrm>
    </dsp:sp>
    <dsp:sp modelId="{7379A032-B40C-9240-9507-234DAE86362D}">
      <dsp:nvSpPr>
        <dsp:cNvPr id="0" name=""/>
        <dsp:cNvSpPr/>
      </dsp:nvSpPr>
      <dsp:spPr>
        <a:xfrm>
          <a:off x="2091560"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B7347-941C-7E44-B5A5-91E159A6189E}">
      <dsp:nvSpPr>
        <dsp:cNvPr id="0" name=""/>
        <dsp:cNvSpPr/>
      </dsp:nvSpPr>
      <dsp:spPr>
        <a:xfrm>
          <a:off x="2281484"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FCC has delegated area code relief responsibilities to each state.</a:t>
          </a:r>
          <a:endParaRPr lang="en-US" sz="900" kern="1200" dirty="0">
            <a:solidFill>
              <a:srgbClr val="000016"/>
            </a:solidFill>
          </a:endParaRPr>
        </a:p>
      </dsp:txBody>
      <dsp:txXfrm>
        <a:off x="2313275" y="1281435"/>
        <a:ext cx="1645735" cy="1021834"/>
      </dsp:txXfrm>
    </dsp:sp>
    <dsp:sp modelId="{2DE4BAEC-CF8E-CA4E-829D-07055EF3CCB0}">
      <dsp:nvSpPr>
        <dsp:cNvPr id="0" name=""/>
        <dsp:cNvSpPr/>
      </dsp:nvSpPr>
      <dsp:spPr>
        <a:xfrm>
          <a:off x="4180726"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B3F49-33A5-6140-8B0C-43422DE844B2}">
      <dsp:nvSpPr>
        <dsp:cNvPr id="0" name=""/>
        <dsp:cNvSpPr/>
      </dsp:nvSpPr>
      <dsp:spPr>
        <a:xfrm>
          <a:off x="4370650"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The CPUC conducts area code relief and determines method to introduce a new area code in accordance with Public Utilities Code Sections 7930-7943.</a:t>
          </a:r>
          <a:endParaRPr lang="en-US" sz="900" kern="1200" dirty="0">
            <a:solidFill>
              <a:srgbClr val="000016"/>
            </a:solidFill>
          </a:endParaRPr>
        </a:p>
      </dsp:txBody>
      <dsp:txXfrm>
        <a:off x="4402441" y="1281435"/>
        <a:ext cx="1645735" cy="1021834"/>
      </dsp:txXfrm>
    </dsp:sp>
    <dsp:sp modelId="{DC964EC9-C875-3A4B-8EDF-E4986871DE37}">
      <dsp:nvSpPr>
        <dsp:cNvPr id="0" name=""/>
        <dsp:cNvSpPr/>
      </dsp:nvSpPr>
      <dsp:spPr>
        <a:xfrm>
          <a:off x="6269892"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E2FA2-81FA-AA4D-BF99-3C436A981D87}">
      <dsp:nvSpPr>
        <dsp:cNvPr id="0" name=""/>
        <dsp:cNvSpPr/>
      </dsp:nvSpPr>
      <dsp:spPr>
        <a:xfrm>
          <a:off x="6459816"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Area codes are managed and assigned by the North American Numbering Plan Administrator (NANPA).</a:t>
          </a:r>
          <a:endParaRPr lang="en-US" sz="900" kern="1200" dirty="0">
            <a:solidFill>
              <a:srgbClr val="000016"/>
            </a:solidFill>
          </a:endParaRPr>
        </a:p>
      </dsp:txBody>
      <dsp:txXfrm>
        <a:off x="6491607" y="1281435"/>
        <a:ext cx="1645735" cy="102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24C85-4307-6247-A8C3-693E1E2AA707}">
      <dsp:nvSpPr>
        <dsp:cNvPr id="0" name=""/>
        <dsp:cNvSpPr/>
      </dsp:nvSpPr>
      <dsp:spPr>
        <a:xfrm>
          <a:off x="6939" y="282146"/>
          <a:ext cx="2746428" cy="823928"/>
        </a:xfrm>
        <a:prstGeom prst="chevron">
          <a:avLst>
            <a:gd name="adj" fmla="val 3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2" tIns="101732" rIns="101732" bIns="101732" numCol="1" spcCol="1270" anchor="ctr" anchorCtr="0">
          <a:noAutofit/>
        </a:bodyPr>
        <a:lstStyle/>
        <a:p>
          <a:pPr marL="0" lvl="0" indent="0" algn="ctr" defTabSz="1244600">
            <a:lnSpc>
              <a:spcPct val="90000"/>
            </a:lnSpc>
            <a:spcBef>
              <a:spcPct val="0"/>
            </a:spcBef>
            <a:spcAft>
              <a:spcPct val="35000"/>
            </a:spcAft>
            <a:buNone/>
          </a:pPr>
          <a:r>
            <a:rPr lang="en-US" sz="2800" kern="1200"/>
            <a:t>Present</a:t>
          </a:r>
        </a:p>
      </dsp:txBody>
      <dsp:txXfrm>
        <a:off x="254117" y="282146"/>
        <a:ext cx="2252072" cy="823928"/>
      </dsp:txXfrm>
    </dsp:sp>
    <dsp:sp modelId="{8C9AB8E4-6905-BE45-B4A0-C69E3EA164DA}">
      <dsp:nvSpPr>
        <dsp:cNvPr id="0" name=""/>
        <dsp:cNvSpPr/>
      </dsp:nvSpPr>
      <dsp:spPr>
        <a:xfrm>
          <a:off x="6939" y="1106075"/>
          <a:ext cx="2499249" cy="2016054"/>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96" tIns="197496" rIns="197496" bIns="394992"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16"/>
              </a:solidFill>
            </a:rPr>
            <a:t>Area code relief plan</a:t>
          </a:r>
        </a:p>
        <a:p>
          <a:pPr marL="0" lvl="0" indent="0" algn="l" defTabSz="889000">
            <a:lnSpc>
              <a:spcPct val="90000"/>
            </a:lnSpc>
            <a:spcBef>
              <a:spcPct val="0"/>
            </a:spcBef>
            <a:spcAft>
              <a:spcPct val="35000"/>
            </a:spcAft>
            <a:buNone/>
          </a:pPr>
          <a:r>
            <a:rPr lang="en-US" sz="2000" kern="1200" dirty="0">
              <a:solidFill>
                <a:srgbClr val="000016"/>
              </a:solidFill>
            </a:rPr>
            <a:t>Effects of an overlay</a:t>
          </a:r>
        </a:p>
      </dsp:txBody>
      <dsp:txXfrm>
        <a:off x="6939" y="1106075"/>
        <a:ext cx="2499249" cy="2016054"/>
      </dsp:txXfrm>
    </dsp:sp>
    <dsp:sp modelId="{6FCB3627-D32A-FC4A-9799-B2F33FEE1F4C}">
      <dsp:nvSpPr>
        <dsp:cNvPr id="0" name=""/>
        <dsp:cNvSpPr/>
      </dsp:nvSpPr>
      <dsp:spPr>
        <a:xfrm>
          <a:off x="2712549" y="282146"/>
          <a:ext cx="2746428" cy="823928"/>
        </a:xfrm>
        <a:prstGeom prst="chevron">
          <a:avLst>
            <a:gd name="adj" fmla="val 30000"/>
          </a:avLst>
        </a:prstGeom>
        <a:solidFill>
          <a:schemeClr val="accent2">
            <a:hueOff val="-727682"/>
            <a:satOff val="-41964"/>
            <a:lumOff val="4314"/>
            <a:alphaOff val="0"/>
          </a:schemeClr>
        </a:solidFill>
        <a:ln w="19050" cap="rnd"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2" tIns="101732" rIns="101732" bIns="101732" numCol="1" spcCol="1270" anchor="ctr" anchorCtr="0">
          <a:noAutofit/>
        </a:bodyPr>
        <a:lstStyle/>
        <a:p>
          <a:pPr marL="0" lvl="0" indent="0" algn="ctr" defTabSz="1244600">
            <a:lnSpc>
              <a:spcPct val="90000"/>
            </a:lnSpc>
            <a:spcBef>
              <a:spcPct val="0"/>
            </a:spcBef>
            <a:spcAft>
              <a:spcPct val="35000"/>
            </a:spcAft>
            <a:buNone/>
          </a:pPr>
          <a:r>
            <a:rPr lang="en-US" sz="2800" kern="1200"/>
            <a:t>Provide</a:t>
          </a:r>
          <a:endParaRPr lang="en-US" sz="2800" kern="1200" dirty="0"/>
        </a:p>
      </dsp:txBody>
      <dsp:txXfrm>
        <a:off x="2959727" y="282146"/>
        <a:ext cx="2252072" cy="823928"/>
      </dsp:txXfrm>
    </dsp:sp>
    <dsp:sp modelId="{193580D5-D3FD-9846-9959-D03BB8F15184}">
      <dsp:nvSpPr>
        <dsp:cNvPr id="0" name=""/>
        <dsp:cNvSpPr/>
      </dsp:nvSpPr>
      <dsp:spPr>
        <a:xfrm>
          <a:off x="2712549" y="1106075"/>
          <a:ext cx="2499249" cy="2016054"/>
        </a:xfrm>
        <a:prstGeom prst="rect">
          <a:avLst/>
        </a:prstGeom>
        <a:solidFill>
          <a:schemeClr val="accent2">
            <a:tint val="40000"/>
            <a:alpha val="90000"/>
            <a:hueOff val="-424613"/>
            <a:satOff val="-37673"/>
            <a:lumOff val="-385"/>
            <a:alphaOff val="0"/>
          </a:schemeClr>
        </a:solidFill>
        <a:ln w="19050" cap="rnd"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96" tIns="197496" rIns="197496" bIns="394992"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16"/>
              </a:solidFill>
            </a:rPr>
            <a:t>Provide estimated implementation schedule of new area code</a:t>
          </a:r>
        </a:p>
      </dsp:txBody>
      <dsp:txXfrm>
        <a:off x="2712549" y="1106075"/>
        <a:ext cx="2499249" cy="2016054"/>
      </dsp:txXfrm>
    </dsp:sp>
    <dsp:sp modelId="{7D6E68C6-2AB8-E043-9A93-1ABBA69AE2A3}">
      <dsp:nvSpPr>
        <dsp:cNvPr id="0" name=""/>
        <dsp:cNvSpPr/>
      </dsp:nvSpPr>
      <dsp:spPr>
        <a:xfrm>
          <a:off x="5418160" y="282146"/>
          <a:ext cx="2746428" cy="823928"/>
        </a:xfrm>
        <a:prstGeom prst="chevron">
          <a:avLst>
            <a:gd name="adj" fmla="val 30000"/>
          </a:avLst>
        </a:prstGeom>
        <a:solidFill>
          <a:schemeClr val="accent2">
            <a:hueOff val="-1455363"/>
            <a:satOff val="-83928"/>
            <a:lumOff val="8628"/>
            <a:alphaOff val="0"/>
          </a:schemeClr>
        </a:solidFill>
        <a:ln w="19050" cap="rnd"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2" tIns="101732" rIns="101732" bIns="101732" numCol="1" spcCol="1270" anchor="ctr" anchorCtr="0">
          <a:noAutofit/>
        </a:bodyPr>
        <a:lstStyle/>
        <a:p>
          <a:pPr marL="0" lvl="0" indent="0" algn="ctr" defTabSz="1244600">
            <a:lnSpc>
              <a:spcPct val="90000"/>
            </a:lnSpc>
            <a:spcBef>
              <a:spcPct val="0"/>
            </a:spcBef>
            <a:spcAft>
              <a:spcPct val="35000"/>
            </a:spcAft>
            <a:buNone/>
          </a:pPr>
          <a:r>
            <a:rPr lang="en-US" sz="2800" kern="1200"/>
            <a:t>Solicit</a:t>
          </a:r>
        </a:p>
      </dsp:txBody>
      <dsp:txXfrm>
        <a:off x="5665338" y="282146"/>
        <a:ext cx="2252072" cy="823928"/>
      </dsp:txXfrm>
    </dsp:sp>
    <dsp:sp modelId="{7AC5D3C7-14E5-024E-975C-C95D872B54E6}">
      <dsp:nvSpPr>
        <dsp:cNvPr id="0" name=""/>
        <dsp:cNvSpPr/>
      </dsp:nvSpPr>
      <dsp:spPr>
        <a:xfrm>
          <a:off x="5418160" y="1106075"/>
          <a:ext cx="2499249" cy="2016054"/>
        </a:xfrm>
        <a:prstGeom prst="rect">
          <a:avLst/>
        </a:prstGeom>
        <a:solidFill>
          <a:schemeClr val="accent2">
            <a:tint val="40000"/>
            <a:alpha val="90000"/>
            <a:hueOff val="-849226"/>
            <a:satOff val="-75346"/>
            <a:lumOff val="-769"/>
            <a:alphaOff val="0"/>
          </a:schemeClr>
        </a:solidFill>
        <a:ln w="19050" cap="rnd"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96" tIns="197496" rIns="197496" bIns="394992"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16"/>
              </a:solidFill>
            </a:rPr>
            <a:t>Solicit opinions and feedback</a:t>
          </a:r>
        </a:p>
      </dsp:txBody>
      <dsp:txXfrm>
        <a:off x="5418160" y="1106075"/>
        <a:ext cx="2499249" cy="2016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6D572-AC68-CB40-8FAC-8176408B575B}">
      <dsp:nvSpPr>
        <dsp:cNvPr id="0" name=""/>
        <dsp:cNvSpPr/>
      </dsp:nvSpPr>
      <dsp:spPr>
        <a:xfrm>
          <a:off x="572006" y="1497881"/>
          <a:ext cx="2941750" cy="408513"/>
        </a:xfrm>
        <a:prstGeom prst="homePlate">
          <a:avLst>
            <a:gd name="adj" fmla="val 4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a:lnSpc>
              <a:spcPct val="90000"/>
            </a:lnSpc>
            <a:spcBef>
              <a:spcPct val="0"/>
            </a:spcBef>
            <a:spcAft>
              <a:spcPct val="35000"/>
            </a:spcAft>
            <a:buNone/>
          </a:pPr>
          <a:r>
            <a:rPr lang="en-US" sz="1300" kern="1200"/>
            <a:t>1997</a:t>
          </a:r>
        </a:p>
      </dsp:txBody>
      <dsp:txXfrm>
        <a:off x="572006" y="1497881"/>
        <a:ext cx="2860047" cy="408513"/>
      </dsp:txXfrm>
    </dsp:sp>
    <dsp:sp modelId="{D5979089-2711-FE44-8B1A-50D45CE1781A}">
      <dsp:nvSpPr>
        <dsp:cNvPr id="0" name=""/>
        <dsp:cNvSpPr/>
      </dsp:nvSpPr>
      <dsp:spPr>
        <a:xfrm>
          <a:off x="0" y="0"/>
          <a:ext cx="4085764" cy="108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b" anchorCtr="1">
          <a:noAutofit/>
        </a:bodyPr>
        <a:lstStyle/>
        <a:p>
          <a:pPr marL="0" lvl="0" indent="0" algn="ctr" defTabSz="577850">
            <a:lnSpc>
              <a:spcPct val="90000"/>
            </a:lnSpc>
            <a:spcBef>
              <a:spcPct val="0"/>
            </a:spcBef>
            <a:spcAft>
              <a:spcPct val="35000"/>
            </a:spcAft>
            <a:buNone/>
          </a:pPr>
          <a:r>
            <a:rPr lang="en-US" sz="1300" kern="1200"/>
            <a:t>The CPUC ordered a split of the 916 area code and introduced the 530 area code.</a:t>
          </a:r>
        </a:p>
      </dsp:txBody>
      <dsp:txXfrm>
        <a:off x="0" y="0"/>
        <a:ext cx="4085764" cy="1089368"/>
      </dsp:txXfrm>
    </dsp:sp>
    <dsp:sp modelId="{466E9B62-892D-A342-9BCD-32F2DEE9C755}">
      <dsp:nvSpPr>
        <dsp:cNvPr id="0" name=""/>
        <dsp:cNvSpPr/>
      </dsp:nvSpPr>
      <dsp:spPr>
        <a:xfrm>
          <a:off x="3513757" y="1702138"/>
          <a:ext cx="1144013" cy="0"/>
        </a:xfrm>
        <a:custGeom>
          <a:avLst/>
          <a:gdLst/>
          <a:ahLst/>
          <a:cxnLst/>
          <a:rect l="0" t="0" r="0" b="0"/>
          <a:pathLst>
            <a:path>
              <a:moveTo>
                <a:pt x="0" y="0"/>
              </a:moveTo>
              <a:lnTo>
                <a:pt x="1144013"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813004-64E3-1545-AABF-74F0E45C37FD}">
      <dsp:nvSpPr>
        <dsp:cNvPr id="0" name=""/>
        <dsp:cNvSpPr/>
      </dsp:nvSpPr>
      <dsp:spPr>
        <a:xfrm>
          <a:off x="2042882" y="1157454"/>
          <a:ext cx="0" cy="340427"/>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AB2993A-DB4E-6F45-88AC-57FC95FFF5DC}">
      <dsp:nvSpPr>
        <dsp:cNvPr id="0" name=""/>
        <dsp:cNvSpPr/>
      </dsp:nvSpPr>
      <dsp:spPr>
        <a:xfrm>
          <a:off x="2008839" y="1089368"/>
          <a:ext cx="68085" cy="6808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4AF63-5C59-1943-97E4-0B1178860F4A}">
      <dsp:nvSpPr>
        <dsp:cNvPr id="0" name=""/>
        <dsp:cNvSpPr/>
      </dsp:nvSpPr>
      <dsp:spPr>
        <a:xfrm rot="10800000">
          <a:off x="4657770" y="1497881"/>
          <a:ext cx="2941750" cy="408513"/>
        </a:xfrm>
        <a:prstGeom prst="homePlate">
          <a:avLst>
            <a:gd name="adj" fmla="val 4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a:lnSpc>
              <a:spcPct val="90000"/>
            </a:lnSpc>
            <a:spcBef>
              <a:spcPct val="0"/>
            </a:spcBef>
            <a:spcAft>
              <a:spcPct val="35000"/>
            </a:spcAft>
            <a:buNone/>
          </a:pPr>
          <a:r>
            <a:rPr lang="en-US" sz="1300" kern="1200"/>
            <a:t>2025</a:t>
          </a:r>
        </a:p>
      </dsp:txBody>
      <dsp:txXfrm rot="10800000">
        <a:off x="4739473" y="1497881"/>
        <a:ext cx="2860047" cy="408513"/>
      </dsp:txXfrm>
    </dsp:sp>
    <dsp:sp modelId="{444875BD-21AD-E943-9414-523BFBC47AD5}">
      <dsp:nvSpPr>
        <dsp:cNvPr id="0" name=""/>
        <dsp:cNvSpPr/>
      </dsp:nvSpPr>
      <dsp:spPr>
        <a:xfrm>
          <a:off x="4085764" y="2314908"/>
          <a:ext cx="4085764" cy="108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t" anchorCtr="1">
          <a:noAutofit/>
        </a:bodyPr>
        <a:lstStyle/>
        <a:p>
          <a:pPr marL="0" lvl="0" indent="0" algn="ctr" defTabSz="577850">
            <a:lnSpc>
              <a:spcPct val="90000"/>
            </a:lnSpc>
            <a:spcBef>
              <a:spcPct val="0"/>
            </a:spcBef>
            <a:spcAft>
              <a:spcPct val="35000"/>
            </a:spcAft>
            <a:buNone/>
          </a:pPr>
          <a:r>
            <a:rPr lang="en-US" sz="1300" kern="1200"/>
            <a:t>NANPA forecasted the 530 area code will exhaust all prefixes by September 2025.</a:t>
          </a:r>
        </a:p>
      </dsp:txBody>
      <dsp:txXfrm>
        <a:off x="4085764" y="2314908"/>
        <a:ext cx="4085764" cy="1089368"/>
      </dsp:txXfrm>
    </dsp:sp>
    <dsp:sp modelId="{3E5AE5F7-1492-0441-BF11-A3A966BC9C85}">
      <dsp:nvSpPr>
        <dsp:cNvPr id="0" name=""/>
        <dsp:cNvSpPr/>
      </dsp:nvSpPr>
      <dsp:spPr>
        <a:xfrm>
          <a:off x="6128645" y="1906395"/>
          <a:ext cx="0" cy="340427"/>
        </a:xfrm>
        <a:prstGeom prst="line">
          <a:avLst/>
        </a:prstGeom>
        <a:noFill/>
        <a:ln w="12700" cap="rnd"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9BD0CA0-93CE-8F4F-BE6D-32FCD998456C}">
      <dsp:nvSpPr>
        <dsp:cNvPr id="0" name=""/>
        <dsp:cNvSpPr/>
      </dsp:nvSpPr>
      <dsp:spPr>
        <a:xfrm>
          <a:off x="6094603" y="2246822"/>
          <a:ext cx="68085" cy="6808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E4DD2-4BF6-1E44-9A66-CEC78A46FB75}">
      <dsp:nvSpPr>
        <dsp:cNvPr id="0" name=""/>
        <dsp:cNvSpPr/>
      </dsp:nvSpPr>
      <dsp:spPr>
        <a:xfrm>
          <a:off x="0" y="281186"/>
          <a:ext cx="4211240" cy="421124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81BC7-202E-4246-895A-3437D6A22108}">
      <dsp:nvSpPr>
        <dsp:cNvPr id="0" name=""/>
        <dsp:cNvSpPr/>
      </dsp:nvSpPr>
      <dsp:spPr>
        <a:xfrm>
          <a:off x="400067" y="681254"/>
          <a:ext cx="1642383" cy="164238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Assigns area codes and prefixes </a:t>
          </a:r>
        </a:p>
      </dsp:txBody>
      <dsp:txXfrm>
        <a:off x="480242" y="761429"/>
        <a:ext cx="1482033" cy="1482033"/>
      </dsp:txXfrm>
    </dsp:sp>
    <dsp:sp modelId="{44605667-D255-9240-9E9E-D01F34DDE417}">
      <dsp:nvSpPr>
        <dsp:cNvPr id="0" name=""/>
        <dsp:cNvSpPr/>
      </dsp:nvSpPr>
      <dsp:spPr>
        <a:xfrm>
          <a:off x="2168788" y="681254"/>
          <a:ext cx="1642383" cy="164238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Tracks number usage, receives numbering reports from the service providers </a:t>
          </a:r>
        </a:p>
      </dsp:txBody>
      <dsp:txXfrm>
        <a:off x="2248963" y="761429"/>
        <a:ext cx="1482033" cy="1482033"/>
      </dsp:txXfrm>
    </dsp:sp>
    <dsp:sp modelId="{31F1572D-5DBE-114A-A50B-CA96250AC090}">
      <dsp:nvSpPr>
        <dsp:cNvPr id="0" name=""/>
        <dsp:cNvSpPr/>
      </dsp:nvSpPr>
      <dsp:spPr>
        <a:xfrm>
          <a:off x="400067" y="2449975"/>
          <a:ext cx="1642383" cy="164238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Forecasts when area codes will run out of available prefixes, or “exhaust”</a:t>
          </a:r>
        </a:p>
      </dsp:txBody>
      <dsp:txXfrm>
        <a:off x="480242" y="2530150"/>
        <a:ext cx="1482033" cy="1482033"/>
      </dsp:txXfrm>
    </dsp:sp>
    <dsp:sp modelId="{D8E6D5A2-FDD2-6846-B5BE-7CCE6C77BA5C}">
      <dsp:nvSpPr>
        <dsp:cNvPr id="0" name=""/>
        <dsp:cNvSpPr/>
      </dsp:nvSpPr>
      <dsp:spPr>
        <a:xfrm>
          <a:off x="2168788" y="2449975"/>
          <a:ext cx="1642383" cy="164238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Coordinates planning to introduce a new area code</a:t>
          </a:r>
          <a:r>
            <a:rPr lang="en-US" sz="1200" i="1" kern="1200" dirty="0"/>
            <a:t> </a:t>
          </a:r>
          <a:r>
            <a:rPr lang="en-US" sz="1200" kern="1200" dirty="0"/>
            <a:t>which starts 36 months before the forecasted exhaust </a:t>
          </a:r>
          <a:r>
            <a:rPr lang="en-US" sz="1200" i="1" kern="1200" dirty="0"/>
            <a:t> </a:t>
          </a:r>
          <a:endParaRPr lang="en-US" sz="1200" kern="1200" dirty="0"/>
        </a:p>
      </dsp:txBody>
      <dsp:txXfrm>
        <a:off x="2248963" y="2530150"/>
        <a:ext cx="1482033" cy="14820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D5859-3DFB-8542-AA0C-2A23498D48EA}">
      <dsp:nvSpPr>
        <dsp:cNvPr id="0" name=""/>
        <dsp:cNvSpPr/>
      </dsp:nvSpPr>
      <dsp:spPr>
        <a:xfrm>
          <a:off x="0" y="0"/>
          <a:ext cx="8171528"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79DDB-2609-8D49-9352-82E4E476D90C}">
      <dsp:nvSpPr>
        <dsp:cNvPr id="0" name=""/>
        <dsp:cNvSpPr/>
      </dsp:nvSpPr>
      <dsp:spPr>
        <a:xfrm>
          <a:off x="0" y="0"/>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000016"/>
              </a:solidFill>
            </a:rPr>
            <a:t>Dialing ‘1+ an area code’ does not change what a call costs and does not mean that a call is a toll or long-distance call.</a:t>
          </a:r>
        </a:p>
      </dsp:txBody>
      <dsp:txXfrm>
        <a:off x="0" y="0"/>
        <a:ext cx="8171528" cy="851069"/>
      </dsp:txXfrm>
    </dsp:sp>
    <dsp:sp modelId="{ED23DF00-D1AB-D249-8F52-20E516C434E9}">
      <dsp:nvSpPr>
        <dsp:cNvPr id="0" name=""/>
        <dsp:cNvSpPr/>
      </dsp:nvSpPr>
      <dsp:spPr>
        <a:xfrm>
          <a:off x="0" y="851069"/>
          <a:ext cx="8171528"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1C655-FC65-2F44-ADF2-D8A0B9C8C34C}">
      <dsp:nvSpPr>
        <dsp:cNvPr id="0" name=""/>
        <dsp:cNvSpPr/>
      </dsp:nvSpPr>
      <dsp:spPr>
        <a:xfrm>
          <a:off x="0" y="851069"/>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Calling areas and rates will </a:t>
          </a:r>
          <a:r>
            <a:rPr lang="en-US" sz="1900" b="0" kern="1200" dirty="0"/>
            <a:t>NOT</a:t>
          </a:r>
          <a:r>
            <a:rPr lang="en-US" sz="1900" kern="1200" dirty="0"/>
            <a:t> change.</a:t>
          </a:r>
        </a:p>
      </dsp:txBody>
      <dsp:txXfrm>
        <a:off x="0" y="851069"/>
        <a:ext cx="8171528" cy="851069"/>
      </dsp:txXfrm>
    </dsp:sp>
    <dsp:sp modelId="{47F2E1CD-DAE7-CA45-99D8-D88F27E3EF02}">
      <dsp:nvSpPr>
        <dsp:cNvPr id="0" name=""/>
        <dsp:cNvSpPr/>
      </dsp:nvSpPr>
      <dsp:spPr>
        <a:xfrm>
          <a:off x="0" y="1702138"/>
          <a:ext cx="8171528"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1C3F4-575C-A046-AE12-87C531B73228}">
      <dsp:nvSpPr>
        <dsp:cNvPr id="0" name=""/>
        <dsp:cNvSpPr/>
      </dsp:nvSpPr>
      <dsp:spPr>
        <a:xfrm>
          <a:off x="0" y="1702138"/>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000016"/>
              </a:solidFill>
            </a:rPr>
            <a:t>What is a local call before the introduction of a new area code will remain a local call after the new area code is implemented.</a:t>
          </a:r>
        </a:p>
      </dsp:txBody>
      <dsp:txXfrm>
        <a:off x="0" y="1702138"/>
        <a:ext cx="8171528" cy="851069"/>
      </dsp:txXfrm>
    </dsp:sp>
    <dsp:sp modelId="{A663BCA3-D28C-CA43-B87D-3FBE6C96C04C}">
      <dsp:nvSpPr>
        <dsp:cNvPr id="0" name=""/>
        <dsp:cNvSpPr/>
      </dsp:nvSpPr>
      <dsp:spPr>
        <a:xfrm>
          <a:off x="0" y="2553207"/>
          <a:ext cx="8171528"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A074E-8D19-4842-8D0F-0D15AA2864BE}">
      <dsp:nvSpPr>
        <dsp:cNvPr id="0" name=""/>
        <dsp:cNvSpPr/>
      </dsp:nvSpPr>
      <dsp:spPr>
        <a:xfrm>
          <a:off x="0" y="2553207"/>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000016"/>
              </a:solidFill>
            </a:rPr>
            <a:t>Calls to 911 and 988 as well as 211, 311, 411, 511, 611, 711 and 811 will not be affected, and will continue to be dialed with 3 digits.</a:t>
          </a:r>
        </a:p>
      </dsp:txBody>
      <dsp:txXfrm>
        <a:off x="0" y="2553207"/>
        <a:ext cx="8171528" cy="8510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30" cy="465445"/>
          </a:xfrm>
          <a:prstGeom prst="rect">
            <a:avLst/>
          </a:prstGeom>
        </p:spPr>
        <p:txBody>
          <a:bodyPr vert="horz" lIns="89758" tIns="44879" rIns="89758" bIns="44879" rtlCol="0"/>
          <a:lstStyle>
            <a:lvl1pPr algn="l">
              <a:defRPr sz="1200"/>
            </a:lvl1pPr>
          </a:lstStyle>
          <a:p>
            <a:endParaRPr lang="en-US" dirty="0"/>
          </a:p>
        </p:txBody>
      </p:sp>
      <p:sp>
        <p:nvSpPr>
          <p:cNvPr id="3" name="Date Placeholder 2"/>
          <p:cNvSpPr>
            <a:spLocks noGrp="1"/>
          </p:cNvSpPr>
          <p:nvPr>
            <p:ph type="dt" sz="quarter" idx="1"/>
          </p:nvPr>
        </p:nvSpPr>
        <p:spPr>
          <a:xfrm>
            <a:off x="3971317" y="0"/>
            <a:ext cx="3037530" cy="465445"/>
          </a:xfrm>
          <a:prstGeom prst="rect">
            <a:avLst/>
          </a:prstGeom>
        </p:spPr>
        <p:txBody>
          <a:bodyPr vert="horz" lIns="89758" tIns="44879" rIns="89758" bIns="44879" rtlCol="0"/>
          <a:lstStyle>
            <a:lvl1pPr algn="r">
              <a:defRPr sz="1200"/>
            </a:lvl1pPr>
          </a:lstStyle>
          <a:p>
            <a:fld id="{7C292154-6CFC-4200-B574-8D513DFDC5E2}" type="datetimeFigureOut">
              <a:rPr lang="en-US" smtClean="0"/>
              <a:pPr/>
              <a:t>10/11/2022</a:t>
            </a:fld>
            <a:endParaRPr lang="en-US" dirty="0"/>
          </a:p>
        </p:txBody>
      </p:sp>
      <p:sp>
        <p:nvSpPr>
          <p:cNvPr id="4" name="Footer Placeholder 3"/>
          <p:cNvSpPr>
            <a:spLocks noGrp="1"/>
          </p:cNvSpPr>
          <p:nvPr>
            <p:ph type="ftr" sz="quarter" idx="2"/>
          </p:nvPr>
        </p:nvSpPr>
        <p:spPr>
          <a:xfrm>
            <a:off x="0" y="8829394"/>
            <a:ext cx="3037530" cy="465445"/>
          </a:xfrm>
          <a:prstGeom prst="rect">
            <a:avLst/>
          </a:prstGeom>
        </p:spPr>
        <p:txBody>
          <a:bodyPr vert="horz" lIns="89758" tIns="44879" rIns="89758" bIns="448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17" y="8829394"/>
            <a:ext cx="3037530" cy="465445"/>
          </a:xfrm>
          <a:prstGeom prst="rect">
            <a:avLst/>
          </a:prstGeom>
        </p:spPr>
        <p:txBody>
          <a:bodyPr vert="horz" lIns="89758" tIns="44879" rIns="89758" bIns="44879" rtlCol="0" anchor="b"/>
          <a:lstStyle>
            <a:lvl1pPr algn="r">
              <a:defRPr sz="1200"/>
            </a:lvl1pPr>
          </a:lstStyle>
          <a:p>
            <a:fld id="{D5F23123-69CD-47B1-A6F8-F60F8E98DFA7}" type="slidenum">
              <a:rPr lang="en-US" smtClean="0"/>
              <a:pPr/>
              <a:t>‹#›</a:t>
            </a:fld>
            <a:endParaRPr lang="en-US" dirty="0"/>
          </a:p>
        </p:txBody>
      </p:sp>
    </p:spTree>
    <p:extLst>
      <p:ext uri="{BB962C8B-B14F-4D97-AF65-F5344CB8AC3E}">
        <p14:creationId xmlns:p14="http://schemas.microsoft.com/office/powerpoint/2010/main" val="2146146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30" cy="465445"/>
          </a:xfrm>
          <a:prstGeom prst="rect">
            <a:avLst/>
          </a:prstGeom>
        </p:spPr>
        <p:txBody>
          <a:bodyPr vert="horz" lIns="89758" tIns="44879" rIns="89758" bIns="44879" rtlCol="0"/>
          <a:lstStyle>
            <a:lvl1pPr algn="l">
              <a:defRPr sz="1200"/>
            </a:lvl1pPr>
          </a:lstStyle>
          <a:p>
            <a:endParaRPr lang="en-US" dirty="0"/>
          </a:p>
        </p:txBody>
      </p:sp>
      <p:sp>
        <p:nvSpPr>
          <p:cNvPr id="3" name="Date Placeholder 2"/>
          <p:cNvSpPr>
            <a:spLocks noGrp="1"/>
          </p:cNvSpPr>
          <p:nvPr>
            <p:ph type="dt" idx="1"/>
          </p:nvPr>
        </p:nvSpPr>
        <p:spPr>
          <a:xfrm>
            <a:off x="3971317" y="0"/>
            <a:ext cx="3037530" cy="465445"/>
          </a:xfrm>
          <a:prstGeom prst="rect">
            <a:avLst/>
          </a:prstGeom>
        </p:spPr>
        <p:txBody>
          <a:bodyPr vert="horz" lIns="89758" tIns="44879" rIns="89758" bIns="44879" rtlCol="0"/>
          <a:lstStyle>
            <a:lvl1pPr algn="r">
              <a:defRPr sz="1200"/>
            </a:lvl1pPr>
          </a:lstStyle>
          <a:p>
            <a:fld id="{B5EE26CC-42A3-4000-9FD7-C9C0FBEF6601}" type="datetimeFigureOut">
              <a:rPr lang="en-US" smtClean="0"/>
              <a:pPr/>
              <a:t>10/11/2022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9758" tIns="44879" rIns="89758" bIns="44879" rtlCol="0" anchor="ctr"/>
          <a:lstStyle/>
          <a:p>
            <a:endParaRPr lang="en-US" dirty="0"/>
          </a:p>
        </p:txBody>
      </p:sp>
      <p:sp>
        <p:nvSpPr>
          <p:cNvPr id="5" name="Notes Placeholder 4"/>
          <p:cNvSpPr>
            <a:spLocks noGrp="1"/>
          </p:cNvSpPr>
          <p:nvPr>
            <p:ph type="body" sz="quarter" idx="3"/>
          </p:nvPr>
        </p:nvSpPr>
        <p:spPr>
          <a:xfrm>
            <a:off x="700730" y="4415478"/>
            <a:ext cx="5608941" cy="4184317"/>
          </a:xfrm>
          <a:prstGeom prst="rect">
            <a:avLst/>
          </a:prstGeom>
        </p:spPr>
        <p:txBody>
          <a:bodyPr vert="horz" lIns="89758" tIns="44879" rIns="89758" bIns="448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394"/>
            <a:ext cx="3037530" cy="465445"/>
          </a:xfrm>
          <a:prstGeom prst="rect">
            <a:avLst/>
          </a:prstGeom>
        </p:spPr>
        <p:txBody>
          <a:bodyPr vert="horz" lIns="89758" tIns="44879" rIns="89758" bIns="448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17" y="8829394"/>
            <a:ext cx="3037530" cy="465445"/>
          </a:xfrm>
          <a:prstGeom prst="rect">
            <a:avLst/>
          </a:prstGeom>
        </p:spPr>
        <p:txBody>
          <a:bodyPr vert="horz" lIns="89758" tIns="44879" rIns="89758" bIns="44879" rtlCol="0" anchor="b"/>
          <a:lstStyle>
            <a:lvl1pPr algn="r">
              <a:defRPr sz="1200"/>
            </a:lvl1pPr>
          </a:lstStyle>
          <a:p>
            <a:fld id="{AE44BC27-2B76-4DEA-9C17-1CDD70553612}" type="slidenum">
              <a:rPr lang="en-US" smtClean="0"/>
              <a:pPr/>
              <a:t>‹#›</a:t>
            </a:fld>
            <a:endParaRPr lang="en-US" dirty="0"/>
          </a:p>
        </p:txBody>
      </p:sp>
    </p:spTree>
    <p:extLst>
      <p:ext uri="{BB962C8B-B14F-4D97-AF65-F5344CB8AC3E}">
        <p14:creationId xmlns:p14="http://schemas.microsoft.com/office/powerpoint/2010/main" val="155010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58347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4BC27-2B76-4DEA-9C17-1CDD70553612}" type="slidenum">
              <a:rPr lang="en-US" smtClean="0"/>
              <a:pPr/>
              <a:t>2</a:t>
            </a:fld>
            <a:endParaRPr lang="en-US" dirty="0"/>
          </a:p>
        </p:txBody>
      </p:sp>
    </p:spTree>
    <p:extLst>
      <p:ext uri="{BB962C8B-B14F-4D97-AF65-F5344CB8AC3E}">
        <p14:creationId xmlns:p14="http://schemas.microsoft.com/office/powerpoint/2010/main" val="391898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3</a:t>
            </a:fld>
            <a:endParaRPr lang="en-US" dirty="0"/>
          </a:p>
        </p:txBody>
      </p:sp>
    </p:spTree>
    <p:extLst>
      <p:ext uri="{BB962C8B-B14F-4D97-AF65-F5344CB8AC3E}">
        <p14:creationId xmlns:p14="http://schemas.microsoft.com/office/powerpoint/2010/main" val="357772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4BC27-2B76-4DEA-9C17-1CDD70553612}" type="slidenum">
              <a:rPr lang="en-US" smtClean="0"/>
              <a:pPr/>
              <a:t>5</a:t>
            </a:fld>
            <a:endParaRPr lang="en-US" dirty="0"/>
          </a:p>
        </p:txBody>
      </p:sp>
    </p:spTree>
    <p:extLst>
      <p:ext uri="{BB962C8B-B14F-4D97-AF65-F5344CB8AC3E}">
        <p14:creationId xmlns:p14="http://schemas.microsoft.com/office/powerpoint/2010/main" val="235760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4BC27-2B76-4DEA-9C17-1CDD70553612}" type="slidenum">
              <a:rPr lang="en-US" smtClean="0"/>
              <a:pPr/>
              <a:t>8</a:t>
            </a:fld>
            <a:endParaRPr lang="en-US" dirty="0"/>
          </a:p>
        </p:txBody>
      </p:sp>
    </p:spTree>
    <p:extLst>
      <p:ext uri="{BB962C8B-B14F-4D97-AF65-F5344CB8AC3E}">
        <p14:creationId xmlns:p14="http://schemas.microsoft.com/office/powerpoint/2010/main" val="30671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9</a:t>
            </a:fld>
            <a:endParaRPr lang="en-US" dirty="0"/>
          </a:p>
        </p:txBody>
      </p:sp>
    </p:spTree>
    <p:extLst>
      <p:ext uri="{BB962C8B-B14F-4D97-AF65-F5344CB8AC3E}">
        <p14:creationId xmlns:p14="http://schemas.microsoft.com/office/powerpoint/2010/main" val="1224447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14</a:t>
            </a:fld>
            <a:endParaRPr lang="en-US" dirty="0"/>
          </a:p>
        </p:txBody>
      </p:sp>
    </p:spTree>
    <p:extLst>
      <p:ext uri="{BB962C8B-B14F-4D97-AF65-F5344CB8AC3E}">
        <p14:creationId xmlns:p14="http://schemas.microsoft.com/office/powerpoint/2010/main" val="154277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15</a:t>
            </a:fld>
            <a:endParaRPr lang="en-US" dirty="0"/>
          </a:p>
        </p:txBody>
      </p:sp>
    </p:spTree>
    <p:extLst>
      <p:ext uri="{BB962C8B-B14F-4D97-AF65-F5344CB8AC3E}">
        <p14:creationId xmlns:p14="http://schemas.microsoft.com/office/powerpoint/2010/main" val="174258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B22E26A-F6B5-4C2E-95CA-3337CD4FD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02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6D5E1C7-33F4-41C4-9EE8-DA9ECD5E7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521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4"/>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4"/>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E838ABF-1090-4F32-8FEE-7D04EB7BAE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4004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4"/>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4"/>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B26AAFD5-7143-4661-B110-DBAF08C37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7082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FB22E26A-F6B5-4C2E-95CA-3337CD4FD9C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7042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2EE17C9-3D4B-4D2A-A8D6-F922A6A5370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402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1C42773-DA1D-4015-9AC3-F08A7D64509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507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0A038C76-5985-47FC-9638-9C2AA6252BD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496692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8" name="Footer Placeholder 7"/>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9" name="Slide Number Placeholder 8"/>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1905156986"/>
      </p:ext>
    </p:extLst>
  </p:cSld>
  <p:clrMapOvr>
    <a:masterClrMapping/>
  </p:clrMapOvr>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dirty="0">
              <a:solidFill>
                <a:srgbClr val="000000"/>
              </a:solidFill>
            </a:endParaRPr>
          </a:p>
        </p:txBody>
      </p:sp>
      <p:sp>
        <p:nvSpPr>
          <p:cNvPr id="5" name="Footer Placeholder 3"/>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4"/>
          <p:cNvSpPr>
            <a:spLocks noGrp="1"/>
          </p:cNvSpPr>
          <p:nvPr>
            <p:ph type="sldNum" sz="quarter" idx="12"/>
          </p:nvPr>
        </p:nvSpPr>
        <p:spPr/>
        <p:txBody>
          <a:bodyPr/>
          <a:lstStyle/>
          <a:p>
            <a:pPr>
              <a:defRPr/>
            </a:pPr>
            <a:fld id="{ED5DB911-2C8A-4B5C-B30B-BC01F05C202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9180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dirty="0">
              <a:solidFill>
                <a:srgbClr val="000000"/>
              </a:solidFill>
            </a:endParaRPr>
          </a:p>
        </p:txBody>
      </p:sp>
      <p:sp>
        <p:nvSpPr>
          <p:cNvPr id="5"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3"/>
          <p:cNvSpPr>
            <a:spLocks noGrp="1"/>
          </p:cNvSpPr>
          <p:nvPr>
            <p:ph type="sldNum" sz="quarter" idx="12"/>
          </p:nvPr>
        </p:nvSpPr>
        <p:spPr/>
        <p:txBody>
          <a:bodyPr/>
          <a:lstStyle/>
          <a:p>
            <a:pPr>
              <a:defRPr/>
            </a:pPr>
            <a:fld id="{30AED733-FBBA-41C1-A6D2-AA3FDC67FA6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943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E2EE17C9-3D4B-4D2A-A8D6-F922A6A537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8784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dirty="0">
              <a:solidFill>
                <a:srgbClr val="000000"/>
              </a:solidFill>
            </a:endParaRPr>
          </a:p>
        </p:txBody>
      </p:sp>
      <p:sp>
        <p:nvSpPr>
          <p:cNvPr id="5" name="Footer Placeholder 5"/>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6"/>
          <p:cNvSpPr>
            <a:spLocks noGrp="1"/>
          </p:cNvSpPr>
          <p:nvPr>
            <p:ph type="sldNum" sz="quarter" idx="12"/>
          </p:nvPr>
        </p:nvSpPr>
        <p:spPr/>
        <p:txBody>
          <a:bodyPr/>
          <a:lstStyle/>
          <a:p>
            <a:pPr>
              <a:defRPr/>
            </a:pPr>
            <a:fld id="{316DC7D2-1902-4B1F-927F-618DA8147E8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080152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172776280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151782869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99163869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5307769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237349948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4" name="Footer Placeholder 4"/>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100291568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4" name="Footer Placeholder 4"/>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297999672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D6D5E1C7-33F4-41C4-9EE8-DA9ECD5E71A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785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DE838ABF-1090-4F32-8FEE-7D04EB7BAE3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145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1C42773-DA1D-4015-9AC3-F08A7D6450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7962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AA7921-1373-4841-9A48-460FA1BECE70}" type="slidenum">
              <a:rPr lang="en-US"/>
              <a:pPr>
                <a:defRPr/>
              </a:pPr>
              <a:t>‹#›</a:t>
            </a:fld>
            <a:endParaRPr lang="en-US" dirty="0"/>
          </a:p>
        </p:txBody>
      </p:sp>
    </p:spTree>
    <p:extLst>
      <p:ext uri="{BB962C8B-B14F-4D97-AF65-F5344CB8AC3E}">
        <p14:creationId xmlns:p14="http://schemas.microsoft.com/office/powerpoint/2010/main" val="199759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2"/>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2"/>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B26AAFD5-7143-4661-B110-DBAF08C37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283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4"/>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4"/>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A038C76-5985-47FC-9638-9C2AA6252B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603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9B5870A-D630-4BFE-A909-77610A3654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477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ED5DB911-2C8A-4B5C-B30B-BC01F05C20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050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30AED733-FBBA-41C1-A6D2-AA3FDC67FA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907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16DC7D2-1902-4B1F-927F-618DA8147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006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9E3EC6E-79B5-4786-A3DF-BFC8C82792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344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8382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057404"/>
            <a:ext cx="8229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vl1pPr>
          </a:lstStyle>
          <a:p>
            <a:pPr>
              <a:buFontTx/>
              <a:buNone/>
              <a:defRPr/>
            </a:pPr>
            <a:endParaRPr lang="en-US" dirty="0">
              <a:solidFill>
                <a:srgbClr val="000000"/>
              </a:solidFill>
              <a:latin typeface="Arial"/>
            </a:endParaRPr>
          </a:p>
        </p:txBody>
      </p:sp>
      <p:sp>
        <p:nvSpPr>
          <p:cNvPr id="1029" name="Rectangle 5"/>
          <p:cNvSpPr>
            <a:spLocks noGrp="1" noChangeArrowheads="1"/>
          </p:cNvSpPr>
          <p:nvPr>
            <p:ph type="ftr" sz="quarter" idx="3"/>
          </p:nvPr>
        </p:nvSpPr>
        <p:spPr bwMode="auto">
          <a:xfrm>
            <a:off x="381000" y="6248400"/>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lvl1pPr>
          </a:lstStyle>
          <a:p>
            <a:pPr>
              <a:buFontTx/>
              <a:buNone/>
              <a:defRPr/>
            </a:pPr>
            <a:endParaRPr lang="en-US" dirty="0">
              <a:solidFill>
                <a:srgbClr val="000000"/>
              </a:solidFill>
              <a:latin typeface="Arial"/>
            </a:endParaRPr>
          </a:p>
        </p:txBody>
      </p:sp>
      <p:sp>
        <p:nvSpPr>
          <p:cNvPr id="1032" name="Rectangle 8"/>
          <p:cNvSpPr>
            <a:spLocks noGrp="1" noChangeArrowheads="1"/>
          </p:cNvSpPr>
          <p:nvPr>
            <p:ph type="sldNum" sz="quarter" idx="4"/>
          </p:nvPr>
        </p:nvSpPr>
        <p:spPr bwMode="auto">
          <a:xfrm>
            <a:off x="4419600" y="6248400"/>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vl1pPr>
          </a:lstStyle>
          <a:p>
            <a:pPr>
              <a:buFontTx/>
              <a:buNone/>
              <a:defRPr/>
            </a:pPr>
            <a:fld id="{60F80D4C-43EB-48DF-AAC4-E62E1ABB1392}" type="slidenum">
              <a:rPr lang="en-US">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3559088811"/>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189" algn="ctr" rtl="0" fontAlgn="base">
        <a:spcBef>
          <a:spcPct val="0"/>
        </a:spcBef>
        <a:spcAft>
          <a:spcPct val="0"/>
        </a:spcAft>
        <a:defRPr sz="4400" b="1">
          <a:solidFill>
            <a:schemeClr val="accent2"/>
          </a:solidFill>
          <a:latin typeface="Arial" charset="0"/>
        </a:defRPr>
      </a:lvl6pPr>
      <a:lvl7pPr marL="914377" algn="ctr" rtl="0" fontAlgn="base">
        <a:spcBef>
          <a:spcPct val="0"/>
        </a:spcBef>
        <a:spcAft>
          <a:spcPct val="0"/>
        </a:spcAft>
        <a:defRPr sz="4400" b="1">
          <a:solidFill>
            <a:schemeClr val="accent2"/>
          </a:solidFill>
          <a:latin typeface="Arial" charset="0"/>
        </a:defRPr>
      </a:lvl7pPr>
      <a:lvl8pPr marL="1371566" algn="ctr" rtl="0" fontAlgn="base">
        <a:spcBef>
          <a:spcPct val="0"/>
        </a:spcBef>
        <a:spcAft>
          <a:spcPct val="0"/>
        </a:spcAft>
        <a:defRPr sz="4400" b="1">
          <a:solidFill>
            <a:schemeClr val="accent2"/>
          </a:solidFill>
          <a:latin typeface="Arial" charset="0"/>
        </a:defRPr>
      </a:lvl8pPr>
      <a:lvl9pPr marL="1828754" algn="ctr" rtl="0" fontAlgn="base">
        <a:spcBef>
          <a:spcPct val="0"/>
        </a:spcBef>
        <a:spcAft>
          <a:spcPct val="0"/>
        </a:spcAft>
        <a:defRPr sz="4400" b="1">
          <a:solidFill>
            <a:schemeClr val="accent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buFontTx/>
              <a:buNone/>
              <a:defRPr/>
            </a:pPr>
            <a:endParaRPr lang="en-US" dirty="0">
              <a:solidFill>
                <a:srgbClr val="000000"/>
              </a:solidFill>
              <a:latin typeface="Aria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885910110"/>
      </p:ext>
    </p:extLst>
  </p:cSld>
  <p:clrMap bg1="lt1" tx1="dk1" bg2="lt2" tx2="dk2" accent1="accent1" accent2="accent2" accent3="accent3" accent4="accent4" accent5="accent5" accent6="accent6" hlink="hlink" folHlink="folHlink"/>
  <p:sldLayoutIdLst>
    <p:sldLayoutId id="2147485063" r:id="rId1"/>
    <p:sldLayoutId id="2147485064" r:id="rId2"/>
    <p:sldLayoutId id="2147485065" r:id="rId3"/>
    <p:sldLayoutId id="2147485066" r:id="rId4"/>
    <p:sldLayoutId id="2147485067" r:id="rId5"/>
    <p:sldLayoutId id="2147485068" r:id="rId6"/>
    <p:sldLayoutId id="2147485069" r:id="rId7"/>
    <p:sldLayoutId id="2147485070" r:id="rId8"/>
    <p:sldLayoutId id="2147485071" r:id="rId9"/>
    <p:sldLayoutId id="2147485072" r:id="rId10"/>
    <p:sldLayoutId id="2147485073" r:id="rId11"/>
    <p:sldLayoutId id="2147485074" r:id="rId12"/>
    <p:sldLayoutId id="2147485075" r:id="rId13"/>
    <p:sldLayoutId id="2147485076" r:id="rId14"/>
    <p:sldLayoutId id="2147485077" r:id="rId15"/>
    <p:sldLayoutId id="2147485078" r:id="rId16"/>
    <p:sldLayoutId id="2147485079" r:id="rId17"/>
    <p:sldLayoutId id="2147485080" r:id="rId18"/>
    <p:sldLayoutId id="2147485081" r:id="rId19"/>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mailto:public.advisor@cpuc.ca.gov"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6.png"/><Relationship Id="rId7" Type="http://schemas.openxmlformats.org/officeDocument/2006/relationships/diagramLayout" Target="../diagrams/layout4.xml"/><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diagramData" Target="../diagrams/data4.xml"/><Relationship Id="rId5" Type="http://schemas.openxmlformats.org/officeDocument/2006/relationships/image" Target="../media/image8.png"/><Relationship Id="rId10" Type="http://schemas.microsoft.com/office/2007/relationships/diagramDrawing" Target="../diagrams/drawing4.xml"/><Relationship Id="rId4" Type="http://schemas.openxmlformats.org/officeDocument/2006/relationships/image" Target="../media/image7.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3333FF"/>
              </a:solidFill>
              <a:effectLst/>
              <a:uLnTx/>
              <a:uFillTx/>
              <a:latin typeface="Arial"/>
              <a:ea typeface="+mn-ea"/>
              <a:cs typeface="+mn-cs"/>
            </a:endParaRPr>
          </a:p>
        </p:txBody>
      </p:sp>
      <p:pic>
        <p:nvPicPr>
          <p:cNvPr id="17411" name="Picture 3" descr="PUC_Color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083" y="2667000"/>
            <a:ext cx="1981201" cy="193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624680" y="10668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a:ln>
                  <a:noFill/>
                </a:ln>
                <a:solidFill>
                  <a:srgbClr val="000000"/>
                </a:solidFill>
                <a:effectLst/>
                <a:uLnTx/>
                <a:uFillTx/>
                <a:latin typeface="Arial"/>
                <a:ea typeface="+mj-ea"/>
                <a:cs typeface="+mj-cs"/>
              </a:rPr>
              <a:t>530 </a:t>
            </a:r>
            <a:r>
              <a:rPr kumimoji="0" lang="en-US" altLang="en-US" b="1" i="0" u="none" strike="noStrike" kern="0" cap="none" spc="0" normalizeH="0" baseline="0" noProof="0" dirty="0">
                <a:ln>
                  <a:noFill/>
                </a:ln>
                <a:solidFill>
                  <a:srgbClr val="000000"/>
                </a:solidFill>
                <a:effectLst/>
                <a:uLnTx/>
                <a:uFillTx/>
                <a:latin typeface="Arial"/>
                <a:ea typeface="+mj-ea"/>
                <a:cs typeface="+mj-cs"/>
              </a:rPr>
              <a:t>Area Code Overlay</a:t>
            </a:r>
          </a:p>
        </p:txBody>
      </p:sp>
      <p:sp>
        <p:nvSpPr>
          <p:cNvPr id="4" name="TextBox 3"/>
          <p:cNvSpPr txBox="1"/>
          <p:nvPr/>
        </p:nvSpPr>
        <p:spPr>
          <a:xfrm>
            <a:off x="8204892" y="5867400"/>
            <a:ext cx="862908" cy="9144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Text Box 2"/>
          <p:cNvSpPr txBox="1">
            <a:spLocks noChangeArrowheads="1"/>
          </p:cNvSpPr>
          <p:nvPr/>
        </p:nvSpPr>
        <p:spPr bwMode="auto">
          <a:xfrm>
            <a:off x="913435" y="5287157"/>
            <a:ext cx="7698293" cy="9144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Calibri"/>
                <a:cs typeface="Times New Roman"/>
              </a:rPr>
              <a:t>California Public Utilities Commission</a:t>
            </a:r>
          </a:p>
        </p:txBody>
      </p:sp>
    </p:spTree>
    <p:extLst>
      <p:ext uri="{BB962C8B-B14F-4D97-AF65-F5344CB8AC3E}">
        <p14:creationId xmlns:p14="http://schemas.microsoft.com/office/powerpoint/2010/main" val="400426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88001" y="629266"/>
            <a:ext cx="3601523" cy="1641986"/>
          </a:xfrm>
        </p:spPr>
        <p:txBody>
          <a:bodyPr>
            <a:normAutofit/>
          </a:bodyPr>
          <a:lstStyle/>
          <a:p>
            <a:pPr>
              <a:lnSpc>
                <a:spcPct val="90000"/>
              </a:lnSpc>
            </a:pPr>
            <a:r>
              <a:rPr lang="en-US" sz="3600" dirty="0">
                <a:solidFill>
                  <a:srgbClr val="000016"/>
                </a:solidFill>
              </a:rPr>
              <a:t>Number of Prefixes Remaining</a:t>
            </a:r>
          </a:p>
        </p:txBody>
      </p:sp>
      <p:pic>
        <p:nvPicPr>
          <p:cNvPr id="10245" name="Picture 10244" descr="Programming data on computer monitor">
            <a:extLst>
              <a:ext uri="{FF2B5EF4-FFF2-40B4-BE49-F238E27FC236}">
                <a16:creationId xmlns:a16="http://schemas.microsoft.com/office/drawing/2014/main" id="{C7F53EDA-1A11-19B5-DE4F-8D21316C9915}"/>
              </a:ext>
            </a:extLst>
          </p:cNvPr>
          <p:cNvPicPr>
            <a:picLocks noChangeAspect="1"/>
          </p:cNvPicPr>
          <p:nvPr/>
        </p:nvPicPr>
        <p:blipFill rotWithShape="1">
          <a:blip r:embed="rId2"/>
          <a:srcRect l="33256" r="22255" b="-1"/>
          <a:stretch/>
        </p:blipFill>
        <p:spPr>
          <a:xfrm>
            <a:off x="4575298" y="10"/>
            <a:ext cx="4570809" cy="6857990"/>
          </a:xfrm>
          <a:prstGeom prst="rect">
            <a:avLst/>
          </a:prstGeom>
        </p:spPr>
      </p:pic>
      <p:sp>
        <p:nvSpPr>
          <p:cNvPr id="10261" name="Rectangle 10254">
            <a:extLst>
              <a:ext uri="{FF2B5EF4-FFF2-40B4-BE49-F238E27FC236}">
                <a16:creationId xmlns:a16="http://schemas.microsoft.com/office/drawing/2014/main" id="{7527E565-DE8D-445C-9879-AD1D04415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a:pPr>
                <a:spcAft>
                  <a:spcPts val="600"/>
                </a:spcAft>
                <a:defRPr/>
              </a:pPr>
              <a:t>10</a:t>
            </a:fld>
            <a:endParaRPr lang="en-US"/>
          </a:p>
        </p:txBody>
      </p:sp>
      <p:sp>
        <p:nvSpPr>
          <p:cNvPr id="10243" name="Rectangle 5"/>
          <p:cNvSpPr>
            <a:spLocks noGrp="1" noChangeArrowheads="1"/>
          </p:cNvSpPr>
          <p:nvPr>
            <p:ph idx="1"/>
          </p:nvPr>
        </p:nvSpPr>
        <p:spPr>
          <a:xfrm>
            <a:off x="488001" y="2438400"/>
            <a:ext cx="3601523" cy="3809999"/>
          </a:xfrm>
        </p:spPr>
        <p:style>
          <a:lnRef idx="0">
            <a:scrgbClr r="0" g="0" b="0"/>
          </a:lnRef>
          <a:fillRef idx="0">
            <a:scrgbClr r="0" g="0" b="0"/>
          </a:fillRef>
          <a:effectRef idx="0">
            <a:scrgbClr r="0" g="0" b="0"/>
          </a:effectRef>
          <a:fontRef idx="minor">
            <a:schemeClr val="lt1"/>
          </a:fontRef>
        </p:style>
        <p:txBody>
          <a:bodyPr>
            <a:normAutofit/>
          </a:bodyPr>
          <a:lstStyle/>
          <a:p>
            <a:pPr marL="0">
              <a:lnSpc>
                <a:spcPct val="90000"/>
              </a:lnSpc>
              <a:spcBef>
                <a:spcPts val="0"/>
              </a:spcBef>
              <a:spcAft>
                <a:spcPts val="1800"/>
              </a:spcAft>
            </a:pPr>
            <a:r>
              <a:rPr lang="en-US" sz="1900" dirty="0">
                <a:solidFill>
                  <a:srgbClr val="000016"/>
                </a:solidFill>
                <a:ea typeface="Times New Roman"/>
                <a:cs typeface="Times New Roman"/>
              </a:rPr>
              <a:t>As of October 11, 2022, the 530 area code has 40 available prefixes or about 5% remaining.  The available prefixes are expected to run out or “exhaust” by September of 2025.</a:t>
            </a:r>
            <a:endParaRPr lang="en-US" sz="1900" dirty="0">
              <a:solidFill>
                <a:srgbClr val="000016"/>
              </a:solidFill>
              <a:ea typeface="Calibri"/>
              <a:cs typeface="Times New Roman"/>
            </a:endParaRPr>
          </a:p>
          <a:p>
            <a:pPr marL="0">
              <a:lnSpc>
                <a:spcPct val="90000"/>
              </a:lnSpc>
              <a:spcBef>
                <a:spcPts val="0"/>
              </a:spcBef>
              <a:spcAft>
                <a:spcPts val="1200"/>
              </a:spcAft>
            </a:pPr>
            <a:r>
              <a:rPr lang="en-US" sz="1900" dirty="0">
                <a:solidFill>
                  <a:srgbClr val="000016"/>
                </a:solidFill>
                <a:ea typeface="Times New Roman"/>
                <a:cs typeface="Times New Roman"/>
              </a:rPr>
              <a:t>A new area code, or relief, is needed to replenish the supply of prefixes.</a:t>
            </a:r>
          </a:p>
          <a:p>
            <a:pPr marL="0">
              <a:lnSpc>
                <a:spcPct val="90000"/>
              </a:lnSpc>
              <a:spcBef>
                <a:spcPts val="0"/>
              </a:spcBef>
              <a:spcAft>
                <a:spcPts val="1200"/>
              </a:spcAft>
            </a:pPr>
            <a:r>
              <a:rPr lang="en-US" sz="1900" dirty="0">
                <a:solidFill>
                  <a:srgbClr val="000016"/>
                </a:solidFill>
                <a:ea typeface="Calibri"/>
                <a:cs typeface="Times New Roman"/>
              </a:rPr>
              <a:t>Each prefix is uniquely assigned to a rate center.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3300" dirty="0"/>
              <a:t>530 Area Code Overlay Relief Method</a:t>
            </a:r>
          </a:p>
        </p:txBody>
      </p:sp>
      <p:sp>
        <p:nvSpPr>
          <p:cNvPr id="4" name="Slide Number Placeholder 3"/>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smtClean="0"/>
              <a:pPr>
                <a:spcAft>
                  <a:spcPts val="600"/>
                </a:spcAft>
                <a:defRPr/>
              </a:pPr>
              <a:t>11</a:t>
            </a:fld>
            <a:endParaRPr lang="en-US"/>
          </a:p>
        </p:txBody>
      </p:sp>
      <p:grpSp>
        <p:nvGrpSpPr>
          <p:cNvPr id="11" name="Group 10">
            <a:extLst>
              <a:ext uri="{FF2B5EF4-FFF2-40B4-BE49-F238E27FC236}">
                <a16:creationId xmlns:a16="http://schemas.microsoft.com/office/drawing/2014/main" id="{E54EC986-90EF-03AD-6D07-BC1BF93A2B24}"/>
              </a:ext>
            </a:extLst>
          </p:cNvPr>
          <p:cNvGrpSpPr/>
          <p:nvPr/>
        </p:nvGrpSpPr>
        <p:grpSpPr>
          <a:xfrm>
            <a:off x="525256" y="2209800"/>
            <a:ext cx="8429057" cy="3381055"/>
            <a:chOff x="2120755" y="2582636"/>
            <a:chExt cx="5458440" cy="3688624"/>
          </a:xfrm>
        </p:grpSpPr>
        <p:sp>
          <p:nvSpPr>
            <p:cNvPr id="5" name="Freeform: Shape 4">
              <a:extLst>
                <a:ext uri="{FF2B5EF4-FFF2-40B4-BE49-F238E27FC236}">
                  <a16:creationId xmlns:a16="http://schemas.microsoft.com/office/drawing/2014/main" id="{E1985BE8-C1C1-F86A-287A-8906F5757122}"/>
                </a:ext>
              </a:extLst>
            </p:cNvPr>
            <p:cNvSpPr/>
            <p:nvPr/>
          </p:nvSpPr>
          <p:spPr>
            <a:xfrm>
              <a:off x="2120755" y="2582636"/>
              <a:ext cx="2607530" cy="1536725"/>
            </a:xfrm>
            <a:custGeom>
              <a:avLst/>
              <a:gdLst>
                <a:gd name="connsiteX0" fmla="*/ 0 w 2561209"/>
                <a:gd name="connsiteY0" fmla="*/ 0 h 1536725"/>
                <a:gd name="connsiteX1" fmla="*/ 2561209 w 2561209"/>
                <a:gd name="connsiteY1" fmla="*/ 0 h 1536725"/>
                <a:gd name="connsiteX2" fmla="*/ 2561209 w 2561209"/>
                <a:gd name="connsiteY2" fmla="*/ 1536725 h 1536725"/>
                <a:gd name="connsiteX3" fmla="*/ 0 w 2561209"/>
                <a:gd name="connsiteY3" fmla="*/ 1536725 h 1536725"/>
                <a:gd name="connsiteX4" fmla="*/ 0 w 2561209"/>
                <a:gd name="connsiteY4" fmla="*/ 0 h 15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209" h="1536725">
                  <a:moveTo>
                    <a:pt x="0" y="0"/>
                  </a:moveTo>
                  <a:lnTo>
                    <a:pt x="2561209" y="0"/>
                  </a:lnTo>
                  <a:lnTo>
                    <a:pt x="2561209" y="1536725"/>
                  </a:lnTo>
                  <a:lnTo>
                    <a:pt x="0" y="1536725"/>
                  </a:lnTo>
                  <a:lnTo>
                    <a:pt x="0" y="0"/>
                  </a:lnTo>
                  <a:close/>
                </a:path>
              </a:pathLst>
            </a:cu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1" tIns="72391" rIns="72391" bIns="72391" numCol="1" spcCol="1270" anchor="ctr" anchorCtr="0">
              <a:normAutofit/>
            </a:bodyPr>
            <a:lstStyle/>
            <a:p>
              <a:pPr algn="ctr" defTabSz="844530">
                <a:lnSpc>
                  <a:spcPct val="90000"/>
                </a:lnSpc>
                <a:spcBef>
                  <a:spcPct val="0"/>
                </a:spcBef>
                <a:spcAft>
                  <a:spcPct val="35000"/>
                </a:spcAft>
              </a:pPr>
              <a:r>
                <a:rPr lang="en-US" sz="1400" dirty="0">
                  <a:solidFill>
                    <a:srgbClr val="000016"/>
                  </a:solidFill>
                </a:rPr>
                <a:t>An additional area code is the only relief option for the 530 area code</a:t>
              </a:r>
              <a:r>
                <a:rPr lang="en-US" sz="1300" dirty="0">
                  <a:solidFill>
                    <a:srgbClr val="000016"/>
                  </a:solidFill>
                </a:rPr>
                <a:t>.</a:t>
              </a:r>
            </a:p>
          </p:txBody>
        </p:sp>
        <p:sp>
          <p:nvSpPr>
            <p:cNvPr id="7" name="Freeform: Shape 6" hidden="1">
              <a:extLst>
                <a:ext uri="{FF2B5EF4-FFF2-40B4-BE49-F238E27FC236}">
                  <a16:creationId xmlns:a16="http://schemas.microsoft.com/office/drawing/2014/main" id="{07DE253D-361B-7297-7F78-854D31568188}"/>
                </a:ext>
              </a:extLst>
            </p:cNvPr>
            <p:cNvSpPr/>
            <p:nvPr/>
          </p:nvSpPr>
          <p:spPr>
            <a:xfrm>
              <a:off x="5017986" y="2582637"/>
              <a:ext cx="2561209" cy="1536725"/>
            </a:xfrm>
            <a:custGeom>
              <a:avLst/>
              <a:gdLst>
                <a:gd name="connsiteX0" fmla="*/ 0 w 2561209"/>
                <a:gd name="connsiteY0" fmla="*/ 0 h 1536725"/>
                <a:gd name="connsiteX1" fmla="*/ 2561209 w 2561209"/>
                <a:gd name="connsiteY1" fmla="*/ 0 h 1536725"/>
                <a:gd name="connsiteX2" fmla="*/ 2561209 w 2561209"/>
                <a:gd name="connsiteY2" fmla="*/ 1536725 h 1536725"/>
                <a:gd name="connsiteX3" fmla="*/ 0 w 2561209"/>
                <a:gd name="connsiteY3" fmla="*/ 1536725 h 1536725"/>
                <a:gd name="connsiteX4" fmla="*/ 0 w 2561209"/>
                <a:gd name="connsiteY4" fmla="*/ 0 h 15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209" h="1536725">
                  <a:moveTo>
                    <a:pt x="0" y="0"/>
                  </a:moveTo>
                  <a:lnTo>
                    <a:pt x="2561209" y="0"/>
                  </a:lnTo>
                  <a:lnTo>
                    <a:pt x="2561209" y="1536725"/>
                  </a:lnTo>
                  <a:lnTo>
                    <a:pt x="0" y="1536725"/>
                  </a:lnTo>
                  <a:lnTo>
                    <a:pt x="0" y="0"/>
                  </a:lnTo>
                  <a:close/>
                </a:path>
              </a:pathLst>
            </a:custGeom>
          </p:spPr>
          <p:style>
            <a:lnRef idx="2">
              <a:schemeClr val="lt1">
                <a:hueOff val="0"/>
                <a:satOff val="0"/>
                <a:lumOff val="0"/>
                <a:alphaOff val="0"/>
              </a:schemeClr>
            </a:lnRef>
            <a:fillRef idx="1">
              <a:schemeClr val="accent2">
                <a:hueOff val="-363841"/>
                <a:satOff val="-20982"/>
                <a:lumOff val="2157"/>
                <a:alphaOff val="0"/>
              </a:schemeClr>
            </a:fillRef>
            <a:effectRef idx="0">
              <a:schemeClr val="accent2">
                <a:hueOff val="-363841"/>
                <a:satOff val="-20982"/>
                <a:lumOff val="2157"/>
                <a:alphaOff val="0"/>
              </a:schemeClr>
            </a:effectRef>
            <a:fontRef idx="minor">
              <a:schemeClr val="lt1"/>
            </a:fontRef>
          </p:style>
          <p:txBody>
            <a:bodyPr spcFirstLastPara="0" vert="horz" wrap="square" lIns="72391" tIns="72391" rIns="72391" bIns="72391" numCol="1" spcCol="1270" anchor="ctr" anchorCtr="0">
              <a:normAutofit/>
            </a:bodyPr>
            <a:lstStyle/>
            <a:p>
              <a:pPr algn="ctr" defTabSz="844530">
                <a:lnSpc>
                  <a:spcPct val="90000"/>
                </a:lnSpc>
                <a:spcBef>
                  <a:spcPct val="0"/>
                </a:spcBef>
                <a:spcAft>
                  <a:spcPct val="35000"/>
                </a:spcAft>
              </a:pPr>
              <a:r>
                <a:rPr lang="en-US" sz="1300">
                  <a:solidFill>
                    <a:srgbClr val="000016"/>
                  </a:solidFill>
                  <a:highlight>
                    <a:srgbClr val="FFFF00"/>
                  </a:highlight>
                </a:rPr>
                <a:t>The 530 area code geographic area is already an overlay region.</a:t>
              </a:r>
            </a:p>
          </p:txBody>
        </p:sp>
        <p:sp>
          <p:nvSpPr>
            <p:cNvPr id="8" name="Freeform: Shape 7">
              <a:extLst>
                <a:ext uri="{FF2B5EF4-FFF2-40B4-BE49-F238E27FC236}">
                  <a16:creationId xmlns:a16="http://schemas.microsoft.com/office/drawing/2014/main" id="{A73861D4-1773-8674-22DE-E5302913BC3A}"/>
                </a:ext>
              </a:extLst>
            </p:cNvPr>
            <p:cNvSpPr/>
            <p:nvPr/>
          </p:nvSpPr>
          <p:spPr>
            <a:xfrm>
              <a:off x="4889358" y="2582636"/>
              <a:ext cx="2306616" cy="1536725"/>
            </a:xfrm>
            <a:custGeom>
              <a:avLst/>
              <a:gdLst>
                <a:gd name="connsiteX0" fmla="*/ 0 w 2561209"/>
                <a:gd name="connsiteY0" fmla="*/ 0 h 1536725"/>
                <a:gd name="connsiteX1" fmla="*/ 2561209 w 2561209"/>
                <a:gd name="connsiteY1" fmla="*/ 0 h 1536725"/>
                <a:gd name="connsiteX2" fmla="*/ 2561209 w 2561209"/>
                <a:gd name="connsiteY2" fmla="*/ 1536725 h 1536725"/>
                <a:gd name="connsiteX3" fmla="*/ 0 w 2561209"/>
                <a:gd name="connsiteY3" fmla="*/ 1536725 h 1536725"/>
                <a:gd name="connsiteX4" fmla="*/ 0 w 2561209"/>
                <a:gd name="connsiteY4" fmla="*/ 0 h 15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209" h="1536725">
                  <a:moveTo>
                    <a:pt x="0" y="0"/>
                  </a:moveTo>
                  <a:lnTo>
                    <a:pt x="2561209" y="0"/>
                  </a:lnTo>
                  <a:lnTo>
                    <a:pt x="2561209" y="1536725"/>
                  </a:lnTo>
                  <a:lnTo>
                    <a:pt x="0" y="1536725"/>
                  </a:lnTo>
                  <a:lnTo>
                    <a:pt x="0" y="0"/>
                  </a:lnTo>
                  <a:close/>
                </a:path>
              </a:pathLst>
            </a:custGeom>
            <a:solidFill>
              <a:schemeClr val="accent3"/>
            </a:solidFill>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72391" tIns="72391" rIns="72391" bIns="72391" numCol="1" spcCol="1270" anchor="ctr" anchorCtr="0">
              <a:normAutofit/>
            </a:bodyPr>
            <a:lstStyle/>
            <a:p>
              <a:pPr algn="ctr" defTabSz="844530">
                <a:lnSpc>
                  <a:spcPct val="90000"/>
                </a:lnSpc>
                <a:spcBef>
                  <a:spcPct val="0"/>
                </a:spcBef>
                <a:spcAft>
                  <a:spcPct val="35000"/>
                </a:spcAft>
              </a:pPr>
              <a:r>
                <a:rPr lang="en-US" sz="1400" dirty="0">
                  <a:solidFill>
                    <a:srgbClr val="000016"/>
                  </a:solidFill>
                </a:rPr>
                <a:t>California has introduced fourteen new area codes using the overlay method.</a:t>
              </a:r>
            </a:p>
          </p:txBody>
        </p:sp>
        <p:sp>
          <p:nvSpPr>
            <p:cNvPr id="9" name="Freeform: Shape 8">
              <a:extLst>
                <a:ext uri="{FF2B5EF4-FFF2-40B4-BE49-F238E27FC236}">
                  <a16:creationId xmlns:a16="http://schemas.microsoft.com/office/drawing/2014/main" id="{AB7A3531-1DF3-759A-9A7A-3B7F402F6573}"/>
                </a:ext>
              </a:extLst>
            </p:cNvPr>
            <p:cNvSpPr/>
            <p:nvPr/>
          </p:nvSpPr>
          <p:spPr>
            <a:xfrm>
              <a:off x="3453074" y="4576795"/>
              <a:ext cx="2719257" cy="1694465"/>
            </a:xfrm>
            <a:custGeom>
              <a:avLst/>
              <a:gdLst>
                <a:gd name="connsiteX0" fmla="*/ 0 w 2561209"/>
                <a:gd name="connsiteY0" fmla="*/ 0 h 1536725"/>
                <a:gd name="connsiteX1" fmla="*/ 2561209 w 2561209"/>
                <a:gd name="connsiteY1" fmla="*/ 0 h 1536725"/>
                <a:gd name="connsiteX2" fmla="*/ 2561209 w 2561209"/>
                <a:gd name="connsiteY2" fmla="*/ 1536725 h 1536725"/>
                <a:gd name="connsiteX3" fmla="*/ 0 w 2561209"/>
                <a:gd name="connsiteY3" fmla="*/ 1536725 h 1536725"/>
                <a:gd name="connsiteX4" fmla="*/ 0 w 2561209"/>
                <a:gd name="connsiteY4" fmla="*/ 0 h 15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209" h="1536725">
                  <a:moveTo>
                    <a:pt x="0" y="0"/>
                  </a:moveTo>
                  <a:lnTo>
                    <a:pt x="2561209" y="0"/>
                  </a:lnTo>
                  <a:lnTo>
                    <a:pt x="2561209" y="1536725"/>
                  </a:lnTo>
                  <a:lnTo>
                    <a:pt x="0" y="1536725"/>
                  </a:lnTo>
                  <a:lnTo>
                    <a:pt x="0" y="0"/>
                  </a:lnTo>
                  <a:close/>
                </a:path>
              </a:pathLst>
            </a:custGeom>
            <a:solidFill>
              <a:schemeClr val="accent5"/>
            </a:solidFill>
          </p:spPr>
          <p:style>
            <a:lnRef idx="2">
              <a:schemeClr val="lt1">
                <a:hueOff val="0"/>
                <a:satOff val="0"/>
                <a:lumOff val="0"/>
                <a:alphaOff val="0"/>
              </a:schemeClr>
            </a:lnRef>
            <a:fillRef idx="1">
              <a:schemeClr val="accent2">
                <a:hueOff val="-1091522"/>
                <a:satOff val="-62946"/>
                <a:lumOff val="6471"/>
                <a:alphaOff val="0"/>
              </a:schemeClr>
            </a:fillRef>
            <a:effectRef idx="0">
              <a:schemeClr val="accent2">
                <a:hueOff val="-1091522"/>
                <a:satOff val="-62946"/>
                <a:lumOff val="6471"/>
                <a:alphaOff val="0"/>
              </a:schemeClr>
            </a:effectRef>
            <a:fontRef idx="minor">
              <a:schemeClr val="lt1"/>
            </a:fontRef>
          </p:style>
          <p:txBody>
            <a:bodyPr spcFirstLastPara="0" vert="horz" wrap="square" lIns="72391" tIns="72391" rIns="72391" bIns="72391" numCol="1" spcCol="1270" anchor="ctr" anchorCtr="0">
              <a:normAutofit/>
            </a:bodyPr>
            <a:lstStyle/>
            <a:p>
              <a:pPr algn="ctr" defTabSz="844530">
                <a:lnSpc>
                  <a:spcPct val="90000"/>
                </a:lnSpc>
                <a:spcBef>
                  <a:spcPct val="0"/>
                </a:spcBef>
                <a:spcAft>
                  <a:spcPct val="35000"/>
                </a:spcAft>
              </a:pPr>
              <a:r>
                <a:rPr lang="en-US" sz="1400" dirty="0">
                  <a:solidFill>
                    <a:srgbClr val="000016"/>
                  </a:solidFill>
                </a:rPr>
                <a:t>There has not been an area code split implemented in the United States since 2007.</a:t>
              </a:r>
            </a:p>
          </p:txBody>
        </p:sp>
      </p:grpSp>
    </p:spTree>
    <p:extLst>
      <p:ext uri="{BB962C8B-B14F-4D97-AF65-F5344CB8AC3E}">
        <p14:creationId xmlns:p14="http://schemas.microsoft.com/office/powerpoint/2010/main" val="2129730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4" name="Rectangle 14343">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346" name="Rectangle 14345">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a:solidFill>
                  <a:srgbClr val="FFFFFF"/>
                </a:solidFill>
              </a:rPr>
              <a:pPr>
                <a:spcAft>
                  <a:spcPts val="600"/>
                </a:spcAft>
                <a:defRPr/>
              </a:pPr>
              <a:t>12</a:t>
            </a:fld>
            <a:endParaRPr lang="en-US">
              <a:solidFill>
                <a:srgbClr val="FFFFFF"/>
              </a:solidFill>
            </a:endParaRPr>
          </a:p>
        </p:txBody>
      </p:sp>
      <p:sp>
        <p:nvSpPr>
          <p:cNvPr id="1434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350" name="Freeform: Shape 14349">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338" name="Rectangle 2"/>
          <p:cNvSpPr>
            <a:spLocks noGrp="1" noChangeArrowheads="1"/>
          </p:cNvSpPr>
          <p:nvPr>
            <p:ph type="title"/>
          </p:nvPr>
        </p:nvSpPr>
        <p:spPr>
          <a:xfrm>
            <a:off x="381000" y="452718"/>
            <a:ext cx="7157125" cy="1400530"/>
          </a:xfrm>
        </p:spPr>
        <p:txBody>
          <a:bodyPr anchor="ctr">
            <a:normAutofit/>
          </a:bodyPr>
          <a:lstStyle/>
          <a:p>
            <a:pPr eaLnBrk="1" hangingPunct="1"/>
            <a:r>
              <a:rPr lang="en-US" sz="3200" dirty="0">
                <a:solidFill>
                  <a:srgbClr val="FFFFFF"/>
                </a:solidFill>
              </a:rPr>
              <a:t>Impacts of the Proposed Overlay</a:t>
            </a:r>
            <a:endParaRPr lang="en-US" altLang="en-US" sz="3200" dirty="0">
              <a:solidFill>
                <a:srgbClr val="FFFFFF"/>
              </a:solidFill>
            </a:endParaRPr>
          </a:p>
        </p:txBody>
      </p:sp>
      <p:sp>
        <p:nvSpPr>
          <p:cNvPr id="14339" name="Rectangle 3"/>
          <p:cNvSpPr>
            <a:spLocks noGrp="1" noChangeArrowheads="1"/>
          </p:cNvSpPr>
          <p:nvPr>
            <p:ph idx="1"/>
          </p:nvPr>
        </p:nvSpPr>
        <p:spPr>
          <a:xfrm>
            <a:off x="827484" y="2763520"/>
            <a:ext cx="6709905" cy="3484879"/>
          </a:xfrm>
        </p:spPr>
        <p:txBody>
          <a:bodyPr>
            <a:normAutofit/>
          </a:bodyPr>
          <a:lstStyle/>
          <a:p>
            <a:pPr>
              <a:spcBef>
                <a:spcPts val="0"/>
              </a:spcBef>
              <a:spcAft>
                <a:spcPts val="800"/>
              </a:spcAft>
            </a:pPr>
            <a:r>
              <a:rPr lang="en-US" dirty="0">
                <a:cs typeface="Times New Roman" panose="02020603050405020304" pitchFamily="18" charset="0"/>
              </a:rPr>
              <a:t>All current customers will keep their existing area code and telephone number.</a:t>
            </a:r>
          </a:p>
          <a:p>
            <a:pPr>
              <a:spcBef>
                <a:spcPts val="0"/>
              </a:spcBef>
              <a:spcAft>
                <a:spcPts val="800"/>
              </a:spcAft>
            </a:pPr>
            <a:r>
              <a:rPr lang="en-US" dirty="0">
                <a:cs typeface="Times New Roman" panose="02020603050405020304" pitchFamily="18" charset="0"/>
              </a:rPr>
              <a:t>Customers in this area may be assigned a number in the new area code when 530 area code prefixes are no longer available for assignment. </a:t>
            </a:r>
          </a:p>
        </p:txBody>
      </p:sp>
    </p:spTree>
    <p:extLst>
      <p:ext uri="{BB962C8B-B14F-4D97-AF65-F5344CB8AC3E}">
        <p14:creationId xmlns:p14="http://schemas.microsoft.com/office/powerpoint/2010/main" val="322011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8"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5" name="Rectangle 2">
            <a:extLst>
              <a:ext uri="{FF2B5EF4-FFF2-40B4-BE49-F238E27FC236}">
                <a16:creationId xmlns:a16="http://schemas.microsoft.com/office/drawing/2014/main" id="{EC8EAF53-C854-4F72-80E2-14D912D280B1}"/>
              </a:ext>
            </a:extLst>
          </p:cNvPr>
          <p:cNvSpPr txBox="1">
            <a:spLocks noChangeArrowheads="1"/>
          </p:cNvSpPr>
          <p:nvPr/>
        </p:nvSpPr>
        <p:spPr bwMode="auto">
          <a:xfrm>
            <a:off x="486697" y="629267"/>
            <a:ext cx="6939116" cy="101665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457200" eaLnBrk="1" hangingPunct="1">
              <a:lnSpc>
                <a:spcPct val="90000"/>
              </a:lnSpc>
              <a:spcAft>
                <a:spcPts val="600"/>
              </a:spcAft>
            </a:pPr>
            <a:r>
              <a:rPr lang="en-US" sz="3300">
                <a:solidFill>
                  <a:srgbClr val="EBEBEB"/>
                </a:solidFill>
              </a:rPr>
              <a:t>Impacts of the Proposed Overlay</a:t>
            </a:r>
            <a:endParaRPr lang="en-US" altLang="en-US" sz="3300">
              <a:solidFill>
                <a:srgbClr val="EBEBEB"/>
              </a:solidFill>
            </a:endParaRPr>
          </a:p>
        </p:txBody>
      </p:sp>
      <p:sp>
        <p:nvSpPr>
          <p:cNvPr id="40" name="Rectangle 39">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34F1D4B0-1F69-4FD6-A95C-4A5D8480A48C}"/>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457200">
              <a:spcAft>
                <a:spcPts val="600"/>
              </a:spcAft>
              <a:defRPr/>
            </a:pPr>
            <a:fld id="{BCCFA498-A484-44B4-99BF-103FC0E96302}" type="slidenum">
              <a:rPr lang="en-US" sz="2800">
                <a:solidFill>
                  <a:srgbClr val="FFFFFF"/>
                </a:solidFill>
              </a:rPr>
              <a:pPr defTabSz="457200">
                <a:spcAft>
                  <a:spcPts val="600"/>
                </a:spcAft>
                <a:defRPr/>
              </a:pPr>
              <a:t>13</a:t>
            </a:fld>
            <a:endParaRPr lang="en-US" sz="2800">
              <a:solidFill>
                <a:srgbClr val="FFFFFF"/>
              </a:solidFill>
            </a:endParaRPr>
          </a:p>
        </p:txBody>
      </p:sp>
      <p:sp>
        <p:nvSpPr>
          <p:cNvPr id="42" name="Freeform: Shape 41">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9" name="Content Placeholder 2">
            <a:extLst>
              <a:ext uri="{FF2B5EF4-FFF2-40B4-BE49-F238E27FC236}">
                <a16:creationId xmlns:a16="http://schemas.microsoft.com/office/drawing/2014/main" id="{C98B1E47-4842-0B4C-F539-5351401586FB}"/>
              </a:ext>
            </a:extLst>
          </p:cNvPr>
          <p:cNvGraphicFramePr>
            <a:graphicFrameLocks noGrp="1"/>
          </p:cNvGraphicFramePr>
          <p:nvPr>
            <p:ph idx="1"/>
            <p:extLst>
              <p:ext uri="{D42A27DB-BD31-4B8C-83A1-F6EECF244321}">
                <p14:modId xmlns:p14="http://schemas.microsoft.com/office/powerpoint/2010/main" val="1718529793"/>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754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2900" dirty="0">
                <a:solidFill>
                  <a:srgbClr val="000016"/>
                </a:solidFill>
              </a:rPr>
              <a:t>Estimated Implementation Schedule </a:t>
            </a:r>
            <a:br>
              <a:rPr lang="en-US" sz="2900" dirty="0">
                <a:solidFill>
                  <a:srgbClr val="000016"/>
                </a:solidFill>
              </a:rPr>
            </a:br>
            <a:r>
              <a:rPr lang="en-US" sz="2900" dirty="0">
                <a:solidFill>
                  <a:srgbClr val="000016"/>
                </a:solidFill>
              </a:rPr>
              <a:t>of the Proposed Overlay</a:t>
            </a:r>
          </a:p>
        </p:txBody>
      </p:sp>
      <p:sp>
        <p:nvSpPr>
          <p:cNvPr id="4" name="Slide Number Placeholder 3"/>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a:pPr>
                <a:spcAft>
                  <a:spcPts val="600"/>
                </a:spcAft>
                <a:defRPr/>
              </a:pPr>
              <a:t>14</a:t>
            </a:fld>
            <a:endParaRPr lang="en-US"/>
          </a:p>
        </p:txBody>
      </p:sp>
      <p:sp>
        <p:nvSpPr>
          <p:cNvPr id="13"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486698" y="2548281"/>
            <a:ext cx="3841954" cy="3658689"/>
          </a:xfrm>
        </p:spPr>
        <p:txBody>
          <a:bodyPr>
            <a:normAutofit/>
          </a:bodyPr>
          <a:lstStyle/>
          <a:p>
            <a:pPr marL="0" indent="0">
              <a:lnSpc>
                <a:spcPct val="90000"/>
              </a:lnSpc>
              <a:spcBef>
                <a:spcPts val="0"/>
              </a:spcBef>
              <a:spcAft>
                <a:spcPts val="1800"/>
              </a:spcAft>
              <a:buNone/>
            </a:pPr>
            <a:r>
              <a:rPr lang="en-US" dirty="0">
                <a:solidFill>
                  <a:schemeClr val="bg1"/>
                </a:solidFill>
                <a:cs typeface="Times New Roman" panose="02020603050405020304" pitchFamily="18" charset="0"/>
              </a:rPr>
              <a:t>Estimated Implementation </a:t>
            </a:r>
            <a:r>
              <a:rPr lang="en-US" dirty="0">
                <a:solidFill>
                  <a:srgbClr val="000016"/>
                </a:solidFill>
                <a:cs typeface="Times New Roman" panose="02020603050405020304" pitchFamily="18" charset="0"/>
              </a:rPr>
              <a:t>Intervals:</a:t>
            </a:r>
          </a:p>
          <a:p>
            <a:pPr lvl="1">
              <a:lnSpc>
                <a:spcPct val="90000"/>
              </a:lnSpc>
              <a:spcBef>
                <a:spcPts val="0"/>
              </a:spcBef>
              <a:spcAft>
                <a:spcPts val="600"/>
              </a:spcAft>
            </a:pPr>
            <a:r>
              <a:rPr lang="en-US" dirty="0">
                <a:solidFill>
                  <a:srgbClr val="000016"/>
                </a:solidFill>
                <a:cs typeface="Times New Roman" panose="02020603050405020304" pitchFamily="18" charset="0"/>
              </a:rPr>
              <a:t>NANPA filed application with CPUC</a:t>
            </a:r>
          </a:p>
          <a:p>
            <a:pPr lvl="2">
              <a:lnSpc>
                <a:spcPct val="90000"/>
              </a:lnSpc>
              <a:spcBef>
                <a:spcPts val="0"/>
              </a:spcBef>
              <a:spcAft>
                <a:spcPts val="1800"/>
              </a:spcAft>
              <a:buFont typeface="Courier New" panose="02070309020205020404" pitchFamily="49" charset="0"/>
              <a:buChar char="o"/>
            </a:pPr>
            <a:r>
              <a:rPr lang="en-US" i="1" dirty="0">
                <a:solidFill>
                  <a:srgbClr val="000016"/>
                </a:solidFill>
                <a:cs typeface="Times New Roman" panose="02020603050405020304" pitchFamily="18" charset="0"/>
              </a:rPr>
              <a:t>3rd  Quarter 2022</a:t>
            </a:r>
          </a:p>
          <a:p>
            <a:pPr lvl="1">
              <a:lnSpc>
                <a:spcPct val="90000"/>
              </a:lnSpc>
              <a:spcBef>
                <a:spcPts val="0"/>
              </a:spcBef>
              <a:spcAft>
                <a:spcPts val="600"/>
              </a:spcAft>
            </a:pPr>
            <a:r>
              <a:rPr lang="en-US" dirty="0">
                <a:solidFill>
                  <a:srgbClr val="000016"/>
                </a:solidFill>
                <a:cs typeface="Times New Roman" panose="02020603050405020304" pitchFamily="18" charset="0"/>
              </a:rPr>
              <a:t>CPUC Decision</a:t>
            </a:r>
          </a:p>
          <a:p>
            <a:pPr lvl="2">
              <a:lnSpc>
                <a:spcPct val="90000"/>
              </a:lnSpc>
              <a:spcBef>
                <a:spcPts val="0"/>
              </a:spcBef>
              <a:spcAft>
                <a:spcPts val="1800"/>
              </a:spcAft>
              <a:buFont typeface="Courier New" panose="02070309020205020404" pitchFamily="49" charset="0"/>
              <a:buChar char="o"/>
            </a:pPr>
            <a:r>
              <a:rPr lang="en-US" i="1" dirty="0">
                <a:solidFill>
                  <a:srgbClr val="000016"/>
                </a:solidFill>
                <a:cs typeface="Times New Roman" panose="02020603050405020304" pitchFamily="18" charset="0"/>
              </a:rPr>
              <a:t>4th Quarter 2023</a:t>
            </a:r>
          </a:p>
          <a:p>
            <a:pPr lvl="1">
              <a:lnSpc>
                <a:spcPct val="90000"/>
              </a:lnSpc>
              <a:spcBef>
                <a:spcPts val="0"/>
              </a:spcBef>
              <a:spcAft>
                <a:spcPts val="600"/>
              </a:spcAft>
            </a:pPr>
            <a:r>
              <a:rPr lang="en-US" dirty="0">
                <a:solidFill>
                  <a:srgbClr val="000016"/>
                </a:solidFill>
                <a:cs typeface="Times New Roman" panose="02020603050405020304" pitchFamily="18" charset="0"/>
              </a:rPr>
              <a:t>Introduction of the new area code</a:t>
            </a:r>
          </a:p>
          <a:p>
            <a:pPr lvl="2">
              <a:lnSpc>
                <a:spcPct val="90000"/>
              </a:lnSpc>
              <a:spcBef>
                <a:spcPts val="0"/>
              </a:spcBef>
              <a:spcAft>
                <a:spcPts val="1800"/>
              </a:spcAft>
              <a:buFont typeface="Courier New" panose="02070309020205020404" pitchFamily="49" charset="0"/>
              <a:buChar char="o"/>
            </a:pPr>
            <a:r>
              <a:rPr lang="en-US" i="1" dirty="0">
                <a:solidFill>
                  <a:srgbClr val="000016"/>
                </a:solidFill>
                <a:cs typeface="Times New Roman" panose="02020603050405020304" pitchFamily="18" charset="0"/>
              </a:rPr>
              <a:t>1st Quarter 2025</a:t>
            </a:r>
          </a:p>
        </p:txBody>
      </p:sp>
      <p:pic>
        <p:nvPicPr>
          <p:cNvPr id="6" name="Graphic 5" descr="Clipboard Partially Checked with solid fill">
            <a:extLst>
              <a:ext uri="{FF2B5EF4-FFF2-40B4-BE49-F238E27FC236}">
                <a16:creationId xmlns:a16="http://schemas.microsoft.com/office/drawing/2014/main" id="{2FAF2148-4AFC-8358-B878-C76DB7627FC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274699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97" y="398534"/>
            <a:ext cx="3886133" cy="1671569"/>
          </a:xfrm>
        </p:spPr>
        <p:txBody>
          <a:bodyPr>
            <a:normAutofit/>
          </a:bodyPr>
          <a:lstStyle/>
          <a:p>
            <a:r>
              <a:rPr lang="en-US" sz="3200" dirty="0">
                <a:solidFill>
                  <a:srgbClr val="000016"/>
                </a:solidFill>
              </a:rPr>
              <a:t>Questions &amp; Comments</a:t>
            </a:r>
          </a:p>
        </p:txBody>
      </p:sp>
      <p:sp>
        <p:nvSpPr>
          <p:cNvPr id="3" name="Content Placeholder 2"/>
          <p:cNvSpPr>
            <a:spLocks noGrp="1"/>
          </p:cNvSpPr>
          <p:nvPr>
            <p:ph idx="1"/>
          </p:nvPr>
        </p:nvSpPr>
        <p:spPr>
          <a:xfrm>
            <a:off x="258066" y="2057402"/>
            <a:ext cx="4343399" cy="3722439"/>
          </a:xfrm>
        </p:spPr>
        <p:txBody>
          <a:bodyPr>
            <a:normAutofit fontScale="92500" lnSpcReduction="10000"/>
          </a:bodyPr>
          <a:lstStyle/>
          <a:p>
            <a:pPr marL="231769" indent="0">
              <a:spcBef>
                <a:spcPts val="0"/>
              </a:spcBef>
              <a:spcAft>
                <a:spcPts val="600"/>
              </a:spcAft>
              <a:buNone/>
            </a:pPr>
            <a:r>
              <a:rPr lang="en-US" sz="1800" dirty="0">
                <a:solidFill>
                  <a:srgbClr val="000016"/>
                </a:solidFill>
                <a:ea typeface="Calibri" panose="020F0502020204030204" pitchFamily="34" charset="0"/>
                <a:cs typeface="Times New Roman" panose="02020603050405020304" pitchFamily="18" charset="0"/>
              </a:rPr>
              <a:t>Questions and comments concerning the information in this presentation may be submitted to the Public Advisor’s Office no later than March 7, 2023.</a:t>
            </a:r>
          </a:p>
          <a:p>
            <a:pPr marL="231769" indent="0">
              <a:spcBef>
                <a:spcPts val="0"/>
              </a:spcBef>
              <a:spcAft>
                <a:spcPts val="600"/>
              </a:spcAft>
              <a:buNone/>
            </a:pPr>
            <a:endParaRPr lang="en-US" sz="1800" dirty="0">
              <a:solidFill>
                <a:srgbClr val="000016"/>
              </a:solidFill>
              <a:ea typeface="Calibri" panose="020F0502020204030204" pitchFamily="34" charset="0"/>
              <a:cs typeface="Times New Roman" panose="02020603050405020304" pitchFamily="18" charset="0"/>
            </a:endParaRPr>
          </a:p>
          <a:p>
            <a:pPr marL="517512" indent="-285744">
              <a:spcBef>
                <a:spcPts val="0"/>
              </a:spcBef>
              <a:spcAft>
                <a:spcPts val="1200"/>
              </a:spcAft>
            </a:pPr>
            <a:r>
              <a:rPr lang="en-US" sz="1800" dirty="0">
                <a:solidFill>
                  <a:srgbClr val="000016"/>
                </a:solidFill>
                <a:ea typeface="Calibri" panose="020F0502020204030204" pitchFamily="34" charset="0"/>
                <a:cs typeface="Times New Roman" panose="02020603050405020304" pitchFamily="18" charset="0"/>
              </a:rPr>
              <a:t>Email:  </a:t>
            </a:r>
            <a:r>
              <a:rPr lang="en-US" sz="1800" u="sng" dirty="0">
                <a:solidFill>
                  <a:srgbClr val="000016"/>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public.advisor@cpuc.ca.gov</a:t>
            </a:r>
            <a:endParaRPr lang="en-US" sz="1800" u="sng" dirty="0">
              <a:solidFill>
                <a:srgbClr val="000016"/>
              </a:solidFill>
              <a:ea typeface="Calibri" panose="020F0502020204030204" pitchFamily="34" charset="0"/>
              <a:cs typeface="Times New Roman" panose="02020603050405020304" pitchFamily="18" charset="0"/>
            </a:endParaRPr>
          </a:p>
          <a:p>
            <a:pPr marL="517512" indent="-285744">
              <a:spcBef>
                <a:spcPts val="0"/>
              </a:spcBef>
              <a:spcAft>
                <a:spcPts val="1200"/>
              </a:spcAft>
            </a:pPr>
            <a:r>
              <a:rPr lang="en-US" sz="1800" dirty="0">
                <a:solidFill>
                  <a:srgbClr val="000016"/>
                </a:solidFill>
                <a:cs typeface="Times New Roman" panose="02020603050405020304" pitchFamily="18" charset="0"/>
              </a:rPr>
              <a:t>Postal</a:t>
            </a:r>
            <a:r>
              <a:rPr lang="en-US" sz="1800" dirty="0">
                <a:solidFill>
                  <a:srgbClr val="000016"/>
                </a:solidFill>
                <a:ea typeface="Calibri" panose="020F0502020204030204" pitchFamily="34" charset="0"/>
                <a:cs typeface="Times New Roman" panose="02020603050405020304" pitchFamily="18" charset="0"/>
              </a:rPr>
              <a:t> mail: CPUC Public Advisor’s Office</a:t>
            </a:r>
            <a:br>
              <a:rPr lang="en-US" sz="1800" dirty="0">
                <a:solidFill>
                  <a:srgbClr val="000016"/>
                </a:solidFill>
                <a:ea typeface="Calibri" panose="020F0502020204030204" pitchFamily="34" charset="0"/>
                <a:cs typeface="Times New Roman" panose="02020603050405020304" pitchFamily="18" charset="0"/>
              </a:rPr>
            </a:br>
            <a:r>
              <a:rPr lang="en-US" sz="1800" dirty="0">
                <a:solidFill>
                  <a:srgbClr val="000016"/>
                </a:solidFill>
                <a:ea typeface="Calibri" panose="020F0502020204030204" pitchFamily="34" charset="0"/>
                <a:cs typeface="Times New Roman" panose="02020603050405020304" pitchFamily="18" charset="0"/>
              </a:rPr>
              <a:t>505 Van Ness Avenue </a:t>
            </a:r>
            <a:br>
              <a:rPr lang="en-US" sz="1800" dirty="0">
                <a:solidFill>
                  <a:srgbClr val="000016"/>
                </a:solidFill>
                <a:ea typeface="Calibri" panose="020F0502020204030204" pitchFamily="34" charset="0"/>
                <a:cs typeface="Times New Roman" panose="02020603050405020304" pitchFamily="18" charset="0"/>
              </a:rPr>
            </a:br>
            <a:r>
              <a:rPr lang="en-US" sz="1800" dirty="0">
                <a:solidFill>
                  <a:srgbClr val="000016"/>
                </a:solidFill>
                <a:ea typeface="Calibri" panose="020F0502020204030204" pitchFamily="34" charset="0"/>
                <a:cs typeface="Times New Roman" panose="02020603050405020304" pitchFamily="18" charset="0"/>
              </a:rPr>
              <a:t>San Francisco, CA 94102</a:t>
            </a:r>
          </a:p>
          <a:p>
            <a:pPr marL="517512" indent="-285744">
              <a:spcBef>
                <a:spcPts val="0"/>
              </a:spcBef>
              <a:spcAft>
                <a:spcPts val="1200"/>
              </a:spcAft>
            </a:pPr>
            <a:r>
              <a:rPr lang="en-US" sz="1800" dirty="0">
                <a:solidFill>
                  <a:srgbClr val="000016"/>
                </a:solidFill>
                <a:ea typeface="Calibri" panose="020F0502020204030204" pitchFamily="34" charset="0"/>
                <a:cs typeface="Times New Roman" panose="02020603050405020304" pitchFamily="18" charset="0"/>
              </a:rPr>
              <a:t>Phone:  (866) 849-8390</a:t>
            </a:r>
            <a:endParaRPr lang="en-US" sz="1800" dirty="0">
              <a:solidFill>
                <a:srgbClr val="000016"/>
              </a:solidFill>
              <a:cs typeface="Times New Roman" panose="02020603050405020304" pitchFamily="18" charset="0"/>
            </a:endParaRPr>
          </a:p>
        </p:txBody>
      </p:sp>
      <p:sp>
        <p:nvSpPr>
          <p:cNvPr id="4" name="Slide Number Placeholder 3"/>
          <p:cNvSpPr>
            <a:spLocks noGrp="1"/>
          </p:cNvSpPr>
          <p:nvPr>
            <p:ph type="sldNum" sz="quarter" idx="12"/>
          </p:nvPr>
        </p:nvSpPr>
        <p:spPr>
          <a:xfrm>
            <a:off x="7644844" y="6356353"/>
            <a:ext cx="870507" cy="365125"/>
          </a:xfrm>
        </p:spPr>
        <p:txBody>
          <a:bodyPr>
            <a:normAutofit fontScale="77500" lnSpcReduction="20000"/>
          </a:bodyPr>
          <a:lstStyle/>
          <a:p>
            <a:pPr>
              <a:spcAft>
                <a:spcPts val="600"/>
              </a:spcAft>
              <a:defRPr/>
            </a:pPr>
            <a:fld id="{BCCFA498-A484-44B4-99BF-103FC0E96302}" type="slidenum">
              <a:rPr lang="en-US" smtClean="0">
                <a:solidFill>
                  <a:srgbClr val="FFFFFF"/>
                </a:solidFill>
              </a:rPr>
              <a:pPr>
                <a:spcAft>
                  <a:spcPts val="600"/>
                </a:spcAft>
                <a:defRPr/>
              </a:pPr>
              <a:t>15</a:t>
            </a:fld>
            <a:endParaRPr lang="en-US">
              <a:solidFill>
                <a:srgbClr val="FFFFFF"/>
              </a:solidFill>
            </a:endParaRPr>
          </a:p>
        </p:txBody>
      </p:sp>
      <p:pic>
        <p:nvPicPr>
          <p:cNvPr id="37" name="Picture 36" descr="Yellow and blue symbols">
            <a:extLst>
              <a:ext uri="{FF2B5EF4-FFF2-40B4-BE49-F238E27FC236}">
                <a16:creationId xmlns:a16="http://schemas.microsoft.com/office/drawing/2014/main" id="{8B06F111-07D1-FA20-851F-535087F295C4}"/>
              </a:ext>
            </a:extLst>
          </p:cNvPr>
          <p:cNvPicPr>
            <a:picLocks noChangeAspect="1"/>
          </p:cNvPicPr>
          <p:nvPr/>
        </p:nvPicPr>
        <p:blipFill rotWithShape="1">
          <a:blip r:embed="rId4"/>
          <a:srcRect l="22283" r="27497" b="1"/>
          <a:stretch/>
        </p:blipFill>
        <p:spPr>
          <a:xfrm>
            <a:off x="4641869" y="11"/>
            <a:ext cx="4502133" cy="6857991"/>
          </a:xfrm>
          <a:prstGeom prst="rect">
            <a:avLst/>
          </a:prstGeom>
          <a:effectLst/>
        </p:spPr>
      </p:pic>
    </p:spTree>
    <p:extLst>
      <p:ext uri="{BB962C8B-B14F-4D97-AF65-F5344CB8AC3E}">
        <p14:creationId xmlns:p14="http://schemas.microsoft.com/office/powerpoint/2010/main" val="256849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A5C9F7-CF95-C749-B4C2-A0ABC4698141}"/>
              </a:ext>
            </a:extLst>
          </p:cNvPr>
          <p:cNvSpPr>
            <a:spLocks noGrp="1"/>
          </p:cNvSpPr>
          <p:nvPr>
            <p:ph type="sldNum" sz="quarter" idx="12"/>
          </p:nvPr>
        </p:nvSpPr>
        <p:spPr/>
        <p:txBody>
          <a:bodyPr/>
          <a:lstStyle/>
          <a:p>
            <a:pPr>
              <a:defRPr/>
            </a:pPr>
            <a:fld id="{BCCFA498-A484-44B4-99BF-103FC0E96302}" type="slidenum">
              <a:rPr lang="en-US" smtClean="0"/>
              <a:pPr>
                <a:defRPr/>
              </a:pPr>
              <a:t>2</a:t>
            </a:fld>
            <a:endParaRPr lang="en-US" dirty="0"/>
          </a:p>
        </p:txBody>
      </p:sp>
      <p:sp>
        <p:nvSpPr>
          <p:cNvPr id="2" name="TextBox 1">
            <a:extLst>
              <a:ext uri="{FF2B5EF4-FFF2-40B4-BE49-F238E27FC236}">
                <a16:creationId xmlns:a16="http://schemas.microsoft.com/office/drawing/2014/main" id="{A5D97573-075B-1731-C4AA-46BC3105958F}"/>
              </a:ext>
            </a:extLst>
          </p:cNvPr>
          <p:cNvSpPr txBox="1"/>
          <p:nvPr/>
        </p:nvSpPr>
        <p:spPr>
          <a:xfrm>
            <a:off x="3124203" y="1817132"/>
            <a:ext cx="184731" cy="369332"/>
          </a:xfrm>
          <a:prstGeom prst="rect">
            <a:avLst/>
          </a:prstGeom>
          <a:noFill/>
        </p:spPr>
        <p:txBody>
          <a:bodyPr wrap="none" rtlCol="0">
            <a:spAutoFit/>
          </a:bodyPr>
          <a:lstStyle/>
          <a:p>
            <a:endParaRPr lang="en-US" dirty="0"/>
          </a:p>
        </p:txBody>
      </p:sp>
      <p:pic>
        <p:nvPicPr>
          <p:cNvPr id="5" name="Picture 4" descr="Map&#10;&#10;Description automatically generated">
            <a:extLst>
              <a:ext uri="{FF2B5EF4-FFF2-40B4-BE49-F238E27FC236}">
                <a16:creationId xmlns:a16="http://schemas.microsoft.com/office/drawing/2014/main" id="{DD322225-3361-517A-1E11-20DBA5842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589" y="0"/>
            <a:ext cx="5288822" cy="6858000"/>
          </a:xfrm>
          <a:prstGeom prst="rect">
            <a:avLst/>
          </a:prstGeom>
        </p:spPr>
      </p:pic>
    </p:spTree>
    <p:extLst>
      <p:ext uri="{BB962C8B-B14F-4D97-AF65-F5344CB8AC3E}">
        <p14:creationId xmlns:p14="http://schemas.microsoft.com/office/powerpoint/2010/main" val="200137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 name="Rectangle 3081">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84"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074" name="Rectangle 2"/>
          <p:cNvSpPr>
            <a:spLocks noGrp="1" noChangeArrowheads="1"/>
          </p:cNvSpPr>
          <p:nvPr>
            <p:ph type="title"/>
          </p:nvPr>
        </p:nvSpPr>
        <p:spPr>
          <a:xfrm>
            <a:off x="486697" y="629267"/>
            <a:ext cx="6939116" cy="1016654"/>
          </a:xfrm>
        </p:spPr>
        <p:txBody>
          <a:bodyPr>
            <a:normAutofit/>
          </a:bodyPr>
          <a:lstStyle/>
          <a:p>
            <a:pPr>
              <a:lnSpc>
                <a:spcPct val="90000"/>
              </a:lnSpc>
            </a:pPr>
            <a:r>
              <a:rPr lang="en-US" altLang="en-US" sz="3300" dirty="0">
                <a:solidFill>
                  <a:schemeClr val="bg1"/>
                </a:solidFill>
              </a:rPr>
              <a:t>California Public Utilities </a:t>
            </a:r>
            <a:br>
              <a:rPr lang="en-US" altLang="en-US" sz="3300" dirty="0">
                <a:solidFill>
                  <a:schemeClr val="bg1"/>
                </a:solidFill>
              </a:rPr>
            </a:br>
            <a:r>
              <a:rPr lang="en-US" altLang="en-US" sz="3300" dirty="0">
                <a:solidFill>
                  <a:schemeClr val="bg1"/>
                </a:solidFill>
              </a:rPr>
              <a:t>Commission’s Role</a:t>
            </a:r>
          </a:p>
        </p:txBody>
      </p:sp>
      <p:sp>
        <p:nvSpPr>
          <p:cNvPr id="3086" name="Rectangle 3085">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4409" y="295732"/>
            <a:ext cx="628649" cy="767687"/>
          </a:xfrm>
        </p:spPr>
        <p:txBody>
          <a:bodyPr>
            <a:normAutofit/>
          </a:bodyPr>
          <a:lstStyle/>
          <a:p>
            <a:pPr>
              <a:spcAft>
                <a:spcPts val="600"/>
              </a:spcAft>
              <a:defRPr/>
            </a:pPr>
            <a:r>
              <a:rPr lang="en-US">
                <a:solidFill>
                  <a:srgbClr val="FFFFFF"/>
                </a:solidFill>
              </a:rPr>
              <a:t>3</a:t>
            </a:r>
          </a:p>
        </p:txBody>
      </p:sp>
      <p:sp>
        <p:nvSpPr>
          <p:cNvPr id="3088" name="Freeform: Shape 3087">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3077" name="Rectangle 3">
            <a:extLst>
              <a:ext uri="{FF2B5EF4-FFF2-40B4-BE49-F238E27FC236}">
                <a16:creationId xmlns:a16="http://schemas.microsoft.com/office/drawing/2014/main" id="{A8360FF1-C4F8-5435-AC18-D1BACC12EEA2}"/>
              </a:ext>
            </a:extLst>
          </p:cNvPr>
          <p:cNvGraphicFramePr>
            <a:graphicFrameLocks noGrp="1"/>
          </p:cNvGraphicFramePr>
          <p:nvPr>
            <p:ph idx="1"/>
            <p:extLst>
              <p:ext uri="{D42A27DB-BD31-4B8C-83A1-F6EECF244321}">
                <p14:modId xmlns:p14="http://schemas.microsoft.com/office/powerpoint/2010/main" val="1436550529"/>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6415A05-B733-2A4D-A281-5A6FADB0578E}"/>
              </a:ext>
            </a:extLst>
          </p:cNvPr>
          <p:cNvSpPr>
            <a:spLocks noGrp="1"/>
          </p:cNvSpPr>
          <p:nvPr>
            <p:ph type="title"/>
          </p:nvPr>
        </p:nvSpPr>
        <p:spPr>
          <a:xfrm>
            <a:off x="486697" y="629267"/>
            <a:ext cx="6939116" cy="1016654"/>
          </a:xfrm>
        </p:spPr>
        <p:txBody>
          <a:bodyPr>
            <a:normAutofit/>
          </a:bodyPr>
          <a:lstStyle/>
          <a:p>
            <a:r>
              <a:rPr lang="en-US">
                <a:solidFill>
                  <a:srgbClr val="EBEBEB"/>
                </a:solidFill>
              </a:rPr>
              <a:t>Purpose and Objectives</a:t>
            </a:r>
          </a:p>
        </p:txBody>
      </p:sp>
      <p:sp>
        <p:nvSpPr>
          <p:cNvPr id="15" name="Rectangle 14">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6B1E3528-DD7D-5F4C-86CC-6A25BE765D53}"/>
              </a:ext>
            </a:extLst>
          </p:cNvPr>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a:solidFill>
                  <a:srgbClr val="FFFFFF"/>
                </a:solidFill>
              </a:rPr>
              <a:pPr>
                <a:spcAft>
                  <a:spcPts val="600"/>
                </a:spcAft>
                <a:defRPr/>
              </a:pPr>
              <a:t>4</a:t>
            </a:fld>
            <a:endParaRPr lang="en-US">
              <a:solidFill>
                <a:srgbClr val="FFFFFF"/>
              </a:solidFill>
            </a:endParaRPr>
          </a:p>
        </p:txBody>
      </p:sp>
      <p:sp>
        <p:nvSpPr>
          <p:cNvPr id="17" name="Freeform: Shape 16">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2">
            <a:extLst>
              <a:ext uri="{FF2B5EF4-FFF2-40B4-BE49-F238E27FC236}">
                <a16:creationId xmlns:a16="http://schemas.microsoft.com/office/drawing/2014/main" id="{D3F33490-E56D-6E81-63C6-FA15E9011510}"/>
              </a:ext>
            </a:extLst>
          </p:cNvPr>
          <p:cNvGraphicFramePr>
            <a:graphicFrameLocks noGrp="1"/>
          </p:cNvGraphicFramePr>
          <p:nvPr>
            <p:ph idx="1"/>
            <p:extLst>
              <p:ext uri="{D42A27DB-BD31-4B8C-83A1-F6EECF244321}">
                <p14:modId xmlns:p14="http://schemas.microsoft.com/office/powerpoint/2010/main" val="829980570"/>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85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4" name="Rectangle 4143">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146"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4098" name="Rectangle 2"/>
          <p:cNvSpPr>
            <a:spLocks noGrp="1" noChangeArrowheads="1"/>
          </p:cNvSpPr>
          <p:nvPr>
            <p:ph type="title"/>
          </p:nvPr>
        </p:nvSpPr>
        <p:spPr>
          <a:xfrm>
            <a:off x="486697" y="629267"/>
            <a:ext cx="6939116" cy="1016654"/>
          </a:xfrm>
        </p:spPr>
        <p:txBody>
          <a:bodyPr>
            <a:normAutofit/>
          </a:bodyPr>
          <a:lstStyle/>
          <a:p>
            <a:r>
              <a:rPr lang="en-US" altLang="en-US" dirty="0">
                <a:solidFill>
                  <a:srgbClr val="EBEBEB"/>
                </a:solidFill>
              </a:rPr>
              <a:t>530 Area Code History</a:t>
            </a:r>
          </a:p>
        </p:txBody>
      </p:sp>
      <p:sp>
        <p:nvSpPr>
          <p:cNvPr id="4148" name="Rectangle 4147">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7764405" y="295729"/>
            <a:ext cx="628649" cy="767687"/>
          </a:xfrm>
        </p:spPr>
        <p:txBody>
          <a:bodyPr>
            <a:normAutofit/>
          </a:bodyPr>
          <a:lstStyle/>
          <a:p>
            <a:pPr>
              <a:spcAft>
                <a:spcPts val="600"/>
              </a:spcAft>
              <a:defRPr/>
            </a:pPr>
            <a:r>
              <a:rPr lang="en-US" dirty="0">
                <a:solidFill>
                  <a:srgbClr val="FFFFFF"/>
                </a:solidFill>
              </a:rPr>
              <a:t>5</a:t>
            </a:r>
          </a:p>
        </p:txBody>
      </p:sp>
      <p:sp>
        <p:nvSpPr>
          <p:cNvPr id="4150" name="Freeform: Shape 4149">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140" name="Rectangle 3">
            <a:extLst>
              <a:ext uri="{FF2B5EF4-FFF2-40B4-BE49-F238E27FC236}">
                <a16:creationId xmlns:a16="http://schemas.microsoft.com/office/drawing/2014/main" id="{19051471-28EB-8BFE-189E-2C52CE54A767}"/>
              </a:ext>
            </a:extLst>
          </p:cNvPr>
          <p:cNvGraphicFramePr/>
          <p:nvPr>
            <p:extLst>
              <p:ext uri="{D42A27DB-BD31-4B8C-83A1-F6EECF244321}">
                <p14:modId xmlns:p14="http://schemas.microsoft.com/office/powerpoint/2010/main" val="2600327062"/>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36" name="Picture 5135">
            <a:extLst>
              <a:ext uri="{FF2B5EF4-FFF2-40B4-BE49-F238E27FC236}">
                <a16:creationId xmlns:a16="http://schemas.microsoft.com/office/drawing/2014/main" id="{0654392F-1639-4655-984D-9EC62CB792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a:ext>
            </a:extLst>
          </a:blip>
          <a:srcRect l="3613"/>
          <a:stretch/>
        </p:blipFill>
        <p:spPr>
          <a:xfrm>
            <a:off x="0" y="2669685"/>
            <a:ext cx="3027759" cy="4188315"/>
          </a:xfrm>
          <a:prstGeom prst="rect">
            <a:avLst/>
          </a:prstGeom>
        </p:spPr>
      </p:pic>
      <p:pic>
        <p:nvPicPr>
          <p:cNvPr id="5138" name="Picture 5137">
            <a:extLst>
              <a:ext uri="{FF2B5EF4-FFF2-40B4-BE49-F238E27FC236}">
                <a16:creationId xmlns:a16="http://schemas.microsoft.com/office/drawing/2014/main" id="{AA42ABA0-A57E-4B96-8B71-32BE731BD9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l="35640"/>
          <a:stretch/>
        </p:blipFill>
        <p:spPr>
          <a:xfrm>
            <a:off x="0" y="2892347"/>
            <a:ext cx="1141809" cy="2365453"/>
          </a:xfrm>
          <a:prstGeom prst="rect">
            <a:avLst/>
          </a:prstGeom>
        </p:spPr>
      </p:pic>
      <p:sp>
        <p:nvSpPr>
          <p:cNvPr id="5140" name="Oval 5139">
            <a:extLst>
              <a:ext uri="{FF2B5EF4-FFF2-40B4-BE49-F238E27FC236}">
                <a16:creationId xmlns:a16="http://schemas.microsoft.com/office/drawing/2014/main" id="{81601940-FE05-4058-8C3C-93ECC6D8B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42" name="Picture 5141">
            <a:extLst>
              <a:ext uri="{FF2B5EF4-FFF2-40B4-BE49-F238E27FC236}">
                <a16:creationId xmlns:a16="http://schemas.microsoft.com/office/drawing/2014/main" id="{A24A74BA-E5A0-4961-B27F-09544E4F5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a:ext>
            </a:extLst>
          </a:blip>
          <a:srcRect t="28813"/>
          <a:stretch/>
        </p:blipFill>
        <p:spPr>
          <a:xfrm>
            <a:off x="5999559" y="0"/>
            <a:ext cx="1202540" cy="1141407"/>
          </a:xfrm>
          <a:prstGeom prst="rect">
            <a:avLst/>
          </a:prstGeom>
        </p:spPr>
      </p:pic>
      <p:pic>
        <p:nvPicPr>
          <p:cNvPr id="5144" name="Picture 5143">
            <a:extLst>
              <a:ext uri="{FF2B5EF4-FFF2-40B4-BE49-F238E27FC236}">
                <a16:creationId xmlns:a16="http://schemas.microsoft.com/office/drawing/2014/main" id="{5FCC04C7-E7EE-4E3B-988E-0B9718A3CD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b="23320"/>
          <a:stretch/>
        </p:blipFill>
        <p:spPr>
          <a:xfrm>
            <a:off x="6456759" y="6096000"/>
            <a:ext cx="745300" cy="762000"/>
          </a:xfrm>
          <a:prstGeom prst="rect">
            <a:avLst/>
          </a:prstGeom>
        </p:spPr>
      </p:pic>
      <p:sp>
        <p:nvSpPr>
          <p:cNvPr id="5146" name="Rectangle 5145">
            <a:extLst>
              <a:ext uri="{FF2B5EF4-FFF2-40B4-BE49-F238E27FC236}">
                <a16:creationId xmlns:a16="http://schemas.microsoft.com/office/drawing/2014/main" id="{03964ECA-3652-457C-9FDE-16AED3949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159" name="Rectangle 5147">
            <a:extLst>
              <a:ext uri="{FF2B5EF4-FFF2-40B4-BE49-F238E27FC236}">
                <a16:creationId xmlns:a16="http://schemas.microsoft.com/office/drawing/2014/main" id="{E3A446B6-2204-48B8-A7C5-606E45BCA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nvPr>
        </p:nvSpPr>
        <p:spPr>
          <a:xfrm>
            <a:off x="486696" y="965201"/>
            <a:ext cx="2629122" cy="4773612"/>
          </a:xfrm>
        </p:spPr>
        <p:txBody>
          <a:bodyPr vert="horz" lIns="91440" tIns="45720" rIns="91440" bIns="45720" rtlCol="0" anchor="ctr">
            <a:normAutofit/>
          </a:bodyPr>
          <a:lstStyle/>
          <a:p>
            <a:r>
              <a:rPr lang="en-US" sz="2600">
                <a:solidFill>
                  <a:srgbClr val="EBEBEB"/>
                </a:solidFill>
              </a:rPr>
              <a:t>NANPA’s Responsibilities</a:t>
            </a:r>
            <a:endParaRPr lang="en-US" altLang="en-US" sz="2600">
              <a:solidFill>
                <a:srgbClr val="EBEBEB"/>
              </a:solidFill>
            </a:endParaRPr>
          </a:p>
        </p:txBody>
      </p:sp>
      <p:sp>
        <p:nvSpPr>
          <p:cNvPr id="5160" name="Rectangle 5149">
            <a:extLst>
              <a:ext uri="{FF2B5EF4-FFF2-40B4-BE49-F238E27FC236}">
                <a16:creationId xmlns:a16="http://schemas.microsoft.com/office/drawing/2014/main" id="{FBF70932-2C39-4BA6-AA08-EF3AD899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61" name="Rounded Rectangle 9">
            <a:extLst>
              <a:ext uri="{FF2B5EF4-FFF2-40B4-BE49-F238E27FC236}">
                <a16:creationId xmlns:a16="http://schemas.microsoft.com/office/drawing/2014/main" id="{0FD39269-4644-4CAE-8A56-899A62A9C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2" name="Rectangle 5153">
            <a:extLst>
              <a:ext uri="{FF2B5EF4-FFF2-40B4-BE49-F238E27FC236}">
                <a16:creationId xmlns:a16="http://schemas.microsoft.com/office/drawing/2014/main" id="{302302A5-B07A-48BB-9A56-89192DCCA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457200">
              <a:spcAft>
                <a:spcPts val="600"/>
              </a:spcAft>
              <a:defRPr/>
            </a:pPr>
            <a:r>
              <a:rPr lang="en-US" sz="2800">
                <a:solidFill>
                  <a:srgbClr val="FFFFFF"/>
                </a:solidFill>
              </a:rPr>
              <a:t>6</a:t>
            </a:r>
          </a:p>
        </p:txBody>
      </p:sp>
      <p:graphicFrame>
        <p:nvGraphicFramePr>
          <p:cNvPr id="5131" name="Text Box 357">
            <a:extLst>
              <a:ext uri="{FF2B5EF4-FFF2-40B4-BE49-F238E27FC236}">
                <a16:creationId xmlns:a16="http://schemas.microsoft.com/office/drawing/2014/main" id="{652B809B-6EC1-7AAC-8BBA-7FB2822754DF}"/>
              </a:ext>
            </a:extLst>
          </p:cNvPr>
          <p:cNvGraphicFramePr/>
          <p:nvPr>
            <p:extLst>
              <p:ext uri="{D42A27DB-BD31-4B8C-83A1-F6EECF244321}">
                <p14:modId xmlns:p14="http://schemas.microsoft.com/office/powerpoint/2010/main" val="3576323396"/>
              </p:ext>
            </p:extLst>
          </p:nvPr>
        </p:nvGraphicFramePr>
        <p:xfrm>
          <a:off x="4206478" y="965200"/>
          <a:ext cx="4211240" cy="47736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97" name="Picture 7176">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l="3613"/>
          <a:stretch/>
        </p:blipFill>
        <p:spPr>
          <a:xfrm>
            <a:off x="0" y="2669685"/>
            <a:ext cx="3027759" cy="4188315"/>
          </a:xfrm>
          <a:prstGeom prst="rect">
            <a:avLst/>
          </a:prstGeom>
        </p:spPr>
      </p:pic>
      <p:pic>
        <p:nvPicPr>
          <p:cNvPr id="7198" name="Picture 7178">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a:ext>
            </a:extLst>
          </a:blip>
          <a:srcRect l="35640"/>
          <a:stretch/>
        </p:blipFill>
        <p:spPr>
          <a:xfrm>
            <a:off x="0" y="2892347"/>
            <a:ext cx="1141809" cy="2365453"/>
          </a:xfrm>
          <a:prstGeom prst="rect">
            <a:avLst/>
          </a:prstGeom>
        </p:spPr>
      </p:pic>
      <p:sp>
        <p:nvSpPr>
          <p:cNvPr id="7199" name="Oval 7180">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200" name="Picture 7182">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t="28813"/>
          <a:stretch/>
        </p:blipFill>
        <p:spPr>
          <a:xfrm>
            <a:off x="5999559" y="0"/>
            <a:ext cx="1202540" cy="1141407"/>
          </a:xfrm>
          <a:prstGeom prst="rect">
            <a:avLst/>
          </a:prstGeom>
        </p:spPr>
      </p:pic>
      <p:pic>
        <p:nvPicPr>
          <p:cNvPr id="7201" name="Picture 7184">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a:ext>
            </a:extLst>
          </a:blip>
          <a:srcRect b="23320"/>
          <a:stretch/>
        </p:blipFill>
        <p:spPr>
          <a:xfrm>
            <a:off x="6456759" y="6096000"/>
            <a:ext cx="745300" cy="762000"/>
          </a:xfrm>
          <a:prstGeom prst="rect">
            <a:avLst/>
          </a:prstGeom>
        </p:spPr>
      </p:pic>
      <p:sp>
        <p:nvSpPr>
          <p:cNvPr id="7202" name="Rectangle 7186">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203"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7170" name="Rectangle 2"/>
          <p:cNvSpPr>
            <a:spLocks noGrp="1" noChangeArrowheads="1"/>
          </p:cNvSpPr>
          <p:nvPr>
            <p:ph type="title"/>
          </p:nvPr>
        </p:nvSpPr>
        <p:spPr>
          <a:xfrm>
            <a:off x="486697" y="629267"/>
            <a:ext cx="6939116" cy="1016654"/>
          </a:xfrm>
        </p:spPr>
        <p:txBody>
          <a:bodyPr vert="horz" lIns="91440" tIns="45720" rIns="91440" bIns="45720" rtlCol="0" anchor="t">
            <a:normAutofit/>
          </a:bodyPr>
          <a:lstStyle/>
          <a:p>
            <a:pPr>
              <a:lnSpc>
                <a:spcPct val="90000"/>
              </a:lnSpc>
            </a:pPr>
            <a:r>
              <a:rPr lang="en-US" sz="3300" dirty="0"/>
              <a:t>Factors to Consider in </a:t>
            </a:r>
            <a:br>
              <a:rPr lang="en-US" sz="3300" dirty="0"/>
            </a:br>
            <a:r>
              <a:rPr lang="en-US" sz="3300" dirty="0"/>
              <a:t>Area Code Exhaust Forecast</a:t>
            </a:r>
            <a:endParaRPr lang="en-US" altLang="en-US" sz="3300" dirty="0"/>
          </a:p>
        </p:txBody>
      </p:sp>
      <p:sp>
        <p:nvSpPr>
          <p:cNvPr id="2" name="Slide Number Placeholder 1"/>
          <p:cNvSpPr>
            <a:spLocks noGrp="1"/>
          </p:cNvSpPr>
          <p:nvPr>
            <p:ph type="sldNum" sz="quarter" idx="12"/>
          </p:nvPr>
        </p:nvSpPr>
        <p:spPr>
          <a:xfrm>
            <a:off x="7764405" y="295729"/>
            <a:ext cx="628649" cy="767687"/>
          </a:xfrm>
        </p:spPr>
        <p:txBody>
          <a:bodyPr vert="horz" lIns="91440" tIns="45720" rIns="91440" bIns="45720" rtlCol="0" anchor="b">
            <a:normAutofit/>
          </a:bodyPr>
          <a:lstStyle/>
          <a:p>
            <a:pPr>
              <a:spcAft>
                <a:spcPts val="600"/>
              </a:spcAft>
              <a:defRPr/>
            </a:pPr>
            <a:fld id="{374B21B4-9D60-4E14-BEE9-AA1D0D54C286}" type="slidenum">
              <a:rPr lang="en-US" sz="2800" smtClean="0"/>
              <a:pPr>
                <a:spcAft>
                  <a:spcPts val="600"/>
                </a:spcAft>
                <a:defRPr/>
              </a:pPr>
              <a:t>7</a:t>
            </a:fld>
            <a:endParaRPr lang="en-US" sz="2800"/>
          </a:p>
        </p:txBody>
      </p:sp>
      <p:sp>
        <p:nvSpPr>
          <p:cNvPr id="7204" name="Rectangle 7190">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5"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7171" name="Rectangle 3"/>
          <p:cNvSpPr>
            <a:spLocks noGrp="1" noChangeArrowheads="1"/>
          </p:cNvSpPr>
          <p:nvPr>
            <p:ph type="body" sz="half" idx="1"/>
          </p:nvPr>
        </p:nvSpPr>
        <p:spPr>
          <a:xfrm>
            <a:off x="486698" y="2548281"/>
            <a:ext cx="5365201" cy="3658689"/>
          </a:xfrm>
        </p:spPr>
        <p:txBody>
          <a:bodyPr vert="horz" lIns="91440" tIns="45720" rIns="91440" bIns="45720" rtlCol="0">
            <a:normAutofit/>
          </a:bodyPr>
          <a:lstStyle/>
          <a:p>
            <a:r>
              <a:rPr lang="en-US" dirty="0">
                <a:solidFill>
                  <a:srgbClr val="000016"/>
                </a:solidFill>
              </a:rPr>
              <a:t>Assignment history of prefixes</a:t>
            </a:r>
          </a:p>
          <a:p>
            <a:endParaRPr lang="en-US" dirty="0">
              <a:solidFill>
                <a:srgbClr val="000016"/>
              </a:solidFill>
            </a:endParaRPr>
          </a:p>
          <a:p>
            <a:r>
              <a:rPr lang="en-US" dirty="0">
                <a:solidFill>
                  <a:srgbClr val="000016"/>
                </a:solidFill>
              </a:rPr>
              <a:t>Current growth in the telecommunications industry</a:t>
            </a:r>
          </a:p>
          <a:p>
            <a:endParaRPr lang="en-US" dirty="0">
              <a:solidFill>
                <a:srgbClr val="000016"/>
              </a:solidFill>
            </a:endParaRPr>
          </a:p>
          <a:p>
            <a:r>
              <a:rPr lang="en-US" dirty="0">
                <a:solidFill>
                  <a:srgbClr val="000016"/>
                </a:solidFill>
              </a:rPr>
              <a:t>Annual increase in the demand for prefixes in the area code</a:t>
            </a:r>
          </a:p>
        </p:txBody>
      </p:sp>
      <p:pic>
        <p:nvPicPr>
          <p:cNvPr id="3" name="Graphic 7175" descr="Upward trend">
            <a:extLst>
              <a:ext uri="{FF2B5EF4-FFF2-40B4-BE49-F238E27FC236}">
                <a16:creationId xmlns:a16="http://schemas.microsoft.com/office/drawing/2014/main" id="{AC37DAAB-F9DD-99E3-8629-9BD58C3122A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97404" y="3099163"/>
            <a:ext cx="2560253" cy="2560253"/>
          </a:xfrm>
          <a:prstGeom prst="rect">
            <a:avLst/>
          </a:prstGeom>
          <a:effectLst/>
        </p:spPr>
      </p:pic>
      <p:sp>
        <p:nvSpPr>
          <p:cNvPr id="7172" name="Oval 15"/>
          <p:cNvSpPr>
            <a:spLocks noChangeArrowheads="1"/>
          </p:cNvSpPr>
          <p:nvPr/>
        </p:nvSpPr>
        <p:spPr bwMode="auto">
          <a:xfrm>
            <a:off x="6629400" y="23622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80000"/>
              </a:lnSpc>
              <a:spcBef>
                <a:spcPct val="20000"/>
              </a:spcBef>
              <a:spcAft>
                <a:spcPct val="0"/>
              </a:spcAft>
              <a:buChar char="•"/>
              <a:defRPr sz="2000">
                <a:solidFill>
                  <a:schemeClr val="tx1"/>
                </a:solidFill>
                <a:latin typeface="Arial" charset="0"/>
              </a:defRPr>
            </a:lvl6pPr>
            <a:lvl7pPr marL="2971800" indent="-228600" eaLnBrk="0" fontAlgn="base" hangingPunct="0">
              <a:lnSpc>
                <a:spcPct val="80000"/>
              </a:lnSpc>
              <a:spcBef>
                <a:spcPct val="20000"/>
              </a:spcBef>
              <a:spcAft>
                <a:spcPct val="0"/>
              </a:spcAft>
              <a:buChar char="•"/>
              <a:defRPr sz="2000">
                <a:solidFill>
                  <a:schemeClr val="tx1"/>
                </a:solidFill>
                <a:latin typeface="Arial" charset="0"/>
              </a:defRPr>
            </a:lvl7pPr>
            <a:lvl8pPr marL="3429000" indent="-228600" eaLnBrk="0" fontAlgn="base" hangingPunct="0">
              <a:lnSpc>
                <a:spcPct val="80000"/>
              </a:lnSpc>
              <a:spcBef>
                <a:spcPct val="20000"/>
              </a:spcBef>
              <a:spcAft>
                <a:spcPct val="0"/>
              </a:spcAft>
              <a:buChar char="•"/>
              <a:defRPr sz="2000">
                <a:solidFill>
                  <a:schemeClr val="tx1"/>
                </a:solidFill>
                <a:latin typeface="Arial" charset="0"/>
              </a:defRPr>
            </a:lvl8pPr>
            <a:lvl9pPr marL="3886200" indent="-228600" eaLnBrk="0" fontAlgn="base" hangingPunct="0">
              <a:lnSpc>
                <a:spcPct val="80000"/>
              </a:lnSpc>
              <a:spcBef>
                <a:spcPct val="20000"/>
              </a:spcBef>
              <a:spcAft>
                <a:spcPct val="0"/>
              </a:spcAft>
              <a:buChar char="•"/>
              <a:defRPr sz="2000">
                <a:solidFill>
                  <a:schemeClr val="tx1"/>
                </a:solidFill>
                <a:latin typeface="Arial" charset="0"/>
              </a:defRPr>
            </a:lvl9pPr>
          </a:lstStyle>
          <a:p>
            <a:pPr eaLnBrk="1" hangingPunct="1"/>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23050" y="16525"/>
            <a:ext cx="6890187" cy="711775"/>
          </a:xfrm>
          <a:noFill/>
        </p:spPr>
        <p:txBody>
          <a:bodyPr anchor="ctr">
            <a:normAutofit/>
          </a:bodyPr>
          <a:lstStyle/>
          <a:p>
            <a:pPr algn="ctr" eaLnBrk="1" hangingPunct="1"/>
            <a:r>
              <a:rPr lang="en-US" altLang="en-US" sz="3600" dirty="0">
                <a:solidFill>
                  <a:srgbClr val="000016"/>
                </a:solidFill>
                <a:cs typeface="Calibri" panose="020F0502020204030204" pitchFamily="34" charset="0"/>
              </a:rPr>
              <a:t>Rate Centers</a:t>
            </a:r>
          </a:p>
        </p:txBody>
      </p:sp>
      <p:sp>
        <p:nvSpPr>
          <p:cNvPr id="8195" name="Rectangle 3"/>
          <p:cNvSpPr>
            <a:spLocks noGrp="1" noChangeArrowheads="1"/>
          </p:cNvSpPr>
          <p:nvPr>
            <p:ph idx="1"/>
          </p:nvPr>
        </p:nvSpPr>
        <p:spPr>
          <a:xfrm rot="10800000" flipV="1">
            <a:off x="895180" y="913481"/>
            <a:ext cx="7620170" cy="925089"/>
          </a:xfrm>
        </p:spPr>
        <p:txBody>
          <a:bodyPr anchor="ctr">
            <a:noAutofit/>
          </a:bodyPr>
          <a:lstStyle/>
          <a:p>
            <a:pPr>
              <a:spcBef>
                <a:spcPts val="0"/>
              </a:spcBef>
              <a:spcAft>
                <a:spcPts val="900"/>
              </a:spcAft>
            </a:pPr>
            <a:r>
              <a:rPr lang="en-US" altLang="en-US" sz="1800" dirty="0">
                <a:solidFill>
                  <a:srgbClr val="000016"/>
                </a:solidFill>
                <a:latin typeface="+mn-lt"/>
                <a:cs typeface="Calibri" panose="020F0502020204030204" pitchFamily="34" charset="0"/>
              </a:rPr>
              <a:t>Area codes are geographically specific.</a:t>
            </a:r>
          </a:p>
          <a:p>
            <a:pPr>
              <a:spcBef>
                <a:spcPts val="0"/>
              </a:spcBef>
              <a:spcAft>
                <a:spcPts val="900"/>
              </a:spcAft>
            </a:pPr>
            <a:r>
              <a:rPr lang="en-US" altLang="en-US" sz="1800" dirty="0">
                <a:solidFill>
                  <a:srgbClr val="000016"/>
                </a:solidFill>
                <a:latin typeface="+mn-lt"/>
                <a:cs typeface="Calibri" panose="020F0502020204030204" pitchFamily="34" charset="0"/>
              </a:rPr>
              <a:t>Each area code is divided into local serving area called rate centers.</a:t>
            </a:r>
          </a:p>
          <a:p>
            <a:pPr>
              <a:spcBef>
                <a:spcPts val="0"/>
              </a:spcBef>
              <a:spcAft>
                <a:spcPts val="900"/>
              </a:spcAft>
            </a:pPr>
            <a:r>
              <a:rPr lang="en-US" altLang="en-US" sz="1800" dirty="0">
                <a:solidFill>
                  <a:srgbClr val="000016"/>
                </a:solidFill>
                <a:latin typeface="+mn-lt"/>
                <a:cs typeface="Calibri" panose="020F0502020204030204" pitchFamily="34" charset="0"/>
              </a:rPr>
              <a:t>There are 131 rate centers in the 530 area code. </a:t>
            </a:r>
          </a:p>
        </p:txBody>
      </p:sp>
      <p:sp>
        <p:nvSpPr>
          <p:cNvPr id="2" name="Slide Number Placeholder 1"/>
          <p:cNvSpPr>
            <a:spLocks noGrp="1"/>
          </p:cNvSpPr>
          <p:nvPr>
            <p:ph type="sldNum" sz="quarter" idx="12"/>
          </p:nvPr>
        </p:nvSpPr>
        <p:spPr/>
        <p:txBody>
          <a:bodyPr>
            <a:normAutofit/>
          </a:bodyPr>
          <a:lstStyle/>
          <a:p>
            <a:pPr>
              <a:spcAft>
                <a:spcPts val="600"/>
              </a:spcAft>
              <a:defRPr/>
            </a:pPr>
            <a:fld id="{BCCFA498-A484-44B4-99BF-103FC0E96302}" type="slidenum">
              <a:rPr lang="en-US" smtClean="0"/>
              <a:pPr>
                <a:spcAft>
                  <a:spcPts val="600"/>
                </a:spcAft>
                <a:defRPr/>
              </a:pPr>
              <a:t>8</a:t>
            </a:fld>
            <a:endParaRPr lang="en-US"/>
          </a:p>
        </p:txBody>
      </p:sp>
      <p:graphicFrame>
        <p:nvGraphicFramePr>
          <p:cNvPr id="3" name="Table 3">
            <a:extLst>
              <a:ext uri="{FF2B5EF4-FFF2-40B4-BE49-F238E27FC236}">
                <a16:creationId xmlns:a16="http://schemas.microsoft.com/office/drawing/2014/main" id="{00A7A020-7193-F7EB-A963-3698E06DD22A}"/>
              </a:ext>
            </a:extLst>
          </p:cNvPr>
          <p:cNvGraphicFramePr>
            <a:graphicFrameLocks noGrp="1"/>
          </p:cNvGraphicFramePr>
          <p:nvPr>
            <p:extLst>
              <p:ext uri="{D42A27DB-BD31-4B8C-83A1-F6EECF244321}">
                <p14:modId xmlns:p14="http://schemas.microsoft.com/office/powerpoint/2010/main" val="1457102305"/>
              </p:ext>
            </p:extLst>
          </p:nvPr>
        </p:nvGraphicFramePr>
        <p:xfrm>
          <a:off x="304799" y="2209800"/>
          <a:ext cx="8644107" cy="4445257"/>
        </p:xfrm>
        <a:graphic>
          <a:graphicData uri="http://schemas.openxmlformats.org/drawingml/2006/table">
            <a:tbl>
              <a:tblPr firstRow="1" bandRow="1">
                <a:tableStyleId>{22838BEF-8BB2-4498-84A7-C5851F593DF1}</a:tableStyleId>
              </a:tblPr>
              <a:tblGrid>
                <a:gridCol w="925304">
                  <a:extLst>
                    <a:ext uri="{9D8B030D-6E8A-4147-A177-3AD203B41FA5}">
                      <a16:colId xmlns:a16="http://schemas.microsoft.com/office/drawing/2014/main" val="416392330"/>
                    </a:ext>
                  </a:extLst>
                </a:gridCol>
                <a:gridCol w="839299">
                  <a:extLst>
                    <a:ext uri="{9D8B030D-6E8A-4147-A177-3AD203B41FA5}">
                      <a16:colId xmlns:a16="http://schemas.microsoft.com/office/drawing/2014/main" val="573840890"/>
                    </a:ext>
                  </a:extLst>
                </a:gridCol>
                <a:gridCol w="822960">
                  <a:extLst>
                    <a:ext uri="{9D8B030D-6E8A-4147-A177-3AD203B41FA5}">
                      <a16:colId xmlns:a16="http://schemas.microsoft.com/office/drawing/2014/main" val="476192950"/>
                    </a:ext>
                  </a:extLst>
                </a:gridCol>
                <a:gridCol w="798740">
                  <a:extLst>
                    <a:ext uri="{9D8B030D-6E8A-4147-A177-3AD203B41FA5}">
                      <a16:colId xmlns:a16="http://schemas.microsoft.com/office/drawing/2014/main" val="2112105318"/>
                    </a:ext>
                  </a:extLst>
                </a:gridCol>
                <a:gridCol w="715396">
                  <a:extLst>
                    <a:ext uri="{9D8B030D-6E8A-4147-A177-3AD203B41FA5}">
                      <a16:colId xmlns:a16="http://schemas.microsoft.com/office/drawing/2014/main" val="3569847653"/>
                    </a:ext>
                  </a:extLst>
                </a:gridCol>
                <a:gridCol w="757068">
                  <a:extLst>
                    <a:ext uri="{9D8B030D-6E8A-4147-A177-3AD203B41FA5}">
                      <a16:colId xmlns:a16="http://schemas.microsoft.com/office/drawing/2014/main" val="1743700517"/>
                    </a:ext>
                  </a:extLst>
                </a:gridCol>
                <a:gridCol w="757068">
                  <a:extLst>
                    <a:ext uri="{9D8B030D-6E8A-4147-A177-3AD203B41FA5}">
                      <a16:colId xmlns:a16="http://schemas.microsoft.com/office/drawing/2014/main" val="2936640442"/>
                    </a:ext>
                  </a:extLst>
                </a:gridCol>
                <a:gridCol w="757068">
                  <a:extLst>
                    <a:ext uri="{9D8B030D-6E8A-4147-A177-3AD203B41FA5}">
                      <a16:colId xmlns:a16="http://schemas.microsoft.com/office/drawing/2014/main" val="1596149529"/>
                    </a:ext>
                  </a:extLst>
                </a:gridCol>
                <a:gridCol w="757068">
                  <a:extLst>
                    <a:ext uri="{9D8B030D-6E8A-4147-A177-3AD203B41FA5}">
                      <a16:colId xmlns:a16="http://schemas.microsoft.com/office/drawing/2014/main" val="1863486054"/>
                    </a:ext>
                  </a:extLst>
                </a:gridCol>
                <a:gridCol w="757068">
                  <a:extLst>
                    <a:ext uri="{9D8B030D-6E8A-4147-A177-3AD203B41FA5}">
                      <a16:colId xmlns:a16="http://schemas.microsoft.com/office/drawing/2014/main" val="3971405841"/>
                    </a:ext>
                  </a:extLst>
                </a:gridCol>
                <a:gridCol w="757068">
                  <a:extLst>
                    <a:ext uri="{9D8B030D-6E8A-4147-A177-3AD203B41FA5}">
                      <a16:colId xmlns:a16="http://schemas.microsoft.com/office/drawing/2014/main" val="2283139624"/>
                    </a:ext>
                  </a:extLst>
                </a:gridCol>
              </a:tblGrid>
              <a:tr h="308241">
                <a:tc>
                  <a:txBody>
                    <a:bodyPr/>
                    <a:lstStyle/>
                    <a:p>
                      <a:pPr algn="ctr" fontAlgn="t"/>
                      <a:r>
                        <a:rPr lang="en-US" sz="800" b="0" u="none" strike="noStrike" dirty="0">
                          <a:solidFill>
                            <a:schemeClr val="accent1">
                              <a:lumMod val="50000"/>
                            </a:schemeClr>
                          </a:solidFill>
                          <a:effectLst/>
                        </a:rPr>
                        <a:t>ADIN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BLAIRSDEN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CORNING</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FORESTHILL</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GUINDA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LIVE OAK (SUTTER)</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MONTAGUE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OAK RUN</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PORTOLA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SHINGLETOWN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VINA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455421664"/>
                  </a:ext>
                </a:extLst>
              </a:tr>
              <a:tr h="323810">
                <a:tc>
                  <a:txBody>
                    <a:bodyPr/>
                    <a:lstStyle/>
                    <a:p>
                      <a:pPr algn="ctr" fontAlgn="t"/>
                      <a:r>
                        <a:rPr lang="en-US" sz="800" b="0" u="none" strike="noStrike">
                          <a:solidFill>
                            <a:schemeClr val="accent1">
                              <a:lumMod val="50000"/>
                            </a:schemeClr>
                          </a:solidFill>
                          <a:effectLst/>
                        </a:rPr>
                        <a:t>ALLEGHANY</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BURNEY</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COTTONWOOD</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FORT JONES</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HAMBURG</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LAKE ALMANOR</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MONTGOMERY CREEK</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OLINDA</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PRINCETON</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SIERRAVILLE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WEAVERVILLE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3245710744"/>
                  </a:ext>
                </a:extLst>
              </a:tr>
              <a:tr h="323810">
                <a:tc>
                  <a:txBody>
                    <a:bodyPr/>
                    <a:lstStyle/>
                    <a:p>
                      <a:pPr algn="ctr" fontAlgn="t"/>
                      <a:r>
                        <a:rPr lang="en-US" sz="800" b="0" u="none" strike="noStrike">
                          <a:solidFill>
                            <a:schemeClr val="accent1">
                              <a:lumMod val="50000"/>
                            </a:schemeClr>
                          </a:solidFill>
                          <a:effectLst/>
                        </a:rPr>
                        <a:t>ALPINE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BUTTE CITY</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DAVIS</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FRENCH GULCH</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HAPPY CAMP</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LOS MOLINOS</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MOUNT SHASTA</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ORLAND</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QUINCY</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SMARTSVILLE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WEED</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2925011558"/>
                  </a:ext>
                </a:extLst>
              </a:tr>
              <a:tr h="323810">
                <a:tc>
                  <a:txBody>
                    <a:bodyPr/>
                    <a:lstStyle/>
                    <a:p>
                      <a:pPr algn="ctr" fontAlgn="t"/>
                      <a:r>
                        <a:rPr lang="en-US" sz="800" b="0" u="none" strike="noStrike">
                          <a:solidFill>
                            <a:schemeClr val="accent1">
                              <a:lumMod val="50000"/>
                            </a:schemeClr>
                          </a:solidFill>
                          <a:effectLst/>
                        </a:rPr>
                        <a:t>ALTA</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CAMPTONVILLE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DORRIS</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GAZELLE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HAYFORK</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LOYALTON</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NEVADA CITY</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ORLEANS</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RANCHO TEHAMA</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SODA SPRINGS</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WESTWOOD</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2285206980"/>
                  </a:ext>
                </a:extLst>
              </a:tr>
              <a:tr h="323810">
                <a:tc>
                  <a:txBody>
                    <a:bodyPr/>
                    <a:lstStyle/>
                    <a:p>
                      <a:pPr algn="ctr" fontAlgn="t"/>
                      <a:r>
                        <a:rPr lang="en-US" sz="800" b="0" u="none" strike="noStrike">
                          <a:solidFill>
                            <a:schemeClr val="accent1">
                              <a:lumMod val="50000"/>
                            </a:schemeClr>
                          </a:solidFill>
                          <a:effectLst/>
                        </a:rPr>
                        <a:t>ALTURAS</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CEDARVILLE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DOWNIEVILLE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GEORGETOWN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HERLONG</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MACDOEL</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NEWELL</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OROVILLE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RAVENDALE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SOMES BAR</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WHEATLAND</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1463236023"/>
                  </a:ext>
                </a:extLst>
              </a:tr>
              <a:tr h="323810">
                <a:tc>
                  <a:txBody>
                    <a:bodyPr/>
                    <a:lstStyle/>
                    <a:p>
                      <a:pPr algn="ctr" fontAlgn="t"/>
                      <a:r>
                        <a:rPr lang="en-US" sz="800" b="0" u="none" strike="noStrike">
                          <a:solidFill>
                            <a:schemeClr val="accent1">
                              <a:lumMod val="50000"/>
                            </a:schemeClr>
                          </a:solidFill>
                          <a:effectLst/>
                        </a:rPr>
                        <a:t>ANDERSON</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CHALLENGE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DUNNIGAN</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GERBER</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HOMEWOOD</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MARYSVILLE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NEW PINE CREEK</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PARADISE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RED BLUFF</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SOUTH TAHOE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WILLIAMS</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2570816369"/>
                  </a:ext>
                </a:extLst>
              </a:tr>
              <a:tr h="497267">
                <a:tc>
                  <a:txBody>
                    <a:bodyPr/>
                    <a:lstStyle/>
                    <a:p>
                      <a:pPr algn="ctr" fontAlgn="t"/>
                      <a:r>
                        <a:rPr lang="en-US" sz="800" b="0" u="none" strike="noStrike">
                          <a:solidFill>
                            <a:schemeClr val="accent1">
                              <a:lumMod val="50000"/>
                            </a:schemeClr>
                          </a:solidFill>
                          <a:effectLst/>
                        </a:rPr>
                        <a:t>ARBUCKLE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CHESTER</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DUNSMUIR</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GREENVILLE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HOOPA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MAXWELL</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NICOLAUS</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PASKENTA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REDDING</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STONYFORD</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WILLOW CREEK (HUMBOLDT)</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3234259125"/>
                  </a:ext>
                </a:extLst>
              </a:tr>
              <a:tr h="323810">
                <a:tc>
                  <a:txBody>
                    <a:bodyPr/>
                    <a:lstStyle/>
                    <a:p>
                      <a:pPr algn="ctr" fontAlgn="t"/>
                      <a:r>
                        <a:rPr lang="en-US" sz="800" b="0" u="none" strike="noStrike">
                          <a:solidFill>
                            <a:schemeClr val="accent1">
                              <a:lumMod val="50000"/>
                            </a:schemeClr>
                          </a:solidFill>
                          <a:effectLst/>
                        </a:rPr>
                        <a:t>AUBURN:MAIN DA</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CHICO</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EAGLE LAKE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GRENADA</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HORNBROOK</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MCCLOUD</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NORTH YUBA</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PAYNES CREEK</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RICHVALE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SUSANVILLE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WILLOWS</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3807963676"/>
                  </a:ext>
                </a:extLst>
              </a:tr>
              <a:tr h="323810">
                <a:tc>
                  <a:txBody>
                    <a:bodyPr/>
                    <a:lstStyle/>
                    <a:p>
                      <a:pPr algn="ctr" fontAlgn="t"/>
                      <a:r>
                        <a:rPr lang="en-US" sz="800" b="0" u="none" strike="noStrike" dirty="0">
                          <a:solidFill>
                            <a:schemeClr val="accent1">
                              <a:lumMod val="50000"/>
                            </a:schemeClr>
                          </a:solidFill>
                          <a:effectLst/>
                        </a:rPr>
                        <a:t>AUBURN:     NORTH DA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COLFAX:      WEIMAR DA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ELK CREEK</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GRIDLEY</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JANESVILLE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MERIDIAN</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NORTH SAN JUAN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PLATINA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ROBBINS</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TRINITY CENTER</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WINTERS</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2459755882"/>
                  </a:ext>
                </a:extLst>
              </a:tr>
              <a:tr h="457693">
                <a:tc>
                  <a:txBody>
                    <a:bodyPr/>
                    <a:lstStyle/>
                    <a:p>
                      <a:pPr algn="ctr" fontAlgn="t"/>
                      <a:r>
                        <a:rPr lang="en-US" sz="800" b="0" u="none" strike="noStrike">
                          <a:solidFill>
                            <a:schemeClr val="accent1">
                              <a:lumMod val="50000"/>
                            </a:schemeClr>
                          </a:solidFill>
                          <a:effectLst/>
                        </a:rPr>
                        <a:t>BANGOR</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COLEVILLE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ESPARTO</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GRIMES</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KEDDIE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MILLVILLE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NORTH TAHOE: BROCKWAY DA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PLACERVILLE: KYBURZ DA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SAWYERS BAR</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TRUCKEE</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WOODLAND</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193526253"/>
                  </a:ext>
                </a:extLst>
              </a:tr>
              <a:tr h="457693">
                <a:tc>
                  <a:txBody>
                    <a:bodyPr/>
                    <a:lstStyle/>
                    <a:p>
                      <a:pPr algn="ctr" fontAlgn="t"/>
                      <a:r>
                        <a:rPr lang="en-US" sz="800" b="0" u="none" strike="noStrike">
                          <a:solidFill>
                            <a:schemeClr val="accent1">
                              <a:lumMod val="50000"/>
                            </a:schemeClr>
                          </a:solidFill>
                          <a:effectLst/>
                        </a:rPr>
                        <a:t>BIEBER</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COLFAX</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ETNA</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GRASS VALLEY: MAIN DA</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KNIGHTS LANDING</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MINERAL</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NORTH TAHOE:TAHOE CITY DA</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a:solidFill>
                            <a:schemeClr val="accent1">
                              <a:lumMod val="50000"/>
                            </a:schemeClr>
                          </a:solidFill>
                          <a:effectLst/>
                        </a:rPr>
                        <a:t>PLACERVILLE:SOUTH DA</a:t>
                      </a:r>
                      <a:endParaRPr lang="en-US" sz="800" b="0" i="0" u="none" strike="noStrike">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SHASTA LAKE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TULELAKE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YREKA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1054418403"/>
                  </a:ext>
                </a:extLst>
              </a:tr>
              <a:tr h="457693">
                <a:tc>
                  <a:txBody>
                    <a:bodyPr/>
                    <a:lstStyle/>
                    <a:p>
                      <a:pPr algn="ctr" fontAlgn="t"/>
                      <a:r>
                        <a:rPr lang="en-US" sz="800" b="0" u="none" strike="noStrike" dirty="0">
                          <a:solidFill>
                            <a:schemeClr val="accent1">
                              <a:lumMod val="50000"/>
                            </a:schemeClr>
                          </a:solidFill>
                          <a:effectLst/>
                        </a:rPr>
                        <a:t>BIGGS</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COLUSA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FALL RIVER MILLS</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GRASS VALLEY: SOUTH DA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LEWISTON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MINERSVILLE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OAK KNOLL</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PLACERVILLE:WEST DA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SHINGLE SPRINGS</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VERDI</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1278568839"/>
                  </a:ext>
                </a:extLst>
              </a:tr>
            </a:tbl>
          </a:graphicData>
        </a:graphic>
      </p:graphicFrame>
    </p:spTree>
    <p:extLst>
      <p:ext uri="{BB962C8B-B14F-4D97-AF65-F5344CB8AC3E}">
        <p14:creationId xmlns:p14="http://schemas.microsoft.com/office/powerpoint/2010/main" val="273755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226" name="Rectangle 9225">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a:solidFill>
                  <a:srgbClr val="FFFFFF"/>
                </a:solidFill>
              </a:rPr>
              <a:pPr>
                <a:spcAft>
                  <a:spcPts val="600"/>
                </a:spcAft>
                <a:defRPr/>
              </a:pPr>
              <a:t>9</a:t>
            </a:fld>
            <a:endParaRPr lang="en-US">
              <a:solidFill>
                <a:srgbClr val="FFFFFF"/>
              </a:solidFill>
            </a:endParaRPr>
          </a:p>
        </p:txBody>
      </p:sp>
      <p:sp>
        <p:nvSpPr>
          <p:cNvPr id="922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230" name="Freeform: Shape 9229">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9218" name="Rectangle 2"/>
          <p:cNvSpPr>
            <a:spLocks noGrp="1" noChangeArrowheads="1"/>
          </p:cNvSpPr>
          <p:nvPr>
            <p:ph type="title"/>
          </p:nvPr>
        </p:nvSpPr>
        <p:spPr>
          <a:xfrm>
            <a:off x="827484" y="452718"/>
            <a:ext cx="6710641" cy="1400530"/>
          </a:xfrm>
        </p:spPr>
        <p:txBody>
          <a:bodyPr anchor="ctr">
            <a:normAutofit/>
          </a:bodyPr>
          <a:lstStyle/>
          <a:p>
            <a:r>
              <a:rPr lang="en-US">
                <a:solidFill>
                  <a:srgbClr val="FFFFFF"/>
                </a:solidFill>
              </a:rPr>
              <a:t>530 Area Code Background</a:t>
            </a:r>
          </a:p>
        </p:txBody>
      </p:sp>
      <p:sp>
        <p:nvSpPr>
          <p:cNvPr id="9219" name="Rectangle 3"/>
          <p:cNvSpPr>
            <a:spLocks noGrp="1" noChangeArrowheads="1"/>
          </p:cNvSpPr>
          <p:nvPr>
            <p:ph idx="1"/>
          </p:nvPr>
        </p:nvSpPr>
        <p:spPr>
          <a:xfrm>
            <a:off x="827484" y="2763520"/>
            <a:ext cx="6709905" cy="3484879"/>
          </a:xfrm>
        </p:spPr>
        <p:style>
          <a:lnRef idx="2">
            <a:schemeClr val="accent1"/>
          </a:lnRef>
          <a:fillRef idx="1">
            <a:schemeClr val="lt1"/>
          </a:fillRef>
          <a:effectRef idx="0">
            <a:schemeClr val="accent1"/>
          </a:effectRef>
          <a:fontRef idx="minor">
            <a:schemeClr val="dk1"/>
          </a:fontRef>
        </p:style>
        <p:txBody>
          <a:bodyPr>
            <a:normAutofit/>
          </a:bodyPr>
          <a:lstStyle/>
          <a:p>
            <a:pPr>
              <a:lnSpc>
                <a:spcPct val="90000"/>
              </a:lnSpc>
              <a:spcBef>
                <a:spcPts val="0"/>
              </a:spcBef>
              <a:spcAft>
                <a:spcPts val="600"/>
              </a:spcAft>
            </a:pPr>
            <a:r>
              <a:rPr lang="en-US" dirty="0">
                <a:solidFill>
                  <a:srgbClr val="000016"/>
                </a:solidFill>
                <a:cs typeface="Times New Roman" panose="02020603050405020304" pitchFamily="18" charset="0"/>
              </a:rPr>
              <a:t>The 530 area code is in the northeastern portion of California.</a:t>
            </a:r>
          </a:p>
          <a:p>
            <a:pPr>
              <a:lnSpc>
                <a:spcPct val="90000"/>
              </a:lnSpc>
              <a:spcBef>
                <a:spcPts val="0"/>
              </a:spcBef>
              <a:spcAft>
                <a:spcPts val="600"/>
              </a:spcAft>
            </a:pPr>
            <a:endParaRPr lang="en-US" dirty="0">
              <a:solidFill>
                <a:srgbClr val="000016"/>
              </a:solidFill>
              <a:cs typeface="Times New Roman" panose="02020603050405020304" pitchFamily="18" charset="0"/>
            </a:endParaRPr>
          </a:p>
          <a:p>
            <a:pPr>
              <a:lnSpc>
                <a:spcPct val="90000"/>
              </a:lnSpc>
              <a:spcBef>
                <a:spcPts val="0"/>
              </a:spcBef>
              <a:spcAft>
                <a:spcPts val="600"/>
              </a:spcAft>
            </a:pPr>
            <a:r>
              <a:rPr lang="en-US" dirty="0">
                <a:solidFill>
                  <a:srgbClr val="000016"/>
                </a:solidFill>
                <a:cs typeface="Times New Roman" panose="02020603050405020304" pitchFamily="18" charset="0"/>
              </a:rPr>
              <a:t>73 service providers provide phone service within the 530 area code.</a:t>
            </a:r>
          </a:p>
          <a:p>
            <a:pPr>
              <a:lnSpc>
                <a:spcPct val="90000"/>
              </a:lnSpc>
              <a:spcBef>
                <a:spcPts val="0"/>
              </a:spcBef>
              <a:spcAft>
                <a:spcPts val="600"/>
              </a:spcAft>
            </a:pPr>
            <a:endParaRPr lang="en-US" dirty="0">
              <a:solidFill>
                <a:srgbClr val="000016"/>
              </a:solidFill>
              <a:cs typeface="Times New Roman" panose="02020603050405020304" pitchFamily="18" charset="0"/>
            </a:endParaRPr>
          </a:p>
          <a:p>
            <a:pPr>
              <a:lnSpc>
                <a:spcPct val="90000"/>
              </a:lnSpc>
              <a:spcBef>
                <a:spcPts val="0"/>
              </a:spcBef>
              <a:spcAft>
                <a:spcPts val="600"/>
              </a:spcAft>
            </a:pPr>
            <a:r>
              <a:rPr lang="en-US" dirty="0">
                <a:solidFill>
                  <a:srgbClr val="000016"/>
                </a:solidFill>
                <a:cs typeface="Times New Roman" panose="02020603050405020304" pitchFamily="18" charset="0"/>
              </a:rPr>
              <a:t>The 530 geographic area covers all or portions </a:t>
            </a:r>
            <a:r>
              <a:rPr lang="en-US" dirty="0">
                <a:solidFill>
                  <a:srgbClr val="000016"/>
                </a:solidFill>
                <a:effectLst/>
                <a:ea typeface="Times New Roman" panose="02020603050405020304" pitchFamily="18" charset="0"/>
              </a:rPr>
              <a:t>of Alpine, Butte, Colusa, El Dorado, Glenn, Humboldt, Lassen, Modoc, Mono, Nevada, Placer, Plumas, Shasta, Sierra, Siskiyou, Solano, Sutter, Tehama, Trinity, Yolo, and Yuba counties.</a:t>
            </a:r>
            <a:r>
              <a:rPr lang="en-US" dirty="0">
                <a:solidFill>
                  <a:srgbClr val="000016"/>
                </a:solidFill>
                <a:effectLst/>
              </a:rPr>
              <a:t> </a:t>
            </a:r>
            <a:r>
              <a:rPr lang="en-US" dirty="0">
                <a:solidFill>
                  <a:srgbClr val="000016"/>
                </a:solidFill>
                <a:cs typeface="Times New Roman" panose="02020603050405020304" pitchFamily="18" charset="0"/>
              </a:rPr>
              <a:t> </a:t>
            </a:r>
          </a:p>
        </p:txBody>
      </p:sp>
      <p:sp>
        <p:nvSpPr>
          <p:cNvPr id="3" name="TextBox 2">
            <a:extLst>
              <a:ext uri="{FF2B5EF4-FFF2-40B4-BE49-F238E27FC236}">
                <a16:creationId xmlns:a16="http://schemas.microsoft.com/office/drawing/2014/main" id="{3A194CBB-4B4E-F728-A23F-7C642DEE02FF}"/>
              </a:ext>
            </a:extLst>
          </p:cNvPr>
          <p:cNvSpPr txBox="1"/>
          <p:nvPr/>
        </p:nvSpPr>
        <p:spPr>
          <a:xfrm>
            <a:off x="5199961" y="2093205"/>
            <a:ext cx="184731" cy="369332"/>
          </a:xfrm>
          <a:prstGeom prst="rect">
            <a:avLst/>
          </a:prstGeom>
          <a:noFill/>
        </p:spPr>
        <p:txBody>
          <a:bodyPr wrap="none" rtlCol="0">
            <a:spAutoFit/>
          </a:bodyPr>
          <a:lstStyle/>
          <a:p>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23880</TotalTime>
  <Words>936</Words>
  <Application>Microsoft Office PowerPoint</Application>
  <PresentationFormat>On-screen Show (4:3)</PresentationFormat>
  <Paragraphs>224</Paragraphs>
  <Slides>15</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Century Gothic</vt:lpstr>
      <vt:lpstr>Courier New</vt:lpstr>
      <vt:lpstr>Wingdings 3</vt:lpstr>
      <vt:lpstr>2_Default Design</vt:lpstr>
      <vt:lpstr>Ion</vt:lpstr>
      <vt:lpstr>PowerPoint Presentation</vt:lpstr>
      <vt:lpstr>PowerPoint Presentation</vt:lpstr>
      <vt:lpstr>California Public Utilities  Commission’s Role</vt:lpstr>
      <vt:lpstr>Purpose and Objectives</vt:lpstr>
      <vt:lpstr>530 Area Code History</vt:lpstr>
      <vt:lpstr>NANPA’s Responsibilities</vt:lpstr>
      <vt:lpstr>Factors to Consider in  Area Code Exhaust Forecast</vt:lpstr>
      <vt:lpstr>Rate Centers</vt:lpstr>
      <vt:lpstr>530 Area Code Background</vt:lpstr>
      <vt:lpstr>Number of Prefixes Remaining</vt:lpstr>
      <vt:lpstr>530 Area Code Overlay Relief Method</vt:lpstr>
      <vt:lpstr>Impacts of the Proposed Overlay</vt:lpstr>
      <vt:lpstr>PowerPoint Presentation</vt:lpstr>
      <vt:lpstr>Estimated Implementation Schedule  of the Proposed Overlay</vt:lpstr>
      <vt:lpstr>Questions &amp; Comments</vt:lpstr>
    </vt:vector>
  </TitlesOfParts>
  <Company>cpuc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 New Area Code is Necessary</dc:title>
  <dc:creator>katherine Morehouse</dc:creator>
  <cp:lastModifiedBy>Cecilia McCabe</cp:lastModifiedBy>
  <cp:revision>280</cp:revision>
  <cp:lastPrinted>2017-01-09T19:30:05Z</cp:lastPrinted>
  <dcterms:created xsi:type="dcterms:W3CDTF">2011-02-24T20:18:18Z</dcterms:created>
  <dcterms:modified xsi:type="dcterms:W3CDTF">2022-10-11T20:47:20Z</dcterms:modified>
</cp:coreProperties>
</file>