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"/>
  </p:notesMasterIdLst>
  <p:sldIdLst>
    <p:sldId id="257" r:id="rId2"/>
    <p:sldId id="421" r:id="rId3"/>
    <p:sldId id="399" r:id="rId4"/>
    <p:sldId id="418" r:id="rId5"/>
    <p:sldId id="423" r:id="rId6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E2E3"/>
    <a:srgbClr val="CBCDDE"/>
    <a:srgbClr val="E7E8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8171" autoAdjust="0"/>
  </p:normalViewPr>
  <p:slideViewPr>
    <p:cSldViewPr>
      <p:cViewPr varScale="1">
        <p:scale>
          <a:sx n="93" d="100"/>
          <a:sy n="93" d="100"/>
        </p:scale>
        <p:origin x="1068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rp.se.sempra.com\corpdata\SDGE_Emerg_Serv\Meteorology-NON-RECORDS\Projects\SAC_Santa%20Ana%20Classification\LFP%20Calculations\NDVI_Zone1_Zone2_Zone3_Averag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083027627819805"/>
          <c:y val="5.0925931616892336E-2"/>
          <c:w val="0.90386862292018277"/>
          <c:h val="0.89814814814814814"/>
        </c:manualLayout>
      </c:layout>
      <c:lineChart>
        <c:grouping val="standard"/>
        <c:varyColors val="0"/>
        <c:ser>
          <c:idx val="0"/>
          <c:order val="0"/>
          <c:spPr>
            <a:ln w="952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val>
            <c:numRef>
              <c:f>'Zone 3'!$H$133:$H$155</c:f>
              <c:numCache>
                <c:formatCode>General</c:formatCode>
                <c:ptCount val="23"/>
                <c:pt idx="0">
                  <c:v>0.59888333333333332</c:v>
                </c:pt>
                <c:pt idx="1">
                  <c:v>0.67756666666666676</c:v>
                </c:pt>
                <c:pt idx="2">
                  <c:v>0.69401666666666673</c:v>
                </c:pt>
                <c:pt idx="3">
                  <c:v>0.72865000000000002</c:v>
                </c:pt>
                <c:pt idx="4">
                  <c:v>0.72926666666666662</c:v>
                </c:pt>
                <c:pt idx="5">
                  <c:v>0.68010000000000004</c:v>
                </c:pt>
                <c:pt idx="6">
                  <c:v>0.55308333333333326</c:v>
                </c:pt>
                <c:pt idx="7">
                  <c:v>0.41745000000000004</c:v>
                </c:pt>
                <c:pt idx="8">
                  <c:v>0.38691666666666663</c:v>
                </c:pt>
                <c:pt idx="9">
                  <c:v>0.34888333333333338</c:v>
                </c:pt>
                <c:pt idx="10">
                  <c:v>0.32605000000000001</c:v>
                </c:pt>
                <c:pt idx="11">
                  <c:v>0.32318333333333332</c:v>
                </c:pt>
                <c:pt idx="12">
                  <c:v>0.30159999999999998</c:v>
                </c:pt>
                <c:pt idx="13">
                  <c:v>0.29268333333333335</c:v>
                </c:pt>
                <c:pt idx="14">
                  <c:v>0.29091666666666671</c:v>
                </c:pt>
                <c:pt idx="15">
                  <c:v>0.2864666666666667</c:v>
                </c:pt>
                <c:pt idx="16">
                  <c:v>0.2954</c:v>
                </c:pt>
                <c:pt idx="17">
                  <c:v>0.28686666666666666</c:v>
                </c:pt>
                <c:pt idx="18">
                  <c:v>0.27668333333333334</c:v>
                </c:pt>
                <c:pt idx="19">
                  <c:v>0.28985</c:v>
                </c:pt>
                <c:pt idx="20">
                  <c:v>0.4594333333333333</c:v>
                </c:pt>
                <c:pt idx="21">
                  <c:v>0.54238333333333333</c:v>
                </c:pt>
                <c:pt idx="22">
                  <c:v>0.57884999999999998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E81-42B1-ACF4-076E3151D8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34320960"/>
        <c:axId val="534315712"/>
      </c:lineChart>
      <c:catAx>
        <c:axId val="534320960"/>
        <c:scaling>
          <c:orientation val="minMax"/>
        </c:scaling>
        <c:delete val="1"/>
        <c:axPos val="b"/>
        <c:majorTickMark val="none"/>
        <c:minorTickMark val="none"/>
        <c:tickLblPos val="nextTo"/>
        <c:crossAx val="534315712"/>
        <c:crosses val="autoZero"/>
        <c:auto val="1"/>
        <c:lblAlgn val="ctr"/>
        <c:lblOffset val="100"/>
        <c:noMultiLvlLbl val="0"/>
      </c:catAx>
      <c:valAx>
        <c:axId val="534315712"/>
        <c:scaling>
          <c:orientation val="minMax"/>
          <c:max val="0.8"/>
          <c:min val="0.2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#,##0.0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6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4320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gradFill>
      <a:gsLst>
        <a:gs pos="16000">
          <a:srgbClr val="A37709"/>
        </a:gs>
        <a:gs pos="75000">
          <a:srgbClr val="618C00"/>
        </a:gs>
      </a:gsLst>
      <a:lin ang="16200000" scaled="1"/>
    </a:gradFill>
    <a:ln w="9525" cap="flat" cmpd="sng" algn="ctr">
      <a:gradFill flip="none" rotWithShape="1">
        <a:gsLst>
          <a:gs pos="16000">
            <a:srgbClr val="A37709"/>
          </a:gs>
          <a:gs pos="100000">
            <a:srgbClr val="92D050"/>
          </a:gs>
        </a:gsLst>
        <a:lin ang="16200000" scaled="1"/>
        <a:tileRect/>
      </a:gradFill>
      <a:round/>
    </a:ln>
    <a:effectLst/>
  </c:spPr>
  <c:txPr>
    <a:bodyPr/>
    <a:lstStyle/>
    <a:p>
      <a:pPr>
        <a:defRPr sz="650" baseline="0"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AF72C5E-A6FD-4CF1-ADF4-9B892E9D598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A275B2A-5606-469F-85B6-E4EDF6CCC4F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pPr>
              <a:defRPr/>
            </a:pPr>
            <a:fld id="{416339D4-E943-4831-9798-B2648013E73E}" type="datetimeFigureOut">
              <a:rPr lang="en-US"/>
              <a:pPr>
                <a:defRPr/>
              </a:pPr>
              <a:t>3/19/2019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246912F-75FF-4156-B136-B6C5529B5CD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414463" y="1162050"/>
            <a:ext cx="418147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936895D2-AC0E-452D-B8F6-BC9EF003A7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9CB523-6B9E-4BB3-A004-79819E395339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EC054A-1D60-40EA-BDEE-7D8F45840DF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wrap="square" lIns="93177" tIns="46589" rIns="93177" bIns="4658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F76C7A3-A5F0-4FE0-AC2E-08F1F4E1BF2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245E9F-2BBE-4FCC-9858-D39711B7C797}" type="slidenum">
              <a:rPr lang="en-US" altLang="en-US" smtClean="0">
                <a:latin typeface="Arial" charset="0"/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3</a:t>
            </a:fld>
            <a:endParaRPr lang="en-US" alt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4532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b="1" dirty="0"/>
          </a:p>
        </p:txBody>
      </p:sp>
      <p:sp>
        <p:nvSpPr>
          <p:cNvPr id="1126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DE245E9F-2BBE-4FCC-9858-D39711B7C797}" type="slidenum">
              <a:rPr lang="en-US" altLang="en-US" smtClean="0">
                <a:latin typeface="Arial" charset="0"/>
                <a:ea typeface="ＭＳ Ｐゴシック" pitchFamily="34" charset="-128"/>
              </a:rPr>
              <a:pPr eaLnBrk="1" hangingPunct="1">
                <a:spcBef>
                  <a:spcPct val="0"/>
                </a:spcBef>
              </a:pPr>
              <a:t>4</a:t>
            </a:fld>
            <a:endParaRPr lang="en-US" altLang="en-US" dirty="0">
              <a:latin typeface="Arial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67940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9">
            <a:extLst>
              <a:ext uri="{FF2B5EF4-FFF2-40B4-BE49-F238E27FC236}">
                <a16:creationId xmlns:a16="http://schemas.microsoft.com/office/drawing/2014/main" id="{316CEDA6-CE6B-41CA-BEC8-7354D50E83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448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1" y="0"/>
            <a:ext cx="81962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>
              <a:defRPr baseline="0">
                <a:solidFill>
                  <a:srgbClr val="000000"/>
                </a:solidFill>
                <a:latin typeface="Arial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idx="1"/>
          </p:nvPr>
        </p:nvSpPr>
        <p:spPr>
          <a:xfrm>
            <a:off x="533401" y="1219201"/>
            <a:ext cx="8196263" cy="4483099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BE37546B-6EE3-4362-86EF-E5101C540C3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0" y="6248400"/>
            <a:ext cx="5791200" cy="57150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 sz="950" baseline="0">
                <a:solidFill>
                  <a:schemeClr val="tx1"/>
                </a:solidFill>
                <a:latin typeface="Arial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D3ED29-8512-4F34-AF60-7D6BEE88356F}"/>
              </a:ext>
            </a:extLst>
          </p:cNvPr>
          <p:cNvSpPr/>
          <p:nvPr userDrawn="1"/>
        </p:nvSpPr>
        <p:spPr>
          <a:xfrm>
            <a:off x="152400" y="6172200"/>
            <a:ext cx="2057400" cy="609600"/>
          </a:xfrm>
          <a:prstGeom prst="rect">
            <a:avLst/>
          </a:prstGeom>
          <a:solidFill>
            <a:srgbClr val="E3E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EB5D569-F0AE-450A-9875-1DC6728FAC3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3" y="6279682"/>
            <a:ext cx="1656594" cy="3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48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>
            <a:extLst>
              <a:ext uri="{FF2B5EF4-FFF2-40B4-BE49-F238E27FC236}">
                <a16:creationId xmlns:a16="http://schemas.microsoft.com/office/drawing/2014/main" id="{2DE0B702-4FB3-4E9F-8BE4-6F24C61261B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/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952495" y="4113981"/>
            <a:ext cx="4457705" cy="819255"/>
          </a:xfrm>
          <a:prstGeom prst="rect">
            <a:avLst/>
          </a:prstGeom>
          <a:ln>
            <a:noFill/>
          </a:ln>
        </p:spPr>
        <p:txBody>
          <a:bodyPr lIns="63500" tIns="25400" rIns="63500" bIns="254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400" b="0" baseline="0">
                <a:solidFill>
                  <a:schemeClr val="bg1"/>
                </a:solidFill>
                <a:latin typeface="Arial" charset="0"/>
              </a:defRPr>
            </a:lvl1pPr>
            <a:lvl2pPr marL="230187" indent="0">
              <a:buNone/>
              <a:defRPr/>
            </a:lvl2pPr>
            <a:lvl3pPr marL="460375" indent="0">
              <a:buNone/>
              <a:defRPr/>
            </a:lvl3pPr>
            <a:lvl4pPr marL="739775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990601" y="1981200"/>
            <a:ext cx="4419600" cy="1523181"/>
          </a:xfrm>
          <a:prstGeom prst="rect">
            <a:avLst/>
          </a:prstGeom>
        </p:spPr>
        <p:txBody>
          <a:bodyPr lIns="63500" tIns="25400" rIns="63500" bIns="25400" anchor="b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800" baseline="0">
                <a:solidFill>
                  <a:schemeClr val="bg1"/>
                </a:solidFill>
                <a:latin typeface="Arial" charset="0"/>
              </a:defRPr>
            </a:lvl1pPr>
            <a:lvl2pPr marL="230187" indent="0">
              <a:buNone/>
              <a:defRPr/>
            </a:lvl2pPr>
            <a:lvl3pPr marL="460375" indent="0">
              <a:buNone/>
              <a:defRPr/>
            </a:lvl3pPr>
            <a:lvl4pPr marL="739775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6FC589C-C99E-4168-A8B7-A9AF76719FC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28600"/>
            <a:ext cx="2176272" cy="123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943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9D57EC0A-57AE-4DD4-95E5-D7AC3A77D2B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9"/>
          <a:stretch/>
        </p:blipFill>
        <p:spPr bwMode="auto">
          <a:xfrm>
            <a:off x="0" y="1295400"/>
            <a:ext cx="91440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3000" y="3200400"/>
            <a:ext cx="4038600" cy="609600"/>
          </a:xfrm>
          <a:prstGeom prst="rect">
            <a:avLst/>
          </a:prstGeom>
        </p:spPr>
        <p:txBody>
          <a:bodyPr lIns="63500" tIns="25400" rIns="63500" bIns="2540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bg1"/>
                </a:solidFill>
                <a:latin typeface="Arial" charset="0"/>
              </a:defRPr>
            </a:lvl1pPr>
            <a:lvl2pPr marL="230187" indent="0">
              <a:buNone/>
              <a:defRPr/>
            </a:lvl2pPr>
            <a:lvl3pPr marL="460375" indent="0">
              <a:buNone/>
              <a:defRPr/>
            </a:lvl3pPr>
            <a:lvl4pPr marL="739775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1143000" y="3962400"/>
            <a:ext cx="2705105" cy="304800"/>
          </a:xfrm>
          <a:prstGeom prst="rect">
            <a:avLst/>
          </a:prstGeom>
          <a:ln>
            <a:noFill/>
          </a:ln>
        </p:spPr>
        <p:txBody>
          <a:bodyPr lIns="63500" tIns="25400" rIns="63500" bIns="2540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="0" baseline="0">
                <a:solidFill>
                  <a:schemeClr val="bg1"/>
                </a:solidFill>
                <a:latin typeface="Arial" charset="0"/>
              </a:defRPr>
            </a:lvl1pPr>
            <a:lvl2pPr marL="230187" indent="0">
              <a:buNone/>
              <a:defRPr/>
            </a:lvl2pPr>
            <a:lvl3pPr marL="460375" indent="0">
              <a:buNone/>
              <a:defRPr/>
            </a:lvl3pPr>
            <a:lvl4pPr marL="739775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0846FA-D5E2-4A91-9150-BEF87B39AD4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28600"/>
            <a:ext cx="2176272" cy="1231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51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3401" y="0"/>
            <a:ext cx="81962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>
              <a:defRPr baseline="0">
                <a:latin typeface="Arial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533401" y="4080913"/>
            <a:ext cx="8196263" cy="1597399"/>
          </a:xfrm>
          <a:prstGeom prst="rect">
            <a:avLst/>
          </a:prstGeom>
        </p:spPr>
        <p:txBody>
          <a:bodyPr numCol="2"/>
          <a:lstStyle>
            <a:lvl1pPr>
              <a:buClr>
                <a:srgbClr val="0193D5"/>
              </a:buClr>
              <a:defRPr sz="2000" baseline="0">
                <a:latin typeface="Arial" charset="0"/>
              </a:defRPr>
            </a:lvl1pPr>
            <a:lvl2pPr marL="460375" indent="-230188">
              <a:buFont typeface="Wingdings" panose="05000000000000000000" pitchFamily="2" charset="2"/>
              <a:buChar char="§"/>
              <a:defRPr sz="2000" baseline="0">
                <a:latin typeface="Arial" charset="0"/>
              </a:defRPr>
            </a:lvl2pPr>
            <a:lvl3pPr marL="684213" indent="-223838">
              <a:buSzPct val="115000"/>
              <a:buFont typeface="Arial" panose="020B0604020202020204" pitchFamily="34" charset="0"/>
              <a:buChar char="•"/>
              <a:defRPr sz="1800" baseline="0">
                <a:latin typeface="Arial" charset="0"/>
              </a:defRPr>
            </a:lvl3pPr>
            <a:lvl4pPr>
              <a:buSzPct val="100000"/>
              <a:defRPr sz="1600" baseline="0">
                <a:latin typeface="Arial" charset="0"/>
              </a:defRPr>
            </a:lvl4pPr>
            <a:lvl5pPr>
              <a:buSzPct val="100000"/>
              <a:defRPr sz="1600" baseline="0">
                <a:latin typeface="Arial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35004" y="1230768"/>
            <a:ext cx="8094659" cy="2514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 algn="ctr">
              <a:buNone/>
              <a:defRPr baseline="0">
                <a:latin typeface="Arial" charset="0"/>
              </a:defRPr>
            </a:lvl1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5" name="Footer Placeholder 11">
            <a:extLst>
              <a:ext uri="{FF2B5EF4-FFF2-40B4-BE49-F238E27FC236}">
                <a16:creationId xmlns:a16="http://schemas.microsoft.com/office/drawing/2014/main" id="{C382A07E-11B0-4229-9F24-061A4300953A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2286000" y="6248400"/>
            <a:ext cx="5791200" cy="57150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 sz="950" baseline="0">
                <a:solidFill>
                  <a:schemeClr val="tx1"/>
                </a:solidFill>
                <a:latin typeface="Arial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B8AFAB2-246C-487F-B454-EA776C663E6B}"/>
              </a:ext>
            </a:extLst>
          </p:cNvPr>
          <p:cNvSpPr/>
          <p:nvPr userDrawn="1"/>
        </p:nvSpPr>
        <p:spPr>
          <a:xfrm>
            <a:off x="152400" y="6172200"/>
            <a:ext cx="2057400" cy="609600"/>
          </a:xfrm>
          <a:prstGeom prst="rect">
            <a:avLst/>
          </a:prstGeom>
          <a:solidFill>
            <a:srgbClr val="E3E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6DB63FA-E7C8-4ED7-89D9-E730A887CD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3" y="6279682"/>
            <a:ext cx="1656594" cy="3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89073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27047" y="0"/>
            <a:ext cx="8202616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/>
          </a:extLst>
        </p:spPr>
        <p:txBody>
          <a:bodyPr/>
          <a:lstStyle>
            <a:lvl1pPr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2"/>
          </p:nvPr>
        </p:nvSpPr>
        <p:spPr>
          <a:xfrm>
            <a:off x="527047" y="1220891"/>
            <a:ext cx="8202616" cy="4446132"/>
          </a:xfrm>
          <a:prstGeom prst="rect">
            <a:avLst/>
          </a:prstGeom>
        </p:spPr>
        <p:txBody>
          <a:bodyPr>
            <a:normAutofit/>
          </a:bodyPr>
          <a:lstStyle>
            <a:lvl1pPr marL="285750" indent="-285750">
              <a:buClr>
                <a:srgbClr val="0193D5"/>
              </a:buClr>
              <a:buSzPct val="115000"/>
              <a:buFont typeface="Wingdings" panose="05000000000000000000" pitchFamily="2" charset="2"/>
              <a:buChar char="§"/>
              <a:defRPr sz="2000" baseline="0">
                <a:solidFill>
                  <a:srgbClr val="000000"/>
                </a:solidFill>
                <a:latin typeface="Arial" charset="0"/>
              </a:defRPr>
            </a:lvl1pPr>
            <a:lvl2pPr marL="457200" indent="-228600">
              <a:buSzPct val="115000"/>
              <a:buFont typeface="Arial" panose="020B0604020202020204" pitchFamily="34" charset="0"/>
              <a:buChar char="•"/>
              <a:defRPr sz="2000" baseline="0">
                <a:latin typeface="Arial" charset="0"/>
              </a:defRPr>
            </a:lvl2pPr>
            <a:lvl3pPr marL="685800" indent="-228600">
              <a:buFont typeface="Wingdings" panose="05000000000000000000" pitchFamily="2" charset="2"/>
              <a:buChar char="§"/>
              <a:defRPr sz="1800" baseline="0">
                <a:latin typeface="Arial" charset="0"/>
              </a:defRPr>
            </a:lvl3pPr>
            <a:lvl4pPr marL="914400" indent="-171450">
              <a:buFont typeface="Arial" panose="020B0604020202020204" pitchFamily="34" charset="0"/>
              <a:buChar char="•"/>
              <a:defRPr sz="1600" baseline="0">
                <a:latin typeface="Arial" charset="0"/>
              </a:defRPr>
            </a:lvl4pPr>
            <a:lvl5pPr marL="1143000" indent="-228600">
              <a:buFont typeface="Wingdings" panose="05000000000000000000" pitchFamily="2" charset="2"/>
              <a:buChar char="§"/>
              <a:defRPr sz="1600" baseline="0">
                <a:latin typeface="Arial" charset="0"/>
              </a:defRPr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11">
            <a:extLst>
              <a:ext uri="{FF2B5EF4-FFF2-40B4-BE49-F238E27FC236}">
                <a16:creationId xmlns:a16="http://schemas.microsoft.com/office/drawing/2014/main" id="{9972EFB2-C1AF-46EA-9DB1-ECFBED2AF17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2286000" y="6248400"/>
            <a:ext cx="5791200" cy="571500"/>
          </a:xfrm>
          <a:prstGeom prst="rect">
            <a:avLst/>
          </a:prstGeom>
        </p:spPr>
        <p:txBody>
          <a:bodyPr/>
          <a:lstStyle>
            <a:lvl1pPr marL="171450" marR="0" indent="-1714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+mj-lt"/>
              <a:buAutoNum type="arabicParenR"/>
              <a:tabLst/>
              <a:defRPr sz="950" baseline="0">
                <a:solidFill>
                  <a:schemeClr val="tx1"/>
                </a:solidFill>
                <a:latin typeface="Arial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664ADC-21AE-45B8-A0C4-5B75F36CE267}"/>
              </a:ext>
            </a:extLst>
          </p:cNvPr>
          <p:cNvSpPr/>
          <p:nvPr userDrawn="1"/>
        </p:nvSpPr>
        <p:spPr>
          <a:xfrm>
            <a:off x="152400" y="6172200"/>
            <a:ext cx="2057400" cy="609600"/>
          </a:xfrm>
          <a:prstGeom prst="rect">
            <a:avLst/>
          </a:prstGeom>
          <a:solidFill>
            <a:srgbClr val="E3E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ACCA831-8A87-48EE-A46C-4C3CFA021A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3" y="6279682"/>
            <a:ext cx="1656594" cy="3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0700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F6D15D2-B1F5-493D-BA4D-6188CA075831}"/>
              </a:ext>
            </a:extLst>
          </p:cNvPr>
          <p:cNvSpPr/>
          <p:nvPr userDrawn="1"/>
        </p:nvSpPr>
        <p:spPr>
          <a:xfrm>
            <a:off x="152400" y="6172200"/>
            <a:ext cx="2057400" cy="609600"/>
          </a:xfrm>
          <a:prstGeom prst="rect">
            <a:avLst/>
          </a:prstGeom>
          <a:solidFill>
            <a:srgbClr val="E3E2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2FFAC2E-336D-4039-813D-0CC1DD490F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803" y="6279682"/>
            <a:ext cx="1656594" cy="33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70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5D364A5-4C3F-4626-A135-31498FD79A49}"/>
              </a:ext>
            </a:extLst>
          </p:cNvPr>
          <p:cNvSpPr/>
          <p:nvPr userDrawn="1"/>
        </p:nvSpPr>
        <p:spPr>
          <a:xfrm>
            <a:off x="0" y="6019800"/>
            <a:ext cx="9144000" cy="87471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9CCEF8BB-F925-4734-90F3-70A117792E38}"/>
              </a:ext>
            </a:extLst>
          </p:cNvPr>
          <p:cNvSpPr txBox="1">
            <a:spLocks/>
          </p:cNvSpPr>
          <p:nvPr userDrawn="1"/>
        </p:nvSpPr>
        <p:spPr>
          <a:xfrm>
            <a:off x="8305800" y="6381750"/>
            <a:ext cx="533400" cy="47625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fld id="{053C35F7-1726-487B-835C-6F475B77278B}" type="slidenum">
              <a:rPr lang="en-US" altLang="en-US" sz="1200" smtClean="0">
                <a:ea typeface="ＭＳ Ｐゴシック" panose="020B0600070205080204" pitchFamily="34" charset="-128"/>
              </a:rPr>
              <a:pPr algn="r" eaLnBrk="1" hangingPunct="1">
                <a:defRPr/>
              </a:pPr>
              <a:t>‹#›</a:t>
            </a:fld>
            <a:endParaRPr lang="en-US" altLang="en-US" sz="1200" dirty="0">
              <a:ea typeface="ＭＳ Ｐゴシック" panose="020B0600070205080204" pitchFamily="34" charset="-128"/>
            </a:endParaRPr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24D90AFC-96A0-4E66-8E07-7FC9173D956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533400" y="0"/>
            <a:ext cx="81962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9" name="Text Placeholder 3">
            <a:extLst>
              <a:ext uri="{FF2B5EF4-FFF2-40B4-BE49-F238E27FC236}">
                <a16:creationId xmlns:a16="http://schemas.microsoft.com/office/drawing/2014/main" id="{8E63AA70-A8C2-46F7-86B3-32E1F755FC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533400" y="1219200"/>
            <a:ext cx="8196263" cy="448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A51A0A-48C0-444E-A312-E7F079822157}"/>
              </a:ext>
            </a:extLst>
          </p:cNvPr>
          <p:cNvCxnSpPr/>
          <p:nvPr userDrawn="1"/>
        </p:nvCxnSpPr>
        <p:spPr>
          <a:xfrm>
            <a:off x="0" y="1006475"/>
            <a:ext cx="9144000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A868736-8CD7-4050-92DE-8433500E61A2}"/>
              </a:ext>
            </a:extLst>
          </p:cNvPr>
          <p:cNvCxnSpPr/>
          <p:nvPr userDrawn="1"/>
        </p:nvCxnSpPr>
        <p:spPr>
          <a:xfrm>
            <a:off x="0" y="1006475"/>
            <a:ext cx="9144000" cy="0"/>
          </a:xfrm>
          <a:prstGeom prst="line">
            <a:avLst/>
          </a:prstGeom>
          <a:ln w="1270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DE9E08D7-A1C8-47BF-974A-94F9F012813B}"/>
              </a:ext>
            </a:extLst>
          </p:cNvPr>
          <p:cNvCxnSpPr/>
          <p:nvPr userDrawn="1"/>
        </p:nvCxnSpPr>
        <p:spPr>
          <a:xfrm>
            <a:off x="0" y="1006475"/>
            <a:ext cx="9144000" cy="0"/>
          </a:xfrm>
          <a:prstGeom prst="line">
            <a:avLst/>
          </a:prstGeom>
          <a:ln w="15875" cap="flat" cmpd="sng" algn="ctr">
            <a:solidFill>
              <a:srgbClr val="003399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033" name="Picture 21">
            <a:extLst>
              <a:ext uri="{FF2B5EF4-FFF2-40B4-BE49-F238E27FC236}">
                <a16:creationId xmlns:a16="http://schemas.microsoft.com/office/drawing/2014/main" id="{97F876CB-81AD-4DA7-9D21-75E7F6D8E341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6267450"/>
            <a:ext cx="1528762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3" r:id="rId2"/>
    <p:sldLayoutId id="2147483984" r:id="rId3"/>
    <p:sldLayoutId id="2147483985" r:id="rId4"/>
    <p:sldLayoutId id="2147483986" r:id="rId5"/>
    <p:sldLayoutId id="2147483987" r:id="rId6"/>
    <p:sldLayoutId id="2147483988" r:id="rId7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Arial" panose="020B0604020202020204" pitchFamily="34" charset="0"/>
          <a:cs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Geneva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Geneva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Geneva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Geneva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algn="l" rtl="0" eaLnBrk="0" fontAlgn="base" hangingPunct="0">
        <a:spcBef>
          <a:spcPts val="1400"/>
        </a:spcBef>
        <a:spcAft>
          <a:spcPct val="0"/>
        </a:spcAft>
        <a:buClr>
          <a:srgbClr val="CB003D"/>
        </a:buClr>
        <a:buSzPct val="100000"/>
        <a:buFont typeface="Wingdings" panose="05000000000000000000" pitchFamily="2" charset="2"/>
        <a:defRPr sz="2000">
          <a:solidFill>
            <a:srgbClr val="000000"/>
          </a:solidFill>
          <a:latin typeface="Arial" charset="0"/>
          <a:ea typeface="Arial" panose="020B0604020202020204" pitchFamily="34" charset="0"/>
          <a:cs typeface="Arial" panose="020B0604020202020204" pitchFamily="34" charset="0"/>
        </a:defRPr>
      </a:lvl1pPr>
      <a:lvl2pPr marL="460375" indent="-230188" algn="l" rtl="0" eaLnBrk="0" fontAlgn="base" hangingPunct="0">
        <a:spcBef>
          <a:spcPct val="45000"/>
        </a:spcBef>
        <a:spcAft>
          <a:spcPct val="0"/>
        </a:spcAft>
        <a:buClr>
          <a:srgbClr val="0193D5"/>
        </a:buClr>
        <a:buSzPct val="100000"/>
        <a:buFont typeface="Wingdings" panose="05000000000000000000" pitchFamily="2" charset="2"/>
        <a:buChar char="§"/>
        <a:defRPr sz="2000">
          <a:solidFill>
            <a:srgbClr val="000000"/>
          </a:solidFill>
          <a:latin typeface="Arial" charset="0"/>
          <a:ea typeface="Arial" panose="020B0604020202020204" pitchFamily="34" charset="0"/>
          <a:cs typeface="Arial" panose="020B0604020202020204" pitchFamily="34" charset="0"/>
        </a:defRPr>
      </a:lvl2pPr>
      <a:lvl3pPr marL="684213" indent="-223838" algn="l" rtl="0" eaLnBrk="0" fontAlgn="base" hangingPunct="0">
        <a:spcBef>
          <a:spcPct val="45000"/>
        </a:spcBef>
        <a:spcAft>
          <a:spcPct val="0"/>
        </a:spcAft>
        <a:buClr>
          <a:srgbClr val="0193D5"/>
        </a:buClr>
        <a:buSzPct val="115000"/>
        <a:buFont typeface="Arial" panose="020B0604020202020204" pitchFamily="34" charset="0"/>
        <a:buChar char="•"/>
        <a:defRPr>
          <a:solidFill>
            <a:srgbClr val="000000"/>
          </a:solidFill>
          <a:latin typeface="Arial" charset="0"/>
          <a:ea typeface="Arial" panose="020B0604020202020204" pitchFamily="34" charset="0"/>
          <a:cs typeface="Arial" panose="020B0604020202020204" pitchFamily="34" charset="0"/>
        </a:defRPr>
      </a:lvl3pPr>
      <a:lvl4pPr marL="914400" indent="-174625" algn="l" rtl="0" eaLnBrk="0" fontAlgn="base" hangingPunct="0">
        <a:spcBef>
          <a:spcPct val="45000"/>
        </a:spcBef>
        <a:spcAft>
          <a:spcPct val="0"/>
        </a:spcAft>
        <a:buClr>
          <a:srgbClr val="0193D5"/>
        </a:buClr>
        <a:buSzPct val="100000"/>
        <a:buFont typeface="Wingdings" panose="05000000000000000000" pitchFamily="2" charset="2"/>
        <a:buChar char="§"/>
        <a:defRPr sz="1600">
          <a:solidFill>
            <a:srgbClr val="000000"/>
          </a:solidFill>
          <a:latin typeface="Arial" charset="0"/>
          <a:ea typeface="Arial" panose="020B0604020202020204" pitchFamily="34" charset="0"/>
          <a:cs typeface="Arial" panose="020B0604020202020204" pitchFamily="34" charset="0"/>
        </a:defRPr>
      </a:lvl4pPr>
      <a:lvl5pPr marL="1144588" indent="-230188" algn="l" rtl="0" eaLnBrk="0" fontAlgn="base" hangingPunct="0">
        <a:spcBef>
          <a:spcPct val="45000"/>
        </a:spcBef>
        <a:spcAft>
          <a:spcPct val="0"/>
        </a:spcAft>
        <a:buClr>
          <a:srgbClr val="0193D5"/>
        </a:buClr>
        <a:buSzPct val="100000"/>
        <a:buFont typeface="Arial" panose="020B0604020202020204" pitchFamily="34" charset="0"/>
        <a:buChar char="•"/>
        <a:defRPr sz="1600">
          <a:solidFill>
            <a:srgbClr val="000000"/>
          </a:solidFill>
          <a:latin typeface="Arial" charset="0"/>
          <a:ea typeface="Arial" panose="020B0604020202020204" pitchFamily="34" charset="0"/>
          <a:cs typeface="Arial" panose="020B0604020202020204" pitchFamily="34" charset="0"/>
        </a:defRPr>
      </a:lvl5pPr>
      <a:lvl6pPr marL="1724025" indent="-246063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DF134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6pPr>
      <a:lvl7pPr marL="2181225" indent="-246063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DF134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7pPr>
      <a:lvl8pPr marL="2638425" indent="-246063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DF134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8pPr>
      <a:lvl9pPr marL="3095625" indent="-246063" algn="l" rtl="0" eaLnBrk="1" fontAlgn="base" hangingPunct="1">
        <a:lnSpc>
          <a:spcPct val="90000"/>
        </a:lnSpc>
        <a:spcBef>
          <a:spcPct val="45000"/>
        </a:spcBef>
        <a:spcAft>
          <a:spcPct val="0"/>
        </a:spcAft>
        <a:buClr>
          <a:srgbClr val="DF134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8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Placeholder 1">
            <a:extLst>
              <a:ext uri="{FF2B5EF4-FFF2-40B4-BE49-F238E27FC236}">
                <a16:creationId xmlns:a16="http://schemas.microsoft.com/office/drawing/2014/main" id="{D3EC3886-0C84-4758-97BD-1637A5DA0E7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85800" y="5334000"/>
            <a:ext cx="4457700" cy="820737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</a:rPr>
              <a:t>March 20, 2019</a:t>
            </a:r>
          </a:p>
        </p:txBody>
      </p:sp>
      <p:sp>
        <p:nvSpPr>
          <p:cNvPr id="10243" name="Text Placeholder 2">
            <a:extLst>
              <a:ext uri="{FF2B5EF4-FFF2-40B4-BE49-F238E27FC236}">
                <a16:creationId xmlns:a16="http://schemas.microsoft.com/office/drawing/2014/main" id="{10D2E6BB-C0B0-46C8-8F3A-16E3F3E2D70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600200"/>
            <a:ext cx="4724400" cy="3048000"/>
          </a:xfrm>
        </p:spPr>
        <p:txBody>
          <a:bodyPr anchor="t">
            <a:normAutofit fontScale="92500" lnSpcReduction="20000"/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dirty="0">
                <a:latin typeface="Arial" panose="020B0604020202020204" pitchFamily="34" charset="0"/>
              </a:rPr>
              <a:t>SDG&amp;E’s Fire Potential Index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endParaRPr lang="en-US" altLang="en-US" dirty="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</a:rPr>
              <a:t>Presented by: Steve Vanderburg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2200" dirty="0">
                <a:latin typeface="Arial" panose="020B0604020202020204" pitchFamily="34" charset="0"/>
              </a:rPr>
              <a:t>SDG&amp;E Principal Meteorologist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A8EACB-12CE-4B72-8F9E-62E8B0A0E2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3036828"/>
            <a:ext cx="5005683" cy="28194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9802C873-3319-44D1-8C8E-921D6244F4F4}"/>
              </a:ext>
            </a:extLst>
          </p:cNvPr>
          <p:cNvSpPr txBox="1">
            <a:spLocks/>
          </p:cNvSpPr>
          <p:nvPr/>
        </p:nvSpPr>
        <p:spPr>
          <a:xfrm>
            <a:off x="457200" y="458906"/>
            <a:ext cx="8196263" cy="47655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kern="0" dirty="0">
                <a:latin typeface="Arial" panose="020B0604020202020204" pitchFamily="34" charset="0"/>
              </a:rPr>
              <a:t>Assessing Fire Potential: Example from July 6, 2018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5EE14F8-8BDE-4BA2-B843-65F638640B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0" y="1084848"/>
            <a:ext cx="3559996" cy="4800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2AD14CC-9546-40C4-B19C-ECB1C75222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067058"/>
            <a:ext cx="5005683" cy="196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SzPct val="125000"/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800" dirty="0">
                <a:latin typeface="Arial" charset="0"/>
                <a:ea typeface="ＭＳ Ｐゴシック" pitchFamily="34" charset="-128"/>
              </a:rPr>
              <a:t>West Fire in Alpine, CA</a:t>
            </a:r>
            <a:endParaRPr lang="en-US" altLang="en-US" sz="1600" dirty="0">
              <a:latin typeface="Arial" charset="0"/>
              <a:ea typeface="ＭＳ Ｐゴシック" pitchFamily="34" charset="-128"/>
            </a:endParaRPr>
          </a:p>
          <a:p>
            <a:pPr marL="1028700" lvl="1" eaLnBrk="1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latin typeface="Arial" charset="0"/>
                <a:ea typeface="ＭＳ Ｐゴシック" pitchFamily="34" charset="-128"/>
              </a:rPr>
              <a:t>504 acres</a:t>
            </a:r>
          </a:p>
          <a:p>
            <a:pPr marL="1028700" lvl="1" eaLnBrk="1" hangingPunct="1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 dirty="0">
                <a:latin typeface="Arial" charset="0"/>
                <a:ea typeface="ＭＳ Ｐゴシック" pitchFamily="34" charset="-128"/>
              </a:rPr>
              <a:t>56 structures destroyed</a:t>
            </a:r>
          </a:p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en-US" sz="1800" dirty="0">
              <a:latin typeface="Arial" charset="0"/>
              <a:ea typeface="ＭＳ Ｐゴシック" pitchFamily="34" charset="-128"/>
            </a:endParaRPr>
          </a:p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800" dirty="0">
                <a:latin typeface="Arial" charset="0"/>
                <a:ea typeface="ＭＳ Ｐゴシック" pitchFamily="34" charset="-128"/>
              </a:rPr>
              <a:t>No Red Flag Warning</a:t>
            </a:r>
          </a:p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Tx/>
              <a:buSzTx/>
            </a:pPr>
            <a:endParaRPr lang="en-US" altLang="en-US" sz="1800" dirty="0">
              <a:latin typeface="Arial" charset="0"/>
              <a:ea typeface="ＭＳ Ｐゴシック" pitchFamily="34" charset="-128"/>
            </a:endParaRPr>
          </a:p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800" dirty="0">
                <a:latin typeface="Arial" charset="0"/>
                <a:ea typeface="ＭＳ Ｐゴシック" pitchFamily="34" charset="-128"/>
              </a:rPr>
              <a:t>First ever summertime “Extreme” FPI</a:t>
            </a:r>
          </a:p>
        </p:txBody>
      </p:sp>
    </p:spTree>
    <p:extLst>
      <p:ext uri="{BB962C8B-B14F-4D97-AF65-F5344CB8AC3E}">
        <p14:creationId xmlns:p14="http://schemas.microsoft.com/office/powerpoint/2010/main" val="26866948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botgard.ucla.edu/html/botanytextbooks/generalbotany/images/typesofshoots/longshootshortshoot/Adenosto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10000"/>
            <a:ext cx="1812925" cy="1219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goldenstatephoto.com/photos/Volcan_Web/Volcan_Mountain%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025" y="3810000"/>
            <a:ext cx="1831975" cy="1219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goldenstatephoto.com/photos/Franklin/franklin04_R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810000"/>
            <a:ext cx="1828800" cy="1219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5" descr="http://www.footballphds.com/wp-content/uploads/2011/12/imag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538" y="3810000"/>
            <a:ext cx="1917700" cy="12192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228600" y="5181600"/>
            <a:ext cx="2511425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SzPct val="125000"/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 dirty="0">
                <a:latin typeface="Arial" charset="0"/>
                <a:ea typeface="ＭＳ Ｐゴシック" pitchFamily="34" charset="-128"/>
              </a:rPr>
              <a:t>Weather</a:t>
            </a: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 dirty="0">
                <a:latin typeface="Arial" charset="0"/>
                <a:ea typeface="ＭＳ Ｐゴシック" pitchFamily="34" charset="-128"/>
              </a:rPr>
              <a:t>(wind speed &amp; humidity</a:t>
            </a:r>
            <a:r>
              <a:rPr lang="en-US" altLang="en-US" b="1" dirty="0">
                <a:latin typeface="Arial" charset="0"/>
                <a:ea typeface="ＭＳ Ｐゴシック" pitchFamily="34" charset="-128"/>
              </a:rPr>
              <a:t>)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400300" y="5181600"/>
            <a:ext cx="2511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SzPct val="125000"/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 dirty="0">
                <a:latin typeface="Arial" charset="0"/>
                <a:ea typeface="ＭＳ Ｐゴシック" pitchFamily="34" charset="-128"/>
              </a:rPr>
              <a:t>Grasses</a:t>
            </a:r>
            <a:endParaRPr lang="en-US" altLang="en-US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459288" y="5181600"/>
            <a:ext cx="2511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SzPct val="125000"/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 dirty="0">
                <a:latin typeface="Arial" charset="0"/>
                <a:ea typeface="ＭＳ Ｐゴシック" pitchFamily="34" charset="-128"/>
              </a:rPr>
              <a:t>Dead Fuels</a:t>
            </a:r>
            <a:endParaRPr lang="en-US" altLang="en-US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08750" y="5181600"/>
            <a:ext cx="2511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SzPct val="125000"/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 dirty="0">
                <a:latin typeface="Arial" charset="0"/>
                <a:ea typeface="ＭＳ Ｐゴシック" pitchFamily="34" charset="-128"/>
              </a:rPr>
              <a:t>Live Fuels</a:t>
            </a:r>
            <a:endParaRPr lang="en-US" altLang="en-US" b="1" dirty="0"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14400" y="1912937"/>
            <a:ext cx="1631950" cy="1135063"/>
          </a:xfrm>
          <a:prstGeom prst="rect">
            <a:avLst/>
          </a:prstGeom>
          <a:noFill/>
          <a:ln w="222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50800" dir="5400000" algn="ctr" rotWithShape="0">
              <a:schemeClr val="bg1">
                <a:lumMod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4" name="Picture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420812"/>
            <a:ext cx="2000250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198562"/>
            <a:ext cx="1600200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4" descr="http://www.methanetracker.org/Portals/0/WebSitesCreative_PostIt/453/a418e83a-4c21-42c1-a892-544b9a233c71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2113" y="1266825"/>
            <a:ext cx="1447800" cy="182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213" y="1447800"/>
            <a:ext cx="2090737" cy="145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8" name="Straight Arrow Connector 37"/>
          <p:cNvCxnSpPr/>
          <p:nvPr/>
        </p:nvCxnSpPr>
        <p:spPr>
          <a:xfrm flipH="1" flipV="1">
            <a:off x="3656013" y="3219450"/>
            <a:ext cx="0" cy="4206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cxnSpLocks/>
          </p:cNvCxnSpPr>
          <p:nvPr/>
        </p:nvCxnSpPr>
        <p:spPr>
          <a:xfrm flipV="1">
            <a:off x="1447800" y="3200400"/>
            <a:ext cx="0" cy="4397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 flipV="1">
            <a:off x="5715000" y="3200400"/>
            <a:ext cx="0" cy="4397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Left Brace 1"/>
          <p:cNvSpPr/>
          <p:nvPr/>
        </p:nvSpPr>
        <p:spPr>
          <a:xfrm rot="16200000">
            <a:off x="5543550" y="2914650"/>
            <a:ext cx="419100" cy="5257800"/>
          </a:xfrm>
          <a:prstGeom prst="lef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4495800" y="5715000"/>
            <a:ext cx="2511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SzPct val="125000"/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 dirty="0">
                <a:latin typeface="Arial" charset="0"/>
                <a:ea typeface="ＭＳ Ｐゴシック" pitchFamily="34" charset="-128"/>
              </a:rPr>
              <a:t>Fuel Moisture</a:t>
            </a:r>
            <a:endParaRPr lang="en-US" altLang="en-US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42" name="Title 1">
            <a:extLst>
              <a:ext uri="{FF2B5EF4-FFF2-40B4-BE49-F238E27FC236}">
                <a16:creationId xmlns:a16="http://schemas.microsoft.com/office/drawing/2014/main" id="{092A55D4-CD95-4832-BA9F-6058B2E06691}"/>
              </a:ext>
            </a:extLst>
          </p:cNvPr>
          <p:cNvSpPr txBox="1">
            <a:spLocks/>
          </p:cNvSpPr>
          <p:nvPr/>
        </p:nvSpPr>
        <p:spPr>
          <a:xfrm>
            <a:off x="457200" y="458906"/>
            <a:ext cx="8196263" cy="47655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kern="0" dirty="0">
                <a:latin typeface="Arial" panose="020B0604020202020204" pitchFamily="34" charset="0"/>
              </a:rPr>
              <a:t>SDG&amp;E’s Fire Potential Index (FPI)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845F9A5-C958-405F-B712-25A9C962AA84}"/>
              </a:ext>
            </a:extLst>
          </p:cNvPr>
          <p:cNvCxnSpPr>
            <a:cxnSpLocks/>
          </p:cNvCxnSpPr>
          <p:nvPr/>
        </p:nvCxnSpPr>
        <p:spPr>
          <a:xfrm flipV="1">
            <a:off x="7848600" y="3209131"/>
            <a:ext cx="0" cy="4397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637487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botgard.ucla.edu/html/botanytextbooks/generalbotany/images/typesofshoots/longshootshortshoot/Adenosto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885374"/>
            <a:ext cx="1812925" cy="1219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www.goldenstatephoto.com/photos/Volcan_Web/Volcan_Mountain%201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3886200"/>
            <a:ext cx="1831975" cy="1219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www.goldenstatephoto.com/photos/Franklin/franklin04_RJ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287" y="3886200"/>
            <a:ext cx="1828800" cy="1219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52400" y="5257800"/>
            <a:ext cx="2511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SzPct val="125000"/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 dirty="0">
                <a:latin typeface="Arial" charset="0"/>
                <a:ea typeface="ＭＳ Ｐゴシック" pitchFamily="34" charset="-128"/>
              </a:rPr>
              <a:t>Grasses</a:t>
            </a:r>
            <a:endParaRPr lang="en-US" altLang="en-US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3355975" y="5256974"/>
            <a:ext cx="2511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SzPct val="125000"/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 dirty="0">
                <a:latin typeface="Arial" charset="0"/>
                <a:ea typeface="ＭＳ Ｐゴシック" pitchFamily="34" charset="-128"/>
              </a:rPr>
              <a:t>Dead Fuels</a:t>
            </a:r>
            <a:endParaRPr lang="en-US" altLang="en-US" b="1" dirty="0">
              <a:latin typeface="Arial" charset="0"/>
              <a:ea typeface="ＭＳ Ｐゴシック" pitchFamily="34" charset="-128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508750" y="5256974"/>
            <a:ext cx="25114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SzPct val="125000"/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1400" b="1" dirty="0">
                <a:latin typeface="Arial" charset="0"/>
                <a:ea typeface="ＭＳ Ｐゴシック" pitchFamily="34" charset="-128"/>
              </a:rPr>
              <a:t>Live Fuels</a:t>
            </a:r>
            <a:endParaRPr lang="en-US" altLang="en-US" b="1" dirty="0">
              <a:latin typeface="Arial" charset="0"/>
              <a:ea typeface="ＭＳ Ｐゴシック" pitchFamily="34" charset="-128"/>
            </a:endParaRPr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1408113" y="3295650"/>
            <a:ext cx="0" cy="4206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cxnSpLocks/>
          </p:cNvCxnSpPr>
          <p:nvPr/>
        </p:nvCxnSpPr>
        <p:spPr>
          <a:xfrm flipV="1">
            <a:off x="4611687" y="3276600"/>
            <a:ext cx="0" cy="4397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itle 1">
            <a:extLst>
              <a:ext uri="{FF2B5EF4-FFF2-40B4-BE49-F238E27FC236}">
                <a16:creationId xmlns:a16="http://schemas.microsoft.com/office/drawing/2014/main" id="{092A55D4-CD95-4832-BA9F-6058B2E06691}"/>
              </a:ext>
            </a:extLst>
          </p:cNvPr>
          <p:cNvSpPr txBox="1">
            <a:spLocks/>
          </p:cNvSpPr>
          <p:nvPr/>
        </p:nvSpPr>
        <p:spPr>
          <a:xfrm>
            <a:off x="457200" y="458906"/>
            <a:ext cx="8196263" cy="47655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kern="0" dirty="0">
                <a:latin typeface="Arial" panose="020B0604020202020204" pitchFamily="34" charset="0"/>
              </a:rPr>
              <a:t>Fire Potential Index: Fuels Component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69AE10FC-352B-49D3-ACF0-13EB700DD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033" y="1283295"/>
            <a:ext cx="3021118" cy="180121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09469F6-24AA-4A5F-B9AA-8406278A4B0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6"/>
          <a:stretch/>
        </p:blipFill>
        <p:spPr>
          <a:xfrm>
            <a:off x="3048000" y="1245444"/>
            <a:ext cx="2917985" cy="1818680"/>
          </a:xfrm>
          <a:prstGeom prst="rect">
            <a:avLst/>
          </a:prstGeom>
        </p:spPr>
      </p:pic>
      <p:graphicFrame>
        <p:nvGraphicFramePr>
          <p:cNvPr id="17" name="Chart 16">
            <a:extLst>
              <a:ext uri="{FF2B5EF4-FFF2-40B4-BE49-F238E27FC236}">
                <a16:creationId xmlns:a16="http://schemas.microsoft.com/office/drawing/2014/main" id="{02175C1A-F0BC-4EEF-B89A-829A67F9926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73240653"/>
              </p:ext>
            </p:extLst>
          </p:nvPr>
        </p:nvGraphicFramePr>
        <p:xfrm>
          <a:off x="152400" y="1273088"/>
          <a:ext cx="2814165" cy="16987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02FDBFA3-0B34-4D62-92AC-C04A157D5B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5187" y="2971800"/>
            <a:ext cx="2772813" cy="103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93BC2BB-8C7C-448C-8083-C49B7D19DF41}"/>
              </a:ext>
            </a:extLst>
          </p:cNvPr>
          <p:cNvSpPr txBox="1"/>
          <p:nvPr/>
        </p:nvSpPr>
        <p:spPr>
          <a:xfrm>
            <a:off x="1068387" y="1457331"/>
            <a:ext cx="914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Green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3559762-9A0A-4455-8ECA-15A94D7BFBE8}"/>
              </a:ext>
            </a:extLst>
          </p:cNvPr>
          <p:cNvSpPr txBox="1"/>
          <p:nvPr/>
        </p:nvSpPr>
        <p:spPr>
          <a:xfrm>
            <a:off x="2022552" y="2689997"/>
            <a:ext cx="914400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Cured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7744432B-671D-4898-B51B-AD46AD49BD54}"/>
              </a:ext>
            </a:extLst>
          </p:cNvPr>
          <p:cNvCxnSpPr>
            <a:cxnSpLocks/>
          </p:cNvCxnSpPr>
          <p:nvPr/>
        </p:nvCxnSpPr>
        <p:spPr>
          <a:xfrm flipV="1">
            <a:off x="7848600" y="3276600"/>
            <a:ext cx="0" cy="43973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54550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45" y="4280948"/>
            <a:ext cx="2914004" cy="1485900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536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246" y="2143622"/>
            <a:ext cx="2914003" cy="204348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D9C07AC6-44DA-4F78-85E6-0752BF0E0021}"/>
              </a:ext>
            </a:extLst>
          </p:cNvPr>
          <p:cNvSpPr txBox="1">
            <a:spLocks/>
          </p:cNvSpPr>
          <p:nvPr/>
        </p:nvSpPr>
        <p:spPr>
          <a:xfrm>
            <a:off x="457200" y="458906"/>
            <a:ext cx="8196263" cy="476559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Arial" panose="020B0604020202020204" pitchFamily="34" charset="0"/>
                <a:cs typeface="Arial" panose="020B0604020202020204" pitchFamily="34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Geneva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altLang="en-US" sz="2400" kern="0" dirty="0">
                <a:latin typeface="Arial" panose="020B0604020202020204" pitchFamily="34" charset="0"/>
              </a:rPr>
              <a:t>SDG&amp;E’s Fire Potential Index (FPI)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3E5EBDFC-0A74-48E8-9070-A42009E33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49" y="2623598"/>
            <a:ext cx="4377519" cy="23895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270BD0-1A02-4E2D-B9BD-14724CCA20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3235" b="3495"/>
          <a:stretch/>
        </p:blipFill>
        <p:spPr>
          <a:xfrm>
            <a:off x="2667000" y="4038600"/>
            <a:ext cx="2999366" cy="1752600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37A32976-8C78-43E1-A665-FF8E52479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1295400"/>
            <a:ext cx="8763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SzPct val="125000"/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1pPr>
            <a:lvl2pPr marL="742950" indent="-285750" eaLnBrk="0" hangingPunct="0">
              <a:spcBef>
                <a:spcPct val="20000"/>
              </a:spcBef>
              <a:spcAft>
                <a:spcPts val="1200"/>
              </a:spcAft>
              <a:buClr>
                <a:srgbClr val="FF0000"/>
              </a:buClr>
              <a:buFont typeface="Arial" charset="0"/>
              <a:buChar char="–"/>
              <a:defRPr sz="14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Verdana" pitchFamily="34" charset="0"/>
                <a:ea typeface="Verdana" pitchFamily="34" charset="0"/>
                <a:cs typeface="Verdana" pitchFamily="34" charset="0"/>
              </a:defRPr>
            </a:lvl9pPr>
          </a:lstStyle>
          <a:p>
            <a:pPr marL="285750" indent="-285750" eaLnBrk="1" hangingPunct="1">
              <a:spcBef>
                <a:spcPct val="0"/>
              </a:spcBef>
              <a:spcAft>
                <a:spcPct val="0"/>
              </a:spcAft>
              <a:buClrTx/>
              <a:buSzTx/>
            </a:pPr>
            <a:r>
              <a:rPr lang="en-US" altLang="en-US" sz="1800" dirty="0">
                <a:latin typeface="Arial" charset="0"/>
                <a:ea typeface="ＭＳ Ｐゴシック" pitchFamily="34" charset="-128"/>
              </a:rPr>
              <a:t>The FPI is updated daily and is used to help determine the fire prevention / mitigation measures required to perform various work activities</a:t>
            </a:r>
          </a:p>
        </p:txBody>
      </p:sp>
    </p:spTree>
    <p:extLst>
      <p:ext uri="{BB962C8B-B14F-4D97-AF65-F5344CB8AC3E}">
        <p14:creationId xmlns:p14="http://schemas.microsoft.com/office/powerpoint/2010/main" val="724813923"/>
      </p:ext>
    </p:extLst>
  </p:cSld>
  <p:clrMapOvr>
    <a:masterClrMapping/>
  </p:clrMapOvr>
</p:sld>
</file>

<file path=ppt/theme/theme1.xml><?xml version="1.0" encoding="utf-8"?>
<a:theme xmlns:a="http://schemas.openxmlformats.org/drawingml/2006/main" name="2016 AC">
  <a:themeElements>
    <a:clrScheme name="Sempra 2016">
      <a:dk1>
        <a:srgbClr val="000000"/>
      </a:dk1>
      <a:lt1>
        <a:srgbClr val="FFFFFF"/>
      </a:lt1>
      <a:dk2>
        <a:srgbClr val="003399"/>
      </a:dk2>
      <a:lt2>
        <a:srgbClr val="4ACCD4"/>
      </a:lt2>
      <a:accent1>
        <a:srgbClr val="003399"/>
      </a:accent1>
      <a:accent2>
        <a:srgbClr val="0193D5"/>
      </a:accent2>
      <a:accent3>
        <a:srgbClr val="F39B31"/>
      </a:accent3>
      <a:accent4>
        <a:srgbClr val="4AAD52"/>
      </a:accent4>
      <a:accent5>
        <a:srgbClr val="FFD833"/>
      </a:accent5>
      <a:accent6>
        <a:srgbClr val="736F73"/>
      </a:accent6>
      <a:hlink>
        <a:srgbClr val="003399"/>
      </a:hlink>
      <a:folHlink>
        <a:srgbClr val="003399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 sz="200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15_Default Design 1">
        <a:dk1>
          <a:srgbClr val="000A3C"/>
        </a:dk1>
        <a:lt1>
          <a:srgbClr val="FFFFFF"/>
        </a:lt1>
        <a:dk2>
          <a:srgbClr val="000A3C"/>
        </a:dk2>
        <a:lt2>
          <a:srgbClr val="94948C"/>
        </a:lt2>
        <a:accent1>
          <a:srgbClr val="000A3C"/>
        </a:accent1>
        <a:accent2>
          <a:srgbClr val="118DFF"/>
        </a:accent2>
        <a:accent3>
          <a:srgbClr val="FFFFFF"/>
        </a:accent3>
        <a:accent4>
          <a:srgbClr val="000732"/>
        </a:accent4>
        <a:accent5>
          <a:srgbClr val="AAAAAF"/>
        </a:accent5>
        <a:accent6>
          <a:srgbClr val="0E7FE7"/>
        </a:accent6>
        <a:hlink>
          <a:srgbClr val="002D6A"/>
        </a:hlink>
        <a:folHlink>
          <a:srgbClr val="CC00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5_Default Design 2">
        <a:dk1>
          <a:srgbClr val="94948C"/>
        </a:dk1>
        <a:lt1>
          <a:srgbClr val="FFFFFF"/>
        </a:lt1>
        <a:dk2>
          <a:srgbClr val="000A3C"/>
        </a:dk2>
        <a:lt2>
          <a:srgbClr val="FFFFFF"/>
        </a:lt2>
        <a:accent1>
          <a:srgbClr val="FFFFFF"/>
        </a:accent1>
        <a:accent2>
          <a:srgbClr val="118DFF"/>
        </a:accent2>
        <a:accent3>
          <a:srgbClr val="AAAAAF"/>
        </a:accent3>
        <a:accent4>
          <a:srgbClr val="DADADA"/>
        </a:accent4>
        <a:accent5>
          <a:srgbClr val="FFFFFF"/>
        </a:accent5>
        <a:accent6>
          <a:srgbClr val="0E7FE7"/>
        </a:accent6>
        <a:hlink>
          <a:srgbClr val="94948C"/>
        </a:hlink>
        <a:folHlink>
          <a:srgbClr val="CC0033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9546</TotalTime>
  <Words>122</Words>
  <Application>Microsoft Office PowerPoint</Application>
  <PresentationFormat>On-screen Show (4:3)</PresentationFormat>
  <Paragraphs>35</Paragraphs>
  <Slides>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ＭＳ Ｐゴシック</vt:lpstr>
      <vt:lpstr>Arial</vt:lpstr>
      <vt:lpstr>Calibri</vt:lpstr>
      <vt:lpstr>Geneva</vt:lpstr>
      <vt:lpstr>Verdana</vt:lpstr>
      <vt:lpstr>Wingdings</vt:lpstr>
      <vt:lpstr>2016 AC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Sempra Energy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Clinkscales, Jennifer</dc:creator>
  <cp:lastModifiedBy>Vanderburg, Steven C</cp:lastModifiedBy>
  <cp:revision>385</cp:revision>
  <cp:lastPrinted>2017-10-09T15:34:20Z</cp:lastPrinted>
  <dcterms:created xsi:type="dcterms:W3CDTF">2016-03-30T16:01:09Z</dcterms:created>
  <dcterms:modified xsi:type="dcterms:W3CDTF">2019-03-20T13:35:55Z</dcterms:modified>
</cp:coreProperties>
</file>