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6" r:id="rId2"/>
    <p:sldId id="1055" r:id="rId3"/>
    <p:sldId id="1051" r:id="rId4"/>
  </p:sldIdLst>
  <p:sldSz cx="13411200" cy="10058400"/>
  <p:notesSz cx="7010400" cy="9296400"/>
  <p:custDataLst>
    <p:tags r:id="rId7"/>
  </p:custDataLst>
  <p:defaultTextStyle>
    <a:defPPr>
      <a:defRPr lang="en-US"/>
    </a:defPPr>
    <a:lvl1pPr algn="l" defTabSz="7302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30250" indent="-273050" algn="l" defTabSz="7302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62088" indent="-547688" algn="l" defTabSz="7302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93925" indent="-822325" algn="l" defTabSz="7302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24175" indent="-1095375" algn="l" defTabSz="7302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orient="horz" pos="704" userDrawn="1">
          <p15:clr>
            <a:srgbClr val="A4A3A4"/>
          </p15:clr>
        </p15:guide>
        <p15:guide id="4" pos="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hults, Emily C - E&amp;FP" initials="SEC-E" lastIdx="10" clrIdx="6">
    <p:extLst>
      <p:ext uri="{19B8F6BF-5375-455C-9EA6-DF929625EA0E}">
        <p15:presenceInfo xmlns:p15="http://schemas.microsoft.com/office/powerpoint/2012/main" userId="S-1-5-21-1343024091-1078145449-682003330-304669" providerId="AD"/>
      </p:ext>
    </p:extLst>
  </p:cmAuthor>
  <p:cmAuthor id="1" name="Alex Steiner" initials="" lastIdx="1" clrIdx="0"/>
  <p:cmAuthor id="8" name="Golan, Dana" initials="GD" lastIdx="42" clrIdx="7">
    <p:extLst>
      <p:ext uri="{19B8F6BF-5375-455C-9EA6-DF929625EA0E}">
        <p15:presenceInfo xmlns:p15="http://schemas.microsoft.com/office/powerpoint/2012/main" userId="S-1-5-21-1343024091-1078145449-682003330-117890" providerId="AD"/>
      </p:ext>
    </p:extLst>
  </p:cmAuthor>
  <p:cmAuthor id="2" name="Van Goor, Stacy" initials="VGS" lastIdx="1" clrIdx="1"/>
  <p:cmAuthor id="3" name="Niehaus, Despina" initials="ND" lastIdx="1" clrIdx="2">
    <p:extLst>
      <p:ext uri="{19B8F6BF-5375-455C-9EA6-DF929625EA0E}">
        <p15:presenceInfo xmlns:p15="http://schemas.microsoft.com/office/powerpoint/2012/main" userId="S-1-5-21-1343024091-1078145449-682003330-83136" providerId="AD"/>
      </p:ext>
    </p:extLst>
  </p:cmAuthor>
  <p:cmAuthor id="4" name="Kyd, Danielle" initials="KD" lastIdx="39" clrIdx="3">
    <p:extLst>
      <p:ext uri="{19B8F6BF-5375-455C-9EA6-DF929625EA0E}">
        <p15:presenceInfo xmlns:p15="http://schemas.microsoft.com/office/powerpoint/2012/main" userId="S-1-5-21-1343024091-1078145449-682003330-120904" providerId="AD"/>
      </p:ext>
    </p:extLst>
  </p:cmAuthor>
  <p:cmAuthor id="5" name="Helm, Kendall K - E&amp;FP" initials="HKK-E" lastIdx="15" clrIdx="4">
    <p:extLst>
      <p:ext uri="{19B8F6BF-5375-455C-9EA6-DF929625EA0E}">
        <p15:presenceInfo xmlns:p15="http://schemas.microsoft.com/office/powerpoint/2012/main" userId="S-1-5-21-1343024091-1078145449-682003330-208688" providerId="AD"/>
      </p:ext>
    </p:extLst>
  </p:cmAuthor>
  <p:cmAuthor id="6" name="Haines, Brian A - E&amp;FP" initials="HBA-E" lastIdx="1" clrIdx="5">
    <p:extLst>
      <p:ext uri="{19B8F6BF-5375-455C-9EA6-DF929625EA0E}">
        <p15:presenceInfo xmlns:p15="http://schemas.microsoft.com/office/powerpoint/2012/main" userId="S-1-5-21-1343024091-1078145449-682003330-2468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73"/>
    <a:srgbClr val="004693"/>
    <a:srgbClr val="FF9021"/>
    <a:srgbClr val="4BACC6"/>
    <a:srgbClr val="9B75B7"/>
    <a:srgbClr val="7FA2C9"/>
    <a:srgbClr val="70AD47"/>
    <a:srgbClr val="2F5597"/>
    <a:srgbClr val="66A2D8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6242" autoAdjust="0"/>
  </p:normalViewPr>
  <p:slideViewPr>
    <p:cSldViewPr snapToGrid="0" snapToObjects="1">
      <p:cViewPr varScale="1">
        <p:scale>
          <a:sx n="69" d="100"/>
          <a:sy n="69" d="100"/>
        </p:scale>
        <p:origin x="1384" y="32"/>
      </p:cViewPr>
      <p:guideLst>
        <p:guide orient="horz" pos="480"/>
        <p:guide pos="248"/>
        <p:guide orient="horz" pos="704"/>
        <p:guide pos="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096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9F99CE-4FEF-480B-BA56-FA2E054C00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 defTabSz="731331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AD928-A493-47E3-A3EA-C7F114C1E8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 defTabSz="731331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0F59B7B-F293-4F5C-AEAA-61A0DC7D2371}" type="datetime1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60478-E685-4FE4-AD43-E08B8DCAE8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 defTabSz="731331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30F23D-1F3E-43D5-9753-A60D4514FC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 defTabSz="731331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9E130-02CB-4D26-9ED9-A2AD263644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 defTabSz="731331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B2FB9EF-D2B7-4105-A92A-7DF071199A85}" type="datetime1">
              <a:rPr lang="en-US" smtClean="0"/>
              <a:t>3/19/2019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B959BB-0B53-4024-A8B3-6E8854C7EB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4" rIns="91410" bIns="4570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3C0F35-17E1-4A45-90A9-BBEC73AE5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10" tIns="45704" rIns="91410" bIns="4570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62470-B0D0-47C1-BFE8-21931F46D1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 defTabSz="731331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B4CF-CE09-4299-9E92-B684E63ED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 defTabSz="731331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6BC8917-D7A8-4111-A929-0D3DB2081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1462088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0250" algn="l" defTabSz="1462088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2088" algn="l" defTabSz="1462088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3925" algn="l" defTabSz="1462088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4175" algn="l" defTabSz="1462088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194" algn="l" defTabSz="1462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8632" algn="l" defTabSz="1462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070" algn="l" defTabSz="1462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1509" algn="l" defTabSz="1462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1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6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F81DF0-3FCD-43E4-AFD8-E714C85505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4733" y="3654428"/>
            <a:ext cx="9362639" cy="19780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lIns="146304" tIns="73153" rIns="146304" bIns="73153"/>
          <a:lstStyle>
            <a:lvl1pPr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Interstate-RegularCondensed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Interstate-RegularCondensed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Interstate-RegularCondensed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Interstate-RegularCondensed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Interstate-RegularCondensed" pitchFamily="2" charset="0"/>
              </a:defRPr>
            </a:lvl9pPr>
          </a:lstStyle>
          <a:p>
            <a:pPr defTabSz="731406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900" dirty="0"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526" y="4536815"/>
            <a:ext cx="8598678" cy="743204"/>
          </a:xfrm>
        </p:spPr>
        <p:txBody>
          <a:bodyPr lIns="0">
            <a:normAutofit/>
          </a:bodyPr>
          <a:lstStyle>
            <a:lvl1pPr marL="0" indent="0" algn="l">
              <a:spcBef>
                <a:spcPts val="0"/>
              </a:spcBef>
              <a:buNone/>
              <a:defRPr sz="2399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12526" y="3485683"/>
            <a:ext cx="8598678" cy="1421373"/>
          </a:xfrm>
        </p:spPr>
        <p:txBody>
          <a:bodyPr lIns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051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523088-1A9F-4439-942E-1FEA71A881EC}"/>
              </a:ext>
            </a:extLst>
          </p:cNvPr>
          <p:cNvSpPr/>
          <p:nvPr userDrawn="1"/>
        </p:nvSpPr>
        <p:spPr>
          <a:xfrm>
            <a:off x="0" y="9767888"/>
            <a:ext cx="13411200" cy="290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731406"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63CACA-1FC6-496E-81CD-66E9CAA9D5A9}"/>
              </a:ext>
            </a:extLst>
          </p:cNvPr>
          <p:cNvCxnSpPr/>
          <p:nvPr userDrawn="1"/>
        </p:nvCxnSpPr>
        <p:spPr>
          <a:xfrm flipV="1">
            <a:off x="0" y="1450978"/>
            <a:ext cx="13411200" cy="1587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 b="1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B461F6-5DC5-4048-B83E-EA65ADE8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2708" y="9645650"/>
            <a:ext cx="4245784" cy="534987"/>
          </a:xfrm>
        </p:spPr>
        <p:txBody>
          <a:bodyPr/>
          <a:lstStyle>
            <a:lvl1pPr>
              <a:defRPr sz="10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Proprietary and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C15C6B-1898-4AF2-AB67-C3FE06F7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1908" y="9645649"/>
            <a:ext cx="3128184" cy="534987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CAC25F-411F-4D8C-9061-0F51CC4DD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6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8EFB2-7259-4260-AB7F-49F875DC26F2}"/>
              </a:ext>
            </a:extLst>
          </p:cNvPr>
          <p:cNvSpPr/>
          <p:nvPr userDrawn="1"/>
        </p:nvSpPr>
        <p:spPr>
          <a:xfrm>
            <a:off x="0" y="9767888"/>
            <a:ext cx="13411200" cy="290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731406" eaLnBrk="1" hangingPunct="1">
              <a:defRPr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1E1B91-E2F9-4F4C-BD20-EA3AE6ED81C8}"/>
              </a:ext>
            </a:extLst>
          </p:cNvPr>
          <p:cNvCxnSpPr/>
          <p:nvPr userDrawn="1"/>
        </p:nvCxnSpPr>
        <p:spPr>
          <a:xfrm flipV="1">
            <a:off x="0" y="1450978"/>
            <a:ext cx="13411200" cy="1587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3DC5C84-D19B-434B-89C9-0F566B12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929BC16-EC0B-4430-97F0-9B58E023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296E3D2-E9FA-4D2C-A60D-4461BCE57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9DA6A7C7-7168-49E1-996E-2C7F5139E010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739" y="1589"/>
          <a:ext cx="1370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9DA6A7C7-7168-49E1-996E-2C7F5139E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" y="1589"/>
                        <a:ext cx="1370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2F4BD46-74DF-4CB7-BD7D-028E73B3D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108" y="447675"/>
            <a:ext cx="871618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88" tIns="73144" rIns="146288" bIns="73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6792F00-09F7-4380-BC96-6E84B4565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108" y="1900238"/>
            <a:ext cx="12068984" cy="708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88" tIns="73144" rIns="146288" bIns="73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0524C-56BC-40A3-AE14-983B55F65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2708" y="9323391"/>
            <a:ext cx="4245784" cy="534987"/>
          </a:xfrm>
          <a:prstGeom prst="rect">
            <a:avLst/>
          </a:prstGeom>
        </p:spPr>
        <p:txBody>
          <a:bodyPr vert="horz" lIns="146288" tIns="73144" rIns="146288" bIns="73144" rtlCol="0" anchor="ctr"/>
          <a:lstStyle>
            <a:lvl1pPr algn="ctr" defTabSz="731406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5648-39D5-45F9-AE04-FFDF528FF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11908" y="9323391"/>
            <a:ext cx="3128184" cy="534987"/>
          </a:xfrm>
          <a:prstGeom prst="rect">
            <a:avLst/>
          </a:prstGeom>
        </p:spPr>
        <p:txBody>
          <a:bodyPr vert="horz" lIns="146288" tIns="73144" rIns="146288" bIns="73144" rtlCol="0" anchor="ctr"/>
          <a:lstStyle>
            <a:lvl1pPr algn="r" defTabSz="731406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5BE178-47F8-43BA-98EA-7EB6B3D21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SDG&amp;E Logo">
            <a:extLst>
              <a:ext uri="{FF2B5EF4-FFF2-40B4-BE49-F238E27FC236}">
                <a16:creationId xmlns:a16="http://schemas.microsoft.com/office/drawing/2014/main" id="{9E09A0EB-F903-463C-A7DC-C1061C9475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917" y="177803"/>
            <a:ext cx="1985931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hf hdr="0" dt="0"/>
  <p:txStyles>
    <p:titleStyle>
      <a:lvl1pPr algn="l" defTabSz="5476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rgbClr val="000000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algn="l" defTabSz="5476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0000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algn="l" defTabSz="5476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0000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algn="l" defTabSz="5476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0000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algn="l" defTabSz="5476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000000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548542" algn="l" defTabSz="548542" rtl="0" fontAlgn="base">
        <a:spcBef>
          <a:spcPct val="0"/>
        </a:spcBef>
        <a:spcAft>
          <a:spcPct val="0"/>
        </a:spcAft>
        <a:defRPr sz="2399" i="1">
          <a:solidFill>
            <a:schemeClr val="bg1"/>
          </a:solidFill>
          <a:latin typeface="Verdana" pitchFamily="34" charset="0"/>
        </a:defRPr>
      </a:lvl6pPr>
      <a:lvl7pPr marL="1097082" algn="l" defTabSz="548542" rtl="0" fontAlgn="base">
        <a:spcBef>
          <a:spcPct val="0"/>
        </a:spcBef>
        <a:spcAft>
          <a:spcPct val="0"/>
        </a:spcAft>
        <a:defRPr sz="2399" i="1">
          <a:solidFill>
            <a:schemeClr val="bg1"/>
          </a:solidFill>
          <a:latin typeface="Verdana" pitchFamily="34" charset="0"/>
        </a:defRPr>
      </a:lvl7pPr>
      <a:lvl8pPr marL="1645625" algn="l" defTabSz="548542" rtl="0" fontAlgn="base">
        <a:spcBef>
          <a:spcPct val="0"/>
        </a:spcBef>
        <a:spcAft>
          <a:spcPct val="0"/>
        </a:spcAft>
        <a:defRPr sz="2399" i="1">
          <a:solidFill>
            <a:schemeClr val="bg1"/>
          </a:solidFill>
          <a:latin typeface="Verdana" pitchFamily="34" charset="0"/>
        </a:defRPr>
      </a:lvl8pPr>
      <a:lvl9pPr marL="2194164" algn="l" defTabSz="548542" rtl="0" fontAlgn="base">
        <a:spcBef>
          <a:spcPct val="0"/>
        </a:spcBef>
        <a:spcAft>
          <a:spcPct val="0"/>
        </a:spcAft>
        <a:defRPr sz="2399" i="1">
          <a:solidFill>
            <a:schemeClr val="bg1"/>
          </a:solidFill>
          <a:latin typeface="Verdana" pitchFamily="34" charset="0"/>
        </a:defRPr>
      </a:lvl9pPr>
    </p:titleStyle>
    <p:bodyStyle>
      <a:lvl1pPr marL="196841" indent="-196841" algn="l" defTabSz="547663" rtl="0" eaLnBrk="0" fontAlgn="base" hangingPunct="0">
        <a:spcBef>
          <a:spcPct val="20000"/>
        </a:spcBef>
        <a:spcAft>
          <a:spcPts val="1438"/>
        </a:spcAft>
        <a:buSzPct val="125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890548" indent="-341298" algn="l" defTabSz="547663" rtl="0" eaLnBrk="0" fontAlgn="base" hangingPunct="0">
        <a:spcBef>
          <a:spcPct val="20000"/>
        </a:spcBef>
        <a:spcAft>
          <a:spcPts val="1438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369952" indent="-273038" algn="l" defTabSz="5476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919203" indent="-273038" algn="l" defTabSz="5476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466865" indent="-273038" algn="l" defTabSz="5476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3016975" indent="-274271" algn="l" defTabSz="548542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65517" indent="-274271" algn="l" defTabSz="548542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114060" indent="-274271" algn="l" defTabSz="548542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62598" indent="-274271" algn="l" defTabSz="548542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42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082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625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164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705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246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787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327" algn="l" defTabSz="5485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1">
            <a:extLst>
              <a:ext uri="{FF2B5EF4-FFF2-40B4-BE49-F238E27FC236}">
                <a16:creationId xmlns:a16="http://schemas.microsoft.com/office/drawing/2014/main" id="{0A93D889-8C55-4859-ADB4-342F270507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19303" y="4998602"/>
            <a:ext cx="8725834" cy="64097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altLang="en-US" sz="2000" dirty="0">
                <a:latin typeface="+mj-lt"/>
              </a:rPr>
              <a:t>March 20, 2019 </a:t>
            </a:r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B35E6485-1148-4239-B6E6-5C2FA1D68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19303" y="3794811"/>
            <a:ext cx="8849931" cy="1225799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Lessons Learned in San Diego</a:t>
            </a:r>
            <a:br>
              <a:rPr lang="en-US" altLang="en-US" sz="3200" dirty="0"/>
            </a:br>
            <a:r>
              <a:rPr lang="en-US" altLang="en-US" sz="3200" dirty="0"/>
              <a:t>Caroline Winn - Chief Operating Officer, SDG&amp;E</a:t>
            </a:r>
            <a:endParaRPr lang="en-US" altLang="en-US" sz="2800" dirty="0"/>
          </a:p>
        </p:txBody>
      </p:sp>
      <p:pic>
        <p:nvPicPr>
          <p:cNvPr id="7173" name="Picture 3">
            <a:extLst>
              <a:ext uri="{FF2B5EF4-FFF2-40B4-BE49-F238E27FC236}">
                <a16:creationId xmlns:a16="http://schemas.microsoft.com/office/drawing/2014/main" id="{B0CFD7B2-9078-4E5C-A4EF-D1E8C734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t="16590" r="7449" b="28662"/>
          <a:stretch/>
        </p:blipFill>
        <p:spPr bwMode="auto">
          <a:xfrm>
            <a:off x="-9635" y="6564531"/>
            <a:ext cx="6454191" cy="34938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9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8B09B2F-8FA7-49D4-9357-F544C22F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1908" y="9645649"/>
            <a:ext cx="3128184" cy="534987"/>
          </a:xfrm>
        </p:spPr>
        <p:txBody>
          <a:bodyPr/>
          <a:lstStyle/>
          <a:p>
            <a:pPr>
              <a:defRPr/>
            </a:pPr>
            <a:fld id="{1FCAC25F-411F-4D8C-9061-0F51CC4DDCB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EDDE0F4-7507-4A6D-974F-F1362A0E5D08}"/>
              </a:ext>
            </a:extLst>
          </p:cNvPr>
          <p:cNvSpPr txBox="1">
            <a:spLocks/>
          </p:cNvSpPr>
          <p:nvPr/>
        </p:nvSpPr>
        <p:spPr>
          <a:xfrm>
            <a:off x="419100" y="403370"/>
            <a:ext cx="12573000" cy="8411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548542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6pPr>
            <a:lvl7pPr marL="1097082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7pPr>
            <a:lvl8pPr marL="1645625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8pPr>
            <a:lvl9pPr marL="2194164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en-US" sz="3100" b="0" dirty="0">
              <a:solidFill>
                <a:srgbClr val="0193D5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26FF7F6-D028-4F50-8BD2-8B247AE524D1}"/>
              </a:ext>
            </a:extLst>
          </p:cNvPr>
          <p:cNvSpPr txBox="1">
            <a:spLocks/>
          </p:cNvSpPr>
          <p:nvPr/>
        </p:nvSpPr>
        <p:spPr>
          <a:xfrm>
            <a:off x="533400" y="648322"/>
            <a:ext cx="12573000" cy="8411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548542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6pPr>
            <a:lvl7pPr marL="1097082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7pPr>
            <a:lvl8pPr marL="1645625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8pPr>
            <a:lvl9pPr marL="2194164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100" b="0" dirty="0">
                <a:solidFill>
                  <a:srgbClr val="0193D5"/>
                </a:solidFill>
                <a:latin typeface="+mj-lt"/>
                <a:ea typeface="+mj-ea"/>
                <a:cs typeface="Calibri Light"/>
              </a:rPr>
              <a:t>Lessons Learned in San Diego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438CE-F763-41FE-9085-1B2402D4DA4C}"/>
              </a:ext>
            </a:extLst>
          </p:cNvPr>
          <p:cNvGrpSpPr/>
          <p:nvPr/>
        </p:nvGrpSpPr>
        <p:grpSpPr>
          <a:xfrm>
            <a:off x="304800" y="5634868"/>
            <a:ext cx="6035315" cy="3450423"/>
            <a:chOff x="304800" y="5634868"/>
            <a:chExt cx="6035315" cy="345042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0859C9-41E9-4ACA-B67C-69A5EB3D7F0B}"/>
                </a:ext>
              </a:extLst>
            </p:cNvPr>
            <p:cNvSpPr txBox="1"/>
            <p:nvPr/>
          </p:nvSpPr>
          <p:spPr>
            <a:xfrm>
              <a:off x="304800" y="5634868"/>
              <a:ext cx="6035315" cy="407804"/>
            </a:xfrm>
            <a:prstGeom prst="rect">
              <a:avLst/>
            </a:prstGeom>
            <a:solidFill>
              <a:srgbClr val="00267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112" tIns="67056" rIns="134112" bIns="670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2050" b="1">
                  <a:solidFill>
                    <a:schemeClr val="l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/>
                <a:t>Lessons Learned</a:t>
              </a:r>
            </a:p>
          </p:txBody>
        </p:sp>
        <p:sp>
          <p:nvSpPr>
            <p:cNvPr id="40" name="Content Placeholder 4">
              <a:extLst>
                <a:ext uri="{FF2B5EF4-FFF2-40B4-BE49-F238E27FC236}">
                  <a16:creationId xmlns:a16="http://schemas.microsoft.com/office/drawing/2014/main" id="{D1950958-6A8A-4545-BB87-9E1E723B4DD9}"/>
                </a:ext>
              </a:extLst>
            </p:cNvPr>
            <p:cNvSpPr txBox="1">
              <a:spLocks/>
            </p:cNvSpPr>
            <p:nvPr/>
          </p:nvSpPr>
          <p:spPr>
            <a:xfrm>
              <a:off x="311144" y="6215398"/>
              <a:ext cx="5944245" cy="2869893"/>
            </a:xfrm>
            <a:prstGeom prst="rect">
              <a:avLst/>
            </a:prstGeom>
          </p:spPr>
          <p:txBody>
            <a:bodyPr/>
            <a:lstStyle>
              <a:lvl1pPr marL="0" indent="0" algn="l" defTabSz="457191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rgbClr val="494949"/>
                  </a:solidFill>
                  <a:latin typeface="Calibri Light"/>
                  <a:ea typeface="+mn-ea"/>
                  <a:cs typeface="Calibri Light"/>
                </a:defRPr>
              </a:lvl1pPr>
              <a:lvl2pPr marL="196846" indent="0" algn="l" defTabSz="457191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2pPr>
              <a:lvl3pPr marL="428617" indent="0" algn="l" defTabSz="457191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3pPr>
              <a:lvl4pPr marL="728648" indent="0" algn="l" defTabSz="498465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4pPr>
              <a:lvl5pPr marL="1023917" indent="0" algn="l" defTabSz="457191" rtl="0" eaLnBrk="1" latinLnBrk="0" hangingPunct="1">
                <a:spcBef>
                  <a:spcPct val="20000"/>
                </a:spcBef>
                <a:buFont typeface="Arial"/>
                <a:buNone/>
                <a:tabLst/>
                <a:defRPr sz="1800" b="0" i="0" kern="120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5pPr>
              <a:lvl6pPr marL="2514550" indent="-228595" algn="l" defTabSz="45719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41" indent="-228595" algn="l" defTabSz="45719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32" indent="-228595" algn="l" defTabSz="45719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22" indent="-228595" algn="l" defTabSz="45719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6075" lvl="1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Right people,  priorities and culture</a:t>
              </a:r>
            </a:p>
            <a:p>
              <a:pPr marL="346075" lvl="1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Set high expectations, be aspirational, challenge people to think beyond</a:t>
              </a:r>
            </a:p>
            <a:p>
              <a:pPr marL="346075" lvl="1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Alignment is critical</a:t>
              </a:r>
            </a:p>
            <a:p>
              <a:pPr marL="346075" lvl="1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It’s not going to be easy</a:t>
              </a:r>
            </a:p>
            <a:p>
              <a:pPr marL="346075" lvl="1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Focus on customers and communities</a:t>
              </a:r>
            </a:p>
            <a:p>
              <a:pPr marL="346075" lvl="1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Don’t do it alone</a:t>
              </a:r>
            </a:p>
            <a:p>
              <a:pPr marL="346075" lvl="1" indent="-285750" eaLnBrk="0" hangingPunct="0">
                <a:spcBef>
                  <a:spcPts val="800"/>
                </a:spcBef>
                <a:spcAft>
                  <a:spcPts val="8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60325" lvl="1" eaLnBrk="0" hangingPunct="0">
                <a:spcBef>
                  <a:spcPts val="800"/>
                </a:spcBef>
                <a:spcAft>
                  <a:spcPts val="800"/>
                </a:spcAft>
                <a:buClr>
                  <a:srgbClr val="44546A">
                    <a:lumMod val="75000"/>
                  </a:srgbClr>
                </a:buClr>
                <a:buSzPct val="100000"/>
                <a:defRPr/>
              </a:pPr>
              <a:endPara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593B12-4185-438D-BEA8-BD384D3D5B4B}"/>
              </a:ext>
            </a:extLst>
          </p:cNvPr>
          <p:cNvGrpSpPr/>
          <p:nvPr/>
        </p:nvGrpSpPr>
        <p:grpSpPr>
          <a:xfrm>
            <a:off x="265609" y="1899792"/>
            <a:ext cx="6074506" cy="3797773"/>
            <a:chOff x="265609" y="1899792"/>
            <a:chExt cx="6074506" cy="37977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EC503C-B34B-4847-93BB-509DBE0C7F2A}"/>
                </a:ext>
              </a:extLst>
            </p:cNvPr>
            <p:cNvSpPr txBox="1"/>
            <p:nvPr/>
          </p:nvSpPr>
          <p:spPr>
            <a:xfrm>
              <a:off x="265609" y="2435644"/>
              <a:ext cx="6035316" cy="3261921"/>
            </a:xfrm>
            <a:prstGeom prst="rect">
              <a:avLst/>
            </a:prstGeom>
            <a:noFill/>
          </p:spPr>
          <p:txBody>
            <a:bodyPr/>
            <a:lstStyle/>
            <a:p>
              <a:pPr marL="346075" lvl="1" indent="-285750" defTabSz="457191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Advanced situational awareness tools for modeling fire risk </a:t>
              </a:r>
            </a:p>
            <a:p>
              <a:pPr marL="569913" lvl="2" indent="-225425" defTabSz="457191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Fire Potential Index</a:t>
              </a:r>
            </a:p>
            <a:p>
              <a:pPr marL="569913" lvl="2" indent="-225425" defTabSz="457191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Santa Ana Wildfire Threat Index</a:t>
              </a:r>
            </a:p>
            <a:p>
              <a:pPr marL="569913" lvl="2" indent="-225425" defTabSz="457191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Wildfire Risk Reduction Modeling </a:t>
              </a:r>
            </a:p>
            <a:p>
              <a:pPr marL="346075" lvl="1" indent="-285750" defTabSz="457191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One of the largest utility-owned weather network in the nation</a:t>
              </a:r>
            </a:p>
            <a:p>
              <a:pPr marL="346075" lvl="1" indent="-285750" defTabSz="457191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100+ High resolution camera network</a:t>
              </a:r>
            </a:p>
            <a:p>
              <a:pPr marL="1077913" lvl="2" indent="-285750" defTabSz="457191">
                <a:spcBef>
                  <a:spcPts val="600"/>
                </a:spcBef>
                <a:spcAft>
                  <a:spcPts val="300"/>
                </a:spcAft>
                <a:buClr>
                  <a:srgbClr val="44546A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endParaRPr lang="en-US" sz="17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spcAft>
                  <a:spcPts val="450"/>
                </a:spcAft>
                <a:defRPr/>
              </a:pPr>
              <a:endParaRPr lang="en-US" sz="1200" b="1" dirty="0">
                <a:solidFill>
                  <a:srgbClr val="000000"/>
                </a:solidFill>
                <a:latin typeface="Arial" charset="0"/>
                <a:ea typeface="ＭＳ Ｐゴシック" pitchFamily="-65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F98A41-64C7-4872-A22A-F4415409D547}"/>
                </a:ext>
              </a:extLst>
            </p:cNvPr>
            <p:cNvSpPr txBox="1"/>
            <p:nvPr/>
          </p:nvSpPr>
          <p:spPr>
            <a:xfrm>
              <a:off x="304800" y="1899792"/>
              <a:ext cx="6035315" cy="407804"/>
            </a:xfrm>
            <a:prstGeom prst="rect">
              <a:avLst/>
            </a:prstGeom>
            <a:solidFill>
              <a:srgbClr val="00267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112" tIns="67056" rIns="134112" bIns="670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2050" b="1">
                  <a:solidFill>
                    <a:schemeClr val="l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/>
                <a:t>Situational Awareness + Weather Technology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81CF367-2A49-4BFA-BFF8-6EE5DCCB3873}"/>
              </a:ext>
            </a:extLst>
          </p:cNvPr>
          <p:cNvSpPr/>
          <p:nvPr/>
        </p:nvSpPr>
        <p:spPr>
          <a:xfrm>
            <a:off x="10109399" y="4594339"/>
            <a:ext cx="720791" cy="364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73C970-807D-416C-9A6D-E275E644BE56}"/>
              </a:ext>
            </a:extLst>
          </p:cNvPr>
          <p:cNvGrpSpPr/>
          <p:nvPr/>
        </p:nvGrpSpPr>
        <p:grpSpPr>
          <a:xfrm>
            <a:off x="6871063" y="1589072"/>
            <a:ext cx="6286996" cy="3008691"/>
            <a:chOff x="6871063" y="1589072"/>
            <a:chExt cx="6286996" cy="3008691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412F1FED-7DDE-4D31-9641-2DF41C140E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745" y="2524265"/>
              <a:ext cx="4478579" cy="194618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FD4DD4-D123-4A79-8FDB-507DBBEBD706}"/>
                </a:ext>
              </a:extLst>
            </p:cNvPr>
            <p:cNvSpPr txBox="1"/>
            <p:nvPr/>
          </p:nvSpPr>
          <p:spPr>
            <a:xfrm>
              <a:off x="6871063" y="1589072"/>
              <a:ext cx="6213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67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SDGE’s Fire Potential Index</a:t>
              </a:r>
            </a:p>
            <a:p>
              <a:pPr algn="ctr"/>
              <a:r>
                <a:rPr lang="en-US" b="1" dirty="0">
                  <a:solidFill>
                    <a:srgbClr val="00267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Planning + Decision Support Tool to Reduce Wildfire Risk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0676B3-B94A-4DBD-8584-614D89912671}"/>
                </a:ext>
              </a:extLst>
            </p:cNvPr>
            <p:cNvSpPr/>
            <p:nvPr/>
          </p:nvSpPr>
          <p:spPr>
            <a:xfrm>
              <a:off x="6871063" y="2347811"/>
              <a:ext cx="6235337" cy="2249952"/>
            </a:xfrm>
            <a:prstGeom prst="rect">
              <a:avLst/>
            </a:prstGeom>
            <a:noFill/>
            <a:ln w="317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758DF4-7084-45F5-BA65-318D2B365307}"/>
                </a:ext>
              </a:extLst>
            </p:cNvPr>
            <p:cNvSpPr txBox="1"/>
            <p:nvPr/>
          </p:nvSpPr>
          <p:spPr>
            <a:xfrm>
              <a:off x="11467963" y="2568100"/>
              <a:ext cx="169009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lvl="1" indent="-165100" defTabSz="457191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Issued daily to inform operational decisions, work restrictions &amp; resource allocation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9622C4-774E-4720-AD4F-CA7365AFF12E}"/>
              </a:ext>
            </a:extLst>
          </p:cNvPr>
          <p:cNvGrpSpPr/>
          <p:nvPr/>
        </p:nvGrpSpPr>
        <p:grpSpPr>
          <a:xfrm>
            <a:off x="6871063" y="7115754"/>
            <a:ext cx="6235337" cy="2249952"/>
            <a:chOff x="6871063" y="7115754"/>
            <a:chExt cx="6235337" cy="2249952"/>
          </a:xfrm>
        </p:grpSpPr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9D4752F0-64D5-4AD6-9119-04A16BC9A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0" y="7246222"/>
              <a:ext cx="2807876" cy="19690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F5EC7A-1B2F-48AF-A832-B63C463F1860}"/>
                </a:ext>
              </a:extLst>
            </p:cNvPr>
            <p:cNvSpPr/>
            <p:nvPr/>
          </p:nvSpPr>
          <p:spPr>
            <a:xfrm>
              <a:off x="6871063" y="7115754"/>
              <a:ext cx="6235337" cy="2249952"/>
            </a:xfrm>
            <a:prstGeom prst="rect">
              <a:avLst/>
            </a:prstGeom>
            <a:noFill/>
            <a:ln w="317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2A6B7F-0080-4C1C-9370-05CF7F3F4537}"/>
                </a:ext>
              </a:extLst>
            </p:cNvPr>
            <p:cNvSpPr txBox="1"/>
            <p:nvPr/>
          </p:nvSpPr>
          <p:spPr>
            <a:xfrm>
              <a:off x="7114630" y="7330965"/>
              <a:ext cx="21059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lvl="1" indent="-165100" defTabSz="457191">
                <a:spcBef>
                  <a:spcPts val="600"/>
                </a:spcBef>
                <a:spcAft>
                  <a:spcPts val="6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Shared broadly and relied upon by first responders throughout the region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793777-C9C2-4645-B605-B3F8AE218907}"/>
              </a:ext>
            </a:extLst>
          </p:cNvPr>
          <p:cNvGrpSpPr/>
          <p:nvPr/>
        </p:nvGrpSpPr>
        <p:grpSpPr>
          <a:xfrm>
            <a:off x="6871063" y="4764440"/>
            <a:ext cx="6235337" cy="2249952"/>
            <a:chOff x="6871063" y="4764440"/>
            <a:chExt cx="6235337" cy="22499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33FA23-BC47-40F0-8490-B6FDEFB1BD69}"/>
                </a:ext>
              </a:extLst>
            </p:cNvPr>
            <p:cNvGrpSpPr/>
            <p:nvPr/>
          </p:nvGrpSpPr>
          <p:grpSpPr>
            <a:xfrm>
              <a:off x="6871063" y="4764440"/>
              <a:ext cx="6235337" cy="2249952"/>
              <a:chOff x="6871063" y="4764440"/>
              <a:chExt cx="6235337" cy="22499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FED78F-BF8E-4503-A95B-B1C404EFB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3945" y="4818721"/>
                <a:ext cx="5861381" cy="2086050"/>
              </a:xfrm>
              <a:prstGeom prst="rect">
                <a:avLst/>
              </a:prstGeom>
            </p:spPr>
          </p:pic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AE003E8-D3C4-4F60-B223-51111BC3B16F}"/>
                  </a:ext>
                </a:extLst>
              </p:cNvPr>
              <p:cNvGrpSpPr/>
              <p:nvPr/>
            </p:nvGrpSpPr>
            <p:grpSpPr>
              <a:xfrm>
                <a:off x="11400682" y="4844174"/>
                <a:ext cx="1642034" cy="307777"/>
                <a:chOff x="11400683" y="2179075"/>
                <a:chExt cx="1642034" cy="307777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EA7C555-B81E-4765-A52C-2EBE737E2314}"/>
                    </a:ext>
                  </a:extLst>
                </p:cNvPr>
                <p:cNvSpPr txBox="1"/>
                <p:nvPr/>
              </p:nvSpPr>
              <p:spPr>
                <a:xfrm>
                  <a:off x="11560629" y="2179075"/>
                  <a:ext cx="148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Major Wildfires</a:t>
                  </a: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11C3FEDE-A381-4162-9AAE-743C019A9248}"/>
                    </a:ext>
                  </a:extLst>
                </p:cNvPr>
                <p:cNvSpPr/>
                <p:nvPr/>
              </p:nvSpPr>
              <p:spPr>
                <a:xfrm>
                  <a:off x="11400683" y="2259939"/>
                  <a:ext cx="192526" cy="186897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1451BA-5E1F-4FEC-8652-5F4271FC1D4E}"/>
                  </a:ext>
                </a:extLst>
              </p:cNvPr>
              <p:cNvSpPr/>
              <p:nvPr/>
            </p:nvSpPr>
            <p:spPr>
              <a:xfrm>
                <a:off x="6871063" y="4764440"/>
                <a:ext cx="6235337" cy="2249952"/>
              </a:xfrm>
              <a:prstGeom prst="rect">
                <a:avLst/>
              </a:prstGeom>
              <a:noFill/>
              <a:ln w="3175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479ECB-4A56-499D-ABCE-0F4F5082F767}"/>
                </a:ext>
              </a:extLst>
            </p:cNvPr>
            <p:cNvSpPr/>
            <p:nvPr/>
          </p:nvSpPr>
          <p:spPr>
            <a:xfrm>
              <a:off x="9951246" y="4818721"/>
              <a:ext cx="1212808" cy="197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3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8B09B2F-8FA7-49D4-9357-F544C22F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1908" y="9645649"/>
            <a:ext cx="3128184" cy="534987"/>
          </a:xfrm>
        </p:spPr>
        <p:txBody>
          <a:bodyPr/>
          <a:lstStyle/>
          <a:p>
            <a:pPr>
              <a:defRPr/>
            </a:pPr>
            <a:fld id="{1FCAC25F-411F-4D8C-9061-0F51CC4DDCB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585E13F9-137E-41D8-B115-4F684894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0506" y="9648015"/>
            <a:ext cx="4246880" cy="53551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Proprietary and Confidential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7283EA-2ECA-492C-AF7C-0CA0E1CE271B}"/>
              </a:ext>
            </a:extLst>
          </p:cNvPr>
          <p:cNvSpPr txBox="1">
            <a:spLocks/>
          </p:cNvSpPr>
          <p:nvPr/>
        </p:nvSpPr>
        <p:spPr>
          <a:xfrm>
            <a:off x="419100" y="610417"/>
            <a:ext cx="12573000" cy="8411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algn="l" defTabSz="5476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548542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6pPr>
            <a:lvl7pPr marL="1097082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7pPr>
            <a:lvl8pPr marL="1645625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8pPr>
            <a:lvl9pPr marL="2194164" algn="l" defTabSz="548542" rtl="0" fontAlgn="base">
              <a:spcBef>
                <a:spcPct val="0"/>
              </a:spcBef>
              <a:spcAft>
                <a:spcPct val="0"/>
              </a:spcAft>
              <a:defRPr sz="2399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100" b="0" dirty="0">
                <a:solidFill>
                  <a:srgbClr val="0193D5"/>
                </a:solidFill>
                <a:latin typeface="+mj-lt"/>
                <a:ea typeface="+mj-ea"/>
                <a:cs typeface="Calibri Light"/>
              </a:rPr>
              <a:t>Vision for the Future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4F3388-346F-4B13-8B28-1FF2BF719A62}"/>
              </a:ext>
            </a:extLst>
          </p:cNvPr>
          <p:cNvGrpSpPr/>
          <p:nvPr/>
        </p:nvGrpSpPr>
        <p:grpSpPr>
          <a:xfrm>
            <a:off x="325192" y="5385514"/>
            <a:ext cx="12187652" cy="3209018"/>
            <a:chOff x="325192" y="5385514"/>
            <a:chExt cx="12187652" cy="32090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5A7081-BAB8-474F-B454-887B1B658E35}"/>
                </a:ext>
              </a:extLst>
            </p:cNvPr>
            <p:cNvSpPr txBox="1"/>
            <p:nvPr/>
          </p:nvSpPr>
          <p:spPr>
            <a:xfrm>
              <a:off x="325192" y="5532390"/>
              <a:ext cx="6035315" cy="407804"/>
            </a:xfrm>
            <a:prstGeom prst="rect">
              <a:avLst/>
            </a:prstGeom>
            <a:solidFill>
              <a:srgbClr val="00267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112" tIns="67056" rIns="134112" bIns="670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2050" b="1">
                  <a:solidFill>
                    <a:schemeClr val="l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/>
                <a:t>California | Climate Change Risk Mitigation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ED2B83C-61E1-4654-862F-D72E2C8B14E7}"/>
                </a:ext>
              </a:extLst>
            </p:cNvPr>
            <p:cNvSpPr/>
            <p:nvPr/>
          </p:nvSpPr>
          <p:spPr>
            <a:xfrm>
              <a:off x="325192" y="6127189"/>
              <a:ext cx="6705600" cy="9130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6075" lvl="1" indent="-285750" defTabSz="457191">
                <a:spcBef>
                  <a:spcPts val="800"/>
                </a:spcBef>
                <a:spcAft>
                  <a:spcPts val="8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Enhance prevention and strong accountability </a:t>
              </a:r>
            </a:p>
            <a:p>
              <a:pPr marL="346075" lvl="1" indent="-285750" defTabSz="457191">
                <a:spcBef>
                  <a:spcPts val="800"/>
                </a:spcBef>
                <a:spcAft>
                  <a:spcPts val="800"/>
                </a:spcAft>
                <a:buClr>
                  <a:srgbClr val="44546A">
                    <a:lumMod val="75000"/>
                  </a:srgb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Objective and Reasonable Standard for </a:t>
              </a:r>
              <a:r>
                <a:rPr lang="en-US" sz="200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cost recovery</a:t>
              </a:r>
              <a:endPara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A60FF-8C0A-4BB6-B3BF-8478AC2D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5161" y="5385514"/>
              <a:ext cx="4797683" cy="320901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C0F269-C2E1-42E8-A5D8-41FAA045CF9F}"/>
              </a:ext>
            </a:extLst>
          </p:cNvPr>
          <p:cNvGrpSpPr/>
          <p:nvPr/>
        </p:nvGrpSpPr>
        <p:grpSpPr>
          <a:xfrm>
            <a:off x="308346" y="1766337"/>
            <a:ext cx="12204498" cy="3579058"/>
            <a:chOff x="308346" y="1766337"/>
            <a:chExt cx="12204498" cy="3579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7453B0-01F8-444F-AFB0-04C81C1ED576}"/>
                </a:ext>
              </a:extLst>
            </p:cNvPr>
            <p:cNvGrpSpPr/>
            <p:nvPr/>
          </p:nvGrpSpPr>
          <p:grpSpPr>
            <a:xfrm>
              <a:off x="308346" y="1766337"/>
              <a:ext cx="6705600" cy="3579058"/>
              <a:chOff x="308346" y="1766337"/>
              <a:chExt cx="6705600" cy="357905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CF5C24-E552-4571-8218-91D5E4C0A593}"/>
                  </a:ext>
                </a:extLst>
              </p:cNvPr>
              <p:cNvSpPr txBox="1"/>
              <p:nvPr/>
            </p:nvSpPr>
            <p:spPr>
              <a:xfrm>
                <a:off x="325193" y="1766337"/>
                <a:ext cx="6035315" cy="407804"/>
              </a:xfrm>
              <a:prstGeom prst="rect">
                <a:avLst/>
              </a:prstGeom>
              <a:solidFill>
                <a:srgbClr val="002673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112" tIns="67056" rIns="134112" bIns="6705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2050" b="1">
                    <a:solidFill>
                      <a:schemeClr val="l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dirty="0"/>
                  <a:t>SDG&amp;E | Future Enhancements</a:t>
                </a:r>
              </a:p>
            </p:txBody>
          </p:sp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id="{46447876-5923-4A58-B080-2570C1EA0B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46" y="2326518"/>
                <a:ext cx="6705600" cy="301887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7191" rtl="0" eaLnBrk="1" latinLnBrk="0" hangingPunct="1">
                  <a:spcBef>
                    <a:spcPct val="20000"/>
                  </a:spcBef>
                  <a:buFont typeface="Arial"/>
                  <a:buNone/>
                  <a:defRPr sz="1400" b="0" i="0" kern="1200">
                    <a:solidFill>
                      <a:srgbClr val="494949"/>
                    </a:solidFill>
                    <a:latin typeface="Calibri Light"/>
                    <a:ea typeface="+mn-ea"/>
                    <a:cs typeface="Calibri Light"/>
                  </a:defRPr>
                </a:lvl1pPr>
                <a:lvl2pPr marL="196846" indent="0" algn="l" defTabSz="457191" rtl="0" eaLnBrk="1" latinLnBrk="0" hangingPunct="1">
                  <a:spcBef>
                    <a:spcPct val="20000"/>
                  </a:spcBef>
                  <a:buFont typeface="Arial"/>
                  <a:buNone/>
                  <a:defRPr sz="1800" b="0" i="0" kern="1200">
                    <a:solidFill>
                      <a:schemeClr val="tx1"/>
                    </a:solidFill>
                    <a:latin typeface="Calibri Light"/>
                    <a:ea typeface="+mn-ea"/>
                    <a:cs typeface="Calibri Light"/>
                  </a:defRPr>
                </a:lvl2pPr>
                <a:lvl3pPr marL="428617" indent="0" algn="l" defTabSz="457191" rtl="0" eaLnBrk="1" latinLnBrk="0" hangingPunct="1">
                  <a:spcBef>
                    <a:spcPct val="20000"/>
                  </a:spcBef>
                  <a:buFont typeface="Arial"/>
                  <a:buNone/>
                  <a:defRPr sz="1800" b="0" i="0" kern="1200">
                    <a:solidFill>
                      <a:schemeClr val="tx1"/>
                    </a:solidFill>
                    <a:latin typeface="Calibri Light"/>
                    <a:ea typeface="+mn-ea"/>
                    <a:cs typeface="Calibri Light"/>
                  </a:defRPr>
                </a:lvl3pPr>
                <a:lvl4pPr marL="728648" indent="0" algn="l" defTabSz="498465" rtl="0" eaLnBrk="1" latinLnBrk="0" hangingPunct="1">
                  <a:spcBef>
                    <a:spcPct val="20000"/>
                  </a:spcBef>
                  <a:buFont typeface="Arial"/>
                  <a:buNone/>
                  <a:defRPr sz="1800" b="0" i="0" kern="1200">
                    <a:solidFill>
                      <a:schemeClr val="tx1"/>
                    </a:solidFill>
                    <a:latin typeface="Calibri Light"/>
                    <a:ea typeface="+mn-ea"/>
                    <a:cs typeface="Calibri Light"/>
                  </a:defRPr>
                </a:lvl4pPr>
                <a:lvl5pPr marL="1023917" indent="0" algn="l" defTabSz="457191" rtl="0" eaLnBrk="1" latinLnBrk="0" hangingPunct="1">
                  <a:spcBef>
                    <a:spcPct val="20000"/>
                  </a:spcBef>
                  <a:buFont typeface="Arial"/>
                  <a:buNone/>
                  <a:tabLst/>
                  <a:defRPr sz="1800" b="0" i="0" kern="1200">
                    <a:solidFill>
                      <a:schemeClr val="tx1"/>
                    </a:solidFill>
                    <a:latin typeface="Calibri Light"/>
                    <a:ea typeface="+mn-ea"/>
                    <a:cs typeface="Calibri Light"/>
                  </a:defRPr>
                </a:lvl5pPr>
                <a:lvl6pPr marL="2514550" indent="-228595" algn="l" defTabSz="457191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41" indent="-228595" algn="l" defTabSz="457191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32" indent="-228595" algn="l" defTabSz="457191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22" indent="-228595" algn="l" defTabSz="457191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lvl="1" indent="-285750" eaLnBrk="0" hangingPunct="0">
                  <a:spcBef>
                    <a:spcPts val="800"/>
                  </a:spcBef>
                  <a:spcAft>
                    <a:spcPts val="800"/>
                  </a:spcAft>
                  <a:buClr>
                    <a:srgbClr val="44546A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Strategic undergrounding</a:t>
                </a:r>
              </a:p>
              <a:p>
                <a:pPr marL="346075" lvl="1" indent="-285750" eaLnBrk="0" hangingPunct="0">
                  <a:spcBef>
                    <a:spcPts val="800"/>
                  </a:spcBef>
                  <a:spcAft>
                    <a:spcPts val="800"/>
                  </a:spcAft>
                  <a:buClr>
                    <a:srgbClr val="44546A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Install falling conductor algorithm on overhead lines</a:t>
                </a:r>
              </a:p>
              <a:p>
                <a:pPr marL="346075" lvl="1" indent="-285750" eaLnBrk="0" hangingPunct="0">
                  <a:spcBef>
                    <a:spcPts val="800"/>
                  </a:spcBef>
                  <a:spcAft>
                    <a:spcPts val="800"/>
                  </a:spcAft>
                  <a:buClr>
                    <a:srgbClr val="44546A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Redesign vegetation management program</a:t>
                </a:r>
              </a:p>
              <a:p>
                <a:pPr marL="346075" lvl="1" indent="-285750" eaLnBrk="0" hangingPunct="0">
                  <a:spcBef>
                    <a:spcPts val="800"/>
                  </a:spcBef>
                  <a:spcAft>
                    <a:spcPts val="800"/>
                  </a:spcAft>
                  <a:buClr>
                    <a:srgbClr val="44546A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Accelerate system hardening in the High Fire Threat District</a:t>
                </a:r>
              </a:p>
              <a:p>
                <a:pPr marL="346075" lvl="1" indent="-285750" eaLnBrk="0" hangingPunct="0">
                  <a:spcBef>
                    <a:spcPts val="800"/>
                  </a:spcBef>
                  <a:spcAft>
                    <a:spcPts val="800"/>
                  </a:spcAft>
                  <a:buClr>
                    <a:srgbClr val="44546A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Increase Situational Awareness</a:t>
                </a:r>
              </a:p>
              <a:p>
                <a:pPr marL="346075" lvl="1" indent="-285750" eaLnBrk="0" hangingPunct="0">
                  <a:spcBef>
                    <a:spcPts val="800"/>
                  </a:spcBef>
                  <a:spcAft>
                    <a:spcPts val="800"/>
                  </a:spcAft>
                  <a:buClr>
                    <a:srgbClr val="44546A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Replication of programs in other key areas</a:t>
                </a:r>
                <a:endParaRPr lang="en-US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6C69F5-15F5-4690-9785-C9B2E6FF4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5161" y="1817303"/>
              <a:ext cx="4797683" cy="3202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11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48838</TotalTime>
  <Words>198</Words>
  <Application>Microsoft Office PowerPoint</Application>
  <PresentationFormat>Custom</PresentationFormat>
  <Paragraphs>38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Times</vt:lpstr>
      <vt:lpstr>Verdana</vt:lpstr>
      <vt:lpstr>Wingdings</vt:lpstr>
      <vt:lpstr>Office Theme</vt:lpstr>
      <vt:lpstr>think-cell Slide</vt:lpstr>
      <vt:lpstr>Lessons Learned in San Diego Caroline Winn - Chief Operating Officer, SDG&amp;E</vt:lpstr>
      <vt:lpstr>PowerPoint Presentation</vt:lpstr>
      <vt:lpstr>PowerPoint Presentation</vt:lpstr>
    </vt:vector>
  </TitlesOfParts>
  <Company>viadesign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Tiffany D Chevins</dc:creator>
  <cp:lastModifiedBy>DAgostino, Brian</cp:lastModifiedBy>
  <cp:revision>1901</cp:revision>
  <cp:lastPrinted>2018-09-10T23:47:09Z</cp:lastPrinted>
  <dcterms:created xsi:type="dcterms:W3CDTF">2011-12-12T17:06:49Z</dcterms:created>
  <dcterms:modified xsi:type="dcterms:W3CDTF">2019-03-20T03:15:56Z</dcterms:modified>
</cp:coreProperties>
</file>