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66" r:id="rId4"/>
    <p:sldId id="268" r:id="rId5"/>
    <p:sldId id="265" r:id="rId6"/>
    <p:sldId id="269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 autoAdjust="0"/>
    <p:restoredTop sz="94674" autoAdjust="0"/>
  </p:normalViewPr>
  <p:slideViewPr>
    <p:cSldViewPr snapToGrid="0" snapToObjects="1">
      <p:cViewPr varScale="1">
        <p:scale>
          <a:sx n="67" d="100"/>
          <a:sy n="67" d="100"/>
        </p:scale>
        <p:origin x="10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BBC34-1609-2F4B-B1B4-CA762E9FB424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7BDF7-E776-6644-B0FD-0131F760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2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7_CEC Power Point Template_BW-7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" y="0"/>
            <a:ext cx="914199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C205-6A20-4A84-974A-C49B6FBDA44B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24B7-EDFF-824B-BCE9-3FAD438598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1330" y="274638"/>
            <a:ext cx="7225469" cy="955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1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57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536549-8F9B-4CB7-A44D-2A63CC5C5A73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0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7_CEC Power Point Template_BW-7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0929"/>
            <a:ext cx="7772400" cy="93345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142858"/>
            <a:ext cx="6400800" cy="48070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CA05-EEDA-4ACB-A95B-370B0E5FB77E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24B7-EDFF-824B-BCE9-3FAD4385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4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7_CEC Power Point Template_BW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5154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38" y="341832"/>
            <a:ext cx="7242561" cy="811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9342"/>
            <a:ext cx="8229600" cy="463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3A92-CD67-4BC5-87A7-AE88250B0078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24B7-EDFF-824B-BCE9-3FAD4385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3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78BED5-10DB-4147-BBC2-BA726487380D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6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5A8F6-CE15-4177-9DE9-5F0AB40B7B12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036185-EDCB-463B-A03E-87AFEB3AFC43}" type="datetime1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5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A5007D-C5F2-49E4-B773-1BAC956990B1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B2070F-620C-4030-B2BE-22F5777E12EB}" type="datetime1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1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2FF498-5F45-496E-B71D-C89D16F53913}" type="datetime1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C924B7-EDFF-824B-BCE9-3FAD43859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2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7_CEC Power Point Template_BW-70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690" y="274638"/>
            <a:ext cx="7345110" cy="879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320"/>
            <a:ext cx="8229600" cy="469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B883-1811-45C2-8CEC-DD3EDB31B556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924B7-EDFF-824B-BCE9-3FAD4385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6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174625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6225" indent="-174625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925" indent="-111125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3270"/>
            <a:ext cx="7891272" cy="147002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Gotham HTF Medium"/>
              </a:rPr>
              <a:t>Technology Innovations to Reduce Wildfire Risk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24B7-EDFF-824B-BCE9-3FAD438598D0}" type="slidenum">
              <a:rPr lang="en-US" smtClean="0"/>
              <a:t>1</a:t>
            </a:fld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306561" y="5307466"/>
            <a:ext cx="6400800" cy="1145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Gotham HTF Medium"/>
                <a:cs typeface="Gotham HTF Medium"/>
              </a:rPr>
              <a:t>David Erne, Energy Technology Systems Integration</a:t>
            </a:r>
          </a:p>
          <a:p>
            <a:pPr algn="l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Gotham HTF Medium"/>
                <a:cs typeface="Gotham HTF Medium"/>
              </a:rPr>
              <a:t>California Energy Commission</a:t>
            </a:r>
          </a:p>
          <a:p>
            <a:pPr algn="l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Gotham HTF Medium"/>
                <a:cs typeface="Gotham HTF Medium"/>
              </a:rPr>
              <a:t>March 21, 2019</a:t>
            </a:r>
          </a:p>
        </p:txBody>
      </p:sp>
    </p:spTree>
    <p:extLst>
      <p:ext uri="{BB962C8B-B14F-4D97-AF65-F5344CB8AC3E}">
        <p14:creationId xmlns:p14="http://schemas.microsoft.com/office/powerpoint/2010/main" val="301024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A330E-ACA8-1942-92CE-1B757A90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24B7-EDFF-824B-BCE9-3FAD438598D0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12463-8049-1E4C-BA2B-FA5AF439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2856C97-EE49-5F44-801F-F0B4606CE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4683" y="4876562"/>
            <a:ext cx="1438046" cy="834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1863" r="10529" b="31501"/>
          <a:stretch/>
        </p:blipFill>
        <p:spPr>
          <a:xfrm>
            <a:off x="956894" y="4343434"/>
            <a:ext cx="1552752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7558" r="1178" b="17397"/>
          <a:stretch/>
        </p:blipFill>
        <p:spPr>
          <a:xfrm>
            <a:off x="972964" y="1827617"/>
            <a:ext cx="1583523" cy="17989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10752" b="15674"/>
          <a:stretch/>
        </p:blipFill>
        <p:spPr>
          <a:xfrm>
            <a:off x="5592666" y="4343434"/>
            <a:ext cx="1583523" cy="17427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6435" t="9096" r="19374" b="38391"/>
          <a:stretch/>
        </p:blipFill>
        <p:spPr>
          <a:xfrm>
            <a:off x="5534331" y="1827617"/>
            <a:ext cx="1632846" cy="17500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501" y="2486354"/>
            <a:ext cx="1297814" cy="4252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9513" y="4718577"/>
            <a:ext cx="992461" cy="9924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0873" y="2407411"/>
            <a:ext cx="1297814" cy="7410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0054" y="6201698"/>
            <a:ext cx="164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Tom Bialek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577" y="3659888"/>
            <a:ext cx="19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James Keener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4331" y="6124438"/>
            <a:ext cx="181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David Myers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8993" y="3608621"/>
            <a:ext cx="181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Alan Wong</a:t>
            </a:r>
          </a:p>
        </p:txBody>
      </p:sp>
    </p:spTree>
    <p:extLst>
      <p:ext uri="{BB962C8B-B14F-4D97-AF65-F5344CB8AC3E}">
        <p14:creationId xmlns:p14="http://schemas.microsoft.com/office/powerpoint/2010/main" val="341468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-3034"/>
            <a:ext cx="9144000" cy="686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12463-8049-1E4C-BA2B-FA5AF439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191" y="5149291"/>
            <a:ext cx="4728289" cy="95595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James Keener, CEO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7558" r="1178" b="17397"/>
          <a:stretch/>
        </p:blipFill>
        <p:spPr>
          <a:xfrm>
            <a:off x="371832" y="4733555"/>
            <a:ext cx="1583523" cy="17989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6" y="5256722"/>
            <a:ext cx="1382460" cy="789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9D1410-AB49-46E0-8102-10654156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72" b="16727"/>
          <a:stretch/>
        </p:blipFill>
        <p:spPr>
          <a:xfrm>
            <a:off x="2229197" y="626697"/>
            <a:ext cx="2066049" cy="2779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992BEB-5B29-4C8E-AE8B-C8585CFC1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398" y="646300"/>
            <a:ext cx="2068647" cy="2740570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98F5432E-660F-4208-8D33-BB6D5DEDEE11}"/>
              </a:ext>
            </a:extLst>
          </p:cNvPr>
          <p:cNvSpPr txBox="1"/>
          <p:nvPr/>
        </p:nvSpPr>
        <p:spPr>
          <a:xfrm>
            <a:off x="2610440" y="3439947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100" b="1" dirty="0"/>
              <a:t>MM3 for Feeders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D27FF3D1-5A4C-4392-993C-5C014EAB714D}"/>
              </a:ext>
            </a:extLst>
          </p:cNvPr>
          <p:cNvSpPr txBox="1"/>
          <p:nvPr/>
        </p:nvSpPr>
        <p:spPr>
          <a:xfrm>
            <a:off x="5519970" y="3439947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sz="1100" b="1" dirty="0"/>
              <a:t>ZM1 for Laterals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E247AF98-5747-4A5D-B17F-C9143FE118DD}"/>
              </a:ext>
            </a:extLst>
          </p:cNvPr>
          <p:cNvSpPr txBox="1"/>
          <p:nvPr/>
        </p:nvSpPr>
        <p:spPr>
          <a:xfrm>
            <a:off x="6039126" y="4036204"/>
            <a:ext cx="2991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i="1" dirty="0"/>
              <a:t>Conductor Sway Detection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i="1" dirty="0"/>
              <a:t>Pre-Ignition Detection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i="1" dirty="0"/>
              <a:t>Feeder </a:t>
            </a:r>
            <a:r>
              <a:rPr lang="en-US" sz="1400" i="1" dirty="0" err="1"/>
              <a:t>Watchlist</a:t>
            </a:r>
            <a:endParaRPr lang="en-US" sz="1400" i="1" dirty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i="1" dirty="0"/>
              <a:t>Worst Performing Feeder Alerts </a:t>
            </a:r>
          </a:p>
        </p:txBody>
      </p:sp>
    </p:spTree>
    <p:extLst>
      <p:ext uri="{BB962C8B-B14F-4D97-AF65-F5344CB8AC3E}">
        <p14:creationId xmlns:p14="http://schemas.microsoft.com/office/powerpoint/2010/main" val="137427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49693"/>
            <a:ext cx="9144000" cy="686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12463-8049-1E4C-BA2B-FA5AF439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191" y="5149291"/>
            <a:ext cx="4728289" cy="95595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Alan Wong, CEO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6435" t="9096" r="19374" b="38391"/>
          <a:stretch/>
        </p:blipFill>
        <p:spPr>
          <a:xfrm>
            <a:off x="395661" y="4737389"/>
            <a:ext cx="1632846" cy="1750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80" y="5347360"/>
            <a:ext cx="1684352" cy="551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09" y="1103695"/>
            <a:ext cx="2939969" cy="2576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E94047-2B42-284E-AD47-51A650963DBE}"/>
              </a:ext>
            </a:extLst>
          </p:cNvPr>
          <p:cNvSpPr txBox="1"/>
          <p:nvPr/>
        </p:nvSpPr>
        <p:spPr>
          <a:xfrm>
            <a:off x="838529" y="3822827"/>
            <a:ext cx="7466942" cy="528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AU" sz="1600" b="1" dirty="0"/>
              <a:t>Smart sensors along a typical 5km distance apart with 100+ assets, 24/365 early detection and location of fire risk faults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87A2DD-158A-7F44-81CB-DB584DB91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21" y="1103695"/>
            <a:ext cx="2930643" cy="25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3034"/>
            <a:ext cx="9144000" cy="6861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53528" y="929563"/>
            <a:ext cx="1143000" cy="1304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12463-8049-1E4C-BA2B-FA5AF439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191" y="5149291"/>
            <a:ext cx="4728289" cy="95595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Tom Bialek, Chief Engineer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5"/>
          <a:stretch/>
        </p:blipFill>
        <p:spPr>
          <a:xfrm>
            <a:off x="395053" y="4733555"/>
            <a:ext cx="1583523" cy="1798933"/>
          </a:xfrm>
          <a:prstGeom prst="rect">
            <a:avLst/>
          </a:prstGeom>
        </p:spPr>
      </p:pic>
      <p:pic>
        <p:nvPicPr>
          <p:cNvPr id="37" name="Graphic 8">
            <a:extLst>
              <a:ext uri="{FF2B5EF4-FFF2-40B4-BE49-F238E27FC236}">
                <a16:creationId xmlns:a16="http://schemas.microsoft.com/office/drawing/2014/main" id="{22856C97-EE49-5F44-801F-F0B4606CE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9070" y="5270825"/>
            <a:ext cx="1438046" cy="834422"/>
          </a:xfrm>
          <a:prstGeom prst="rect">
            <a:avLst/>
          </a:prstGeom>
        </p:spPr>
      </p:pic>
      <p:grpSp>
        <p:nvGrpSpPr>
          <p:cNvPr id="18" name="Group 4">
            <a:extLst>
              <a:ext uri="{FF2B5EF4-FFF2-40B4-BE49-F238E27FC236}">
                <a16:creationId xmlns:a16="http://schemas.microsoft.com/office/drawing/2014/main" id="{CAF41D03-2A2C-8C4A-ACE8-70026A5F2026}"/>
              </a:ext>
            </a:extLst>
          </p:cNvPr>
          <p:cNvGrpSpPr>
            <a:grpSpLocks/>
          </p:cNvGrpSpPr>
          <p:nvPr/>
        </p:nvGrpSpPr>
        <p:grpSpPr bwMode="auto">
          <a:xfrm>
            <a:off x="315893" y="102887"/>
            <a:ext cx="8512213" cy="3324596"/>
            <a:chOff x="571500" y="2251247"/>
            <a:chExt cx="7924799" cy="3389312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A9A6A1FA-C97F-7F40-802A-0E7E868B8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" y="2251247"/>
              <a:ext cx="7924799" cy="3389312"/>
              <a:chOff x="685800" y="2554288"/>
              <a:chExt cx="7924799" cy="3389312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C9339B5F-F045-874E-B087-7B9776DDB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800" y="2667000"/>
                <a:ext cx="6934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 typeface="Arial" panose="020B0604020202020204" pitchFamily="34" charset="0"/>
                  <a:buAutoNum type="arabicPeriod"/>
                </a:pPr>
                <a:endParaRPr lang="en-US" altLang="en-US"/>
              </a:p>
            </p:txBody>
          </p:sp>
          <p:pic>
            <p:nvPicPr>
              <p:cNvPr id="23" name="Picture 8">
                <a:extLst>
                  <a:ext uri="{FF2B5EF4-FFF2-40B4-BE49-F238E27FC236}">
                    <a16:creationId xmlns:a16="http://schemas.microsoft.com/office/drawing/2014/main" id="{9A217C18-55A3-0049-A4DA-8FC5946231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548" r="16959"/>
              <a:stretch>
                <a:fillRect/>
              </a:stretch>
            </p:blipFill>
            <p:spPr bwMode="auto">
              <a:xfrm>
                <a:off x="685800" y="2554288"/>
                <a:ext cx="7924799" cy="3389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EA9732-40B9-3041-B420-DAA9B7D323FF}"/>
                  </a:ext>
                </a:extLst>
              </p:cNvPr>
              <p:cNvSpPr/>
              <p:nvPr/>
            </p:nvSpPr>
            <p:spPr>
              <a:xfrm>
                <a:off x="6096119" y="2554288"/>
                <a:ext cx="609243" cy="4180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EB1D91B-43BE-DC4F-BE4B-EB854FF536DA}"/>
                  </a:ext>
                </a:extLst>
              </p:cNvPr>
              <p:cNvSpPr/>
              <p:nvPr/>
            </p:nvSpPr>
            <p:spPr>
              <a:xfrm>
                <a:off x="5790723" y="3037414"/>
                <a:ext cx="457319" cy="5444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395ED83-9A21-2546-AC49-2D4C65C7B3A3}"/>
                  </a:ext>
                </a:extLst>
              </p:cNvPr>
              <p:cNvSpPr/>
              <p:nvPr/>
            </p:nvSpPr>
            <p:spPr>
              <a:xfrm>
                <a:off x="5790723" y="3581860"/>
                <a:ext cx="153473" cy="761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882D1C-EE08-AE47-8096-35F2A3ED4877}"/>
                  </a:ext>
                </a:extLst>
              </p:cNvPr>
              <p:cNvSpPr/>
              <p:nvPr/>
            </p:nvSpPr>
            <p:spPr>
              <a:xfrm>
                <a:off x="5714761" y="3658044"/>
                <a:ext cx="122469" cy="152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CCF9EA-54A5-684F-BBAC-0B0E738C9626}"/>
                </a:ext>
              </a:extLst>
            </p:cNvPr>
            <p:cNvSpPr/>
            <p:nvPr/>
          </p:nvSpPr>
          <p:spPr>
            <a:xfrm>
              <a:off x="7963018" y="5298655"/>
              <a:ext cx="266640" cy="1523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77600C2-CC4D-B540-9485-60978917A79F}"/>
              </a:ext>
            </a:extLst>
          </p:cNvPr>
          <p:cNvSpPr/>
          <p:nvPr/>
        </p:nvSpPr>
        <p:spPr>
          <a:xfrm>
            <a:off x="381000" y="3429334"/>
            <a:ext cx="8763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2635" lvl="1" indent="-122635">
              <a:spcAft>
                <a:spcPts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400" b="1" dirty="0"/>
              <a:t>Ongoing Development</a:t>
            </a:r>
          </a:p>
          <a:p>
            <a:pPr marL="576263" lvl="1" indent="-119063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Working with IT on a cellular based communication system for reduced implementation cost and           improved availability. </a:t>
            </a:r>
          </a:p>
          <a:p>
            <a:pPr marL="576263" lvl="1" indent="-119063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Expanding scope to include single phase branches in protection algorithm.</a:t>
            </a:r>
          </a:p>
          <a:p>
            <a:pPr marL="576263" lvl="1" indent="-119063"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altLang="en-US" sz="1400" dirty="0"/>
              <a:t>Circuit midpoint implementation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39" name="Arrow: Left 1">
            <a:extLst>
              <a:ext uri="{FF2B5EF4-FFF2-40B4-BE49-F238E27FC236}">
                <a16:creationId xmlns:a16="http://schemas.microsoft.com/office/drawing/2014/main" id="{7DA7499C-054C-9D48-B979-4283E3A8BBED}"/>
              </a:ext>
            </a:extLst>
          </p:cNvPr>
          <p:cNvSpPr/>
          <p:nvPr/>
        </p:nvSpPr>
        <p:spPr>
          <a:xfrm>
            <a:off x="2797885" y="999396"/>
            <a:ext cx="260985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8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9144000" cy="7125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65834" y="717216"/>
            <a:ext cx="1143000" cy="1304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12463-8049-1E4C-BA2B-FA5AF439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093" y="5132912"/>
            <a:ext cx="5745704" cy="95595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Myers, VP Feeder Automation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D0698D-DD5B-4BE3-9F46-B60EEC1A0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40" y="1038682"/>
            <a:ext cx="4395067" cy="33475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0806D4-453D-4D70-B4AD-90A8EC86AF51}"/>
              </a:ext>
            </a:extLst>
          </p:cNvPr>
          <p:cNvSpPr txBox="1"/>
          <p:nvPr/>
        </p:nvSpPr>
        <p:spPr>
          <a:xfrm>
            <a:off x="588365" y="301717"/>
            <a:ext cx="3999655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IntelliRupter</a:t>
            </a:r>
            <a:r>
              <a:rPr lang="en-US" sz="2400" b="1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PulseCloser</a:t>
            </a:r>
            <a:r>
              <a:rPr lang="en-US" sz="2400" b="1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Fault Interrupter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0752" b="15674"/>
          <a:stretch/>
        </p:blipFill>
        <p:spPr>
          <a:xfrm>
            <a:off x="399569" y="4739516"/>
            <a:ext cx="1583523" cy="1742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797" y="5114660"/>
            <a:ext cx="992461" cy="992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B998A-D0CC-EE4F-AB26-6D5CBFBBF6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387" y="771475"/>
            <a:ext cx="3156840" cy="1775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535ABB-E192-874D-B7D9-EB9992359D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060" y="3108166"/>
            <a:ext cx="3138700" cy="17941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3870F-762B-1746-AF58-2DF9F4A7946C}"/>
              </a:ext>
            </a:extLst>
          </p:cNvPr>
          <p:cNvSpPr/>
          <p:nvPr/>
        </p:nvSpPr>
        <p:spPr>
          <a:xfrm>
            <a:off x="5176386" y="305155"/>
            <a:ext cx="3156841" cy="49428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4ED3F9-FCEF-8E42-AB23-D3FEF90A90A0}"/>
              </a:ext>
            </a:extLst>
          </p:cNvPr>
          <p:cNvSpPr/>
          <p:nvPr/>
        </p:nvSpPr>
        <p:spPr>
          <a:xfrm>
            <a:off x="5209059" y="2676321"/>
            <a:ext cx="3121852" cy="49428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1B82D-84B7-1545-9816-75191CA0EA32}"/>
              </a:ext>
            </a:extLst>
          </p:cNvPr>
          <p:cNvSpPr txBox="1"/>
          <p:nvPr/>
        </p:nvSpPr>
        <p:spPr>
          <a:xfrm>
            <a:off x="4924786" y="367631"/>
            <a:ext cx="364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Conventional Reclosing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4AE249-E083-A448-A1A4-943BC7D25DA2}"/>
              </a:ext>
            </a:extLst>
          </p:cNvPr>
          <p:cNvSpPr txBox="1"/>
          <p:nvPr/>
        </p:nvSpPr>
        <p:spPr>
          <a:xfrm>
            <a:off x="5127070" y="2712470"/>
            <a:ext cx="309040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PulseClosing</a:t>
            </a:r>
            <a:r>
              <a:rPr lang="en-US" b="1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®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Technology</a:t>
            </a:r>
            <a:r>
              <a:rPr lang="en-US" b="1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4476F7-B813-274B-8C15-0FFC9B5541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457" r="1"/>
          <a:stretch/>
        </p:blipFill>
        <p:spPr>
          <a:xfrm>
            <a:off x="7769299" y="3358817"/>
            <a:ext cx="1052684" cy="98708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35C42B-5594-434B-9F61-8A237917B2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050"/>
          <a:stretch/>
        </p:blipFill>
        <p:spPr>
          <a:xfrm>
            <a:off x="7807887" y="1120985"/>
            <a:ext cx="1125677" cy="9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8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A330E-ACA8-1942-92CE-1B757A90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24B7-EDFF-824B-BCE9-3FAD438598D0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12463-8049-1E4C-BA2B-FA5AF439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2856C97-EE49-5F44-801F-F0B4606CE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6139" y="2222150"/>
            <a:ext cx="1438046" cy="834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5"/>
          <a:stretch/>
        </p:blipFill>
        <p:spPr>
          <a:xfrm>
            <a:off x="972966" y="1689022"/>
            <a:ext cx="1583523" cy="1798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7558" r="1178" b="17397"/>
          <a:stretch/>
        </p:blipFill>
        <p:spPr>
          <a:xfrm>
            <a:off x="5534331" y="1689021"/>
            <a:ext cx="1583523" cy="1798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-391839" t="13393" r="391839" b="-13393"/>
          <a:stretch/>
        </p:blipFill>
        <p:spPr>
          <a:xfrm>
            <a:off x="972966" y="1974747"/>
            <a:ext cx="1583523" cy="2368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10752" b="15674"/>
          <a:stretch/>
        </p:blipFill>
        <p:spPr>
          <a:xfrm>
            <a:off x="972966" y="4360219"/>
            <a:ext cx="1583523" cy="17427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6435" t="9096" r="19374" b="38391"/>
          <a:stretch/>
        </p:blipFill>
        <p:spPr>
          <a:xfrm>
            <a:off x="5509669" y="4360219"/>
            <a:ext cx="1632846" cy="17500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839" y="5018956"/>
            <a:ext cx="1297814" cy="4252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813" y="4735362"/>
            <a:ext cx="992461" cy="9924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2240" y="2268815"/>
            <a:ext cx="1297814" cy="7410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41510" y="3547286"/>
            <a:ext cx="164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Tom Bialek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49944" y="3521292"/>
            <a:ext cx="19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James Keener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4631" y="6141223"/>
            <a:ext cx="181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David Myers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4331" y="6141223"/>
            <a:ext cx="181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Alan Wong</a:t>
            </a:r>
          </a:p>
        </p:txBody>
      </p:sp>
    </p:spTree>
    <p:extLst>
      <p:ext uri="{BB962C8B-B14F-4D97-AF65-F5344CB8AC3E}">
        <p14:creationId xmlns:p14="http://schemas.microsoft.com/office/powerpoint/2010/main" val="68640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145</Words>
  <Application>Microsoft Office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Gotham HTF Medium</vt:lpstr>
      <vt:lpstr>Open Sans</vt:lpstr>
      <vt:lpstr>Wingdings</vt:lpstr>
      <vt:lpstr>Office Theme</vt:lpstr>
      <vt:lpstr>Technology Innovations to Reduce Wildfire Risk </vt:lpstr>
      <vt:lpstr>Panel</vt:lpstr>
      <vt:lpstr>James Keener, CEO</vt:lpstr>
      <vt:lpstr>Alan Wong, CEO</vt:lpstr>
      <vt:lpstr>Dr. Tom Bialek, Chief Engineer</vt:lpstr>
      <vt:lpstr>David Myers, VP Feeder Automation</vt:lpstr>
      <vt:lpstr>Questions</vt:lpstr>
    </vt:vector>
  </TitlesOfParts>
  <Company>CEC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Bailey Wobschall</dc:creator>
  <cp:lastModifiedBy>Moly, Rohimah</cp:lastModifiedBy>
  <cp:revision>61</cp:revision>
  <dcterms:created xsi:type="dcterms:W3CDTF">2017-05-04T20:00:37Z</dcterms:created>
  <dcterms:modified xsi:type="dcterms:W3CDTF">2019-04-08T21:43:39Z</dcterms:modified>
</cp:coreProperties>
</file>