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78" r:id="rId5"/>
    <p:sldId id="290" r:id="rId6"/>
    <p:sldId id="296" r:id="rId7"/>
    <p:sldId id="301" r:id="rId8"/>
    <p:sldId id="297" r:id="rId9"/>
    <p:sldId id="298" r:id="rId10"/>
    <p:sldId id="302" r:id="rId11"/>
    <p:sldId id="300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83172-9A56-4792-B992-98A3899F3EF6}">
          <p14:sldIdLst>
            <p14:sldId id="278"/>
            <p14:sldId id="290"/>
            <p14:sldId id="296"/>
            <p14:sldId id="301"/>
            <p14:sldId id="297"/>
            <p14:sldId id="298"/>
            <p14:sldId id="302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Chen" initials="BC" lastIdx="5" clrIdx="0">
    <p:extLst/>
  </p:cmAuthor>
  <p:cmAuthor id="2" name="Edesona" initials="APE" lastIdx="2" clrIdx="1"/>
  <p:cmAuthor id="3" name="Jennifer Pearce" initials="JP" lastIdx="1" clrIdx="2"/>
  <p:cmAuthor id="4" name="Kristi Gardner" initials="KG" lastIdx="1" clrIdx="3"/>
  <p:cmAuthor id="5" name="Bill Chiu" initials="BC" lastIdx="31" clrIdx="4">
    <p:extLst/>
  </p:cmAuthor>
  <p:cmAuthor id="6" name="Bill Chiu" initials="BC [2]" lastIdx="15" clrIdx="5">
    <p:extLst/>
  </p:cmAuthor>
  <p:cmAuthor id="7" name="Paul Grigaux" initials="PG" lastIdx="1" clrIdx="6">
    <p:extLst/>
  </p:cmAuthor>
  <p:cmAuthor id="8" name="Cameron McPherson" initials="CM" lastIdx="7" clrIdx="7">
    <p:extLst/>
  </p:cmAuthor>
  <p:cmAuthor id="9" name="Joseph Bauza" initials="JB" lastIdx="1" clrIdx="8">
    <p:extLst/>
  </p:cmAuthor>
  <p:cmAuthor id="10" name="Brady, Thomas Michael" initials="BTM" lastIdx="5" clrIdx="9"/>
  <p:cmAuthor id="11" name="Margarita Gevondyan" initials="MG" lastIdx="10" clrIdx="10">
    <p:extLst/>
  </p:cmAuthor>
  <p:cmAuthor id="12" name="Patricia Cirucci" initials="PC" lastIdx="1" clrIdx="11">
    <p:extLst/>
  </p:cmAuthor>
  <p:cmAuthor id="13" name="Angha, Amir" initials="AA" lastIdx="5" clrIdx="12"/>
  <p:cmAuthor id="14" name="Jennifer Wrigley" initials="JW" lastIdx="10" clrIdx="13">
    <p:extLst/>
  </p:cmAuthor>
  <p:cmAuthor id="15" name="Simon Han" initials="SH" lastIdx="1" clrIdx="14">
    <p:extLst/>
  </p:cmAuthor>
  <p:cmAuthor id="16" name="Caroline Choi" initials="CC" lastIdx="3" clrIdx="1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E760"/>
    <a:srgbClr val="FED141"/>
    <a:srgbClr val="FFFF81"/>
    <a:srgbClr val="00664F"/>
    <a:srgbClr val="006269"/>
    <a:srgbClr val="707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337C2-B971-4084-A7F9-87687E92BEF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3F3C2BD-74AD-40DB-96CE-44D673D31F38}">
      <dgm:prSet phldrT="[Text]"/>
      <dgm:spPr/>
      <dgm:t>
        <a:bodyPr/>
        <a:lstStyle/>
        <a:p>
          <a:r>
            <a:rPr lang="en-US" sz="2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Analytics/Research &amp; Development</a:t>
          </a:r>
        </a:p>
      </dgm:t>
    </dgm:pt>
    <dgm:pt modelId="{BF449353-0689-4306-B603-7754DF5E3483}" type="parTrans" cxnId="{69C6C340-8FFB-4F2C-9429-6495D89F0E20}">
      <dgm:prSet/>
      <dgm:spPr/>
      <dgm:t>
        <a:bodyPr/>
        <a:lstStyle/>
        <a:p>
          <a:endParaRPr lang="en-US"/>
        </a:p>
      </dgm:t>
    </dgm:pt>
    <dgm:pt modelId="{41E499FA-DDDD-447E-9313-38403CDEBAE8}" type="sibTrans" cxnId="{69C6C340-8FFB-4F2C-9429-6495D89F0E20}">
      <dgm:prSet/>
      <dgm:spPr/>
      <dgm:t>
        <a:bodyPr/>
        <a:lstStyle/>
        <a:p>
          <a:endParaRPr lang="en-US"/>
        </a:p>
      </dgm:t>
    </dgm:pt>
    <dgm:pt modelId="{838D0C82-F68F-43D1-86C1-49A13B98FCA8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High tech situational awareness environment leveraging a multi-faceted team of experts developing and deploying artificial intelligence (AI) solutions to improve public safety and grid reliability.</a:t>
          </a:r>
          <a:endParaRPr lang="en-US" sz="1800" b="0" dirty="0"/>
        </a:p>
      </dgm:t>
    </dgm:pt>
    <dgm:pt modelId="{5958D6D4-FF65-4339-9922-6370DF584CB5}" type="parTrans" cxnId="{F75FA1B9-3BE2-46C6-9A7F-77777CD8998C}">
      <dgm:prSet/>
      <dgm:spPr/>
      <dgm:t>
        <a:bodyPr/>
        <a:lstStyle/>
        <a:p>
          <a:endParaRPr lang="en-US"/>
        </a:p>
      </dgm:t>
    </dgm:pt>
    <dgm:pt modelId="{79B754C4-A31D-4407-A506-32BD6E4FFEEB}" type="sibTrans" cxnId="{F75FA1B9-3BE2-46C6-9A7F-77777CD8998C}">
      <dgm:prSet/>
      <dgm:spPr/>
      <dgm:t>
        <a:bodyPr/>
        <a:lstStyle/>
        <a:p>
          <a:endParaRPr lang="en-US"/>
        </a:p>
      </dgm:t>
    </dgm:pt>
    <dgm:pt modelId="{F8DE5A8E-DF64-41ED-8D57-CCB490944B83}">
      <dgm:prSet phldrT="[Text]"/>
      <dgm:spPr/>
      <dgm:t>
        <a:bodyPr/>
        <a:lstStyle/>
        <a:p>
          <a:r>
            <a:rPr lang="en-US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 Time Situational Awareness</a:t>
          </a:r>
        </a:p>
      </dgm:t>
    </dgm:pt>
    <dgm:pt modelId="{AFEF9868-B0AA-4D89-AF73-BD62FE6C66A8}" type="parTrans" cxnId="{5EFA2C23-5BB7-4480-8E82-D859C781693C}">
      <dgm:prSet/>
      <dgm:spPr/>
      <dgm:t>
        <a:bodyPr/>
        <a:lstStyle/>
        <a:p>
          <a:endParaRPr lang="en-US"/>
        </a:p>
      </dgm:t>
    </dgm:pt>
    <dgm:pt modelId="{7397BFD1-1A67-4908-8F76-D349548343E3}" type="sibTrans" cxnId="{5EFA2C23-5BB7-4480-8E82-D859C781693C}">
      <dgm:prSet/>
      <dgm:spPr/>
      <dgm:t>
        <a:bodyPr/>
        <a:lstStyle/>
        <a:p>
          <a:endParaRPr lang="en-US"/>
        </a:p>
      </dgm:t>
    </dgm:pt>
    <dgm:pt modelId="{A0468685-AC91-4631-82C7-D2905BE4AF24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Analyze ~300 million daily data points from smart meters to identify </a:t>
          </a:r>
          <a:r>
            <a:rPr lang="en-US" sz="1800" b="0" dirty="0">
              <a:solidFill>
                <a:schemeClr val="tx1"/>
              </a:solidFill>
            </a:rPr>
            <a:t>equipment issues prior to customer or internal system notification.</a:t>
          </a:r>
          <a:endParaRPr lang="en-US" sz="1800" b="0" dirty="0"/>
        </a:p>
      </dgm:t>
    </dgm:pt>
    <dgm:pt modelId="{AEEACB23-F4BF-4A21-8AF6-BA2D6DE35590}" type="parTrans" cxnId="{C0A0B0B1-7C78-44FD-8291-42285503FE6C}">
      <dgm:prSet/>
      <dgm:spPr/>
      <dgm:t>
        <a:bodyPr/>
        <a:lstStyle/>
        <a:p>
          <a:endParaRPr lang="en-US"/>
        </a:p>
      </dgm:t>
    </dgm:pt>
    <dgm:pt modelId="{293A13C5-2B97-4266-9B43-80644F6C9F80}" type="sibTrans" cxnId="{C0A0B0B1-7C78-44FD-8291-42285503FE6C}">
      <dgm:prSet/>
      <dgm:spPr/>
      <dgm:t>
        <a:bodyPr/>
        <a:lstStyle/>
        <a:p>
          <a:endParaRPr lang="en-US"/>
        </a:p>
      </dgm:t>
    </dgm:pt>
    <dgm:pt modelId="{D2932647-1A37-4EE5-85D6-CAB7FE86C948}">
      <dgm:prSet phldrT="[Text]" custT="1"/>
      <dgm:spPr/>
      <dgm:t>
        <a:bodyPr/>
        <a:lstStyle/>
        <a:p>
          <a:r>
            <a:rPr lang="en-US" sz="1800" dirty="0"/>
            <a:t>Ability to visualize and pinpoint the location of grid events to aid first responders.</a:t>
          </a:r>
        </a:p>
      </dgm:t>
    </dgm:pt>
    <dgm:pt modelId="{B86BE09B-0B90-466C-99C1-5CF543704978}" type="parTrans" cxnId="{3F6CAD30-52FF-4A4F-93E4-178F7B732CD7}">
      <dgm:prSet/>
      <dgm:spPr/>
      <dgm:t>
        <a:bodyPr/>
        <a:lstStyle/>
        <a:p>
          <a:endParaRPr lang="en-US"/>
        </a:p>
      </dgm:t>
    </dgm:pt>
    <dgm:pt modelId="{EB03BAA7-598F-464F-9799-6D0B1E0FFB57}" type="sibTrans" cxnId="{3F6CAD30-52FF-4A4F-93E4-178F7B732CD7}">
      <dgm:prSet/>
      <dgm:spPr/>
      <dgm:t>
        <a:bodyPr/>
        <a:lstStyle/>
        <a:p>
          <a:endParaRPr lang="en-US"/>
        </a:p>
      </dgm:t>
    </dgm:pt>
    <dgm:pt modelId="{433B5AFA-B83E-4FD0-8073-6B023F0F1215}">
      <dgm:prSet phldrT="[Text]" custT="1"/>
      <dgm:spPr/>
      <dgm:t>
        <a:bodyPr/>
        <a:lstStyle/>
        <a:p>
          <a:r>
            <a:rPr lang="en-US" sz="21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Predictive Analytics</a:t>
          </a:r>
        </a:p>
      </dgm:t>
    </dgm:pt>
    <dgm:pt modelId="{4BCC5B28-26A3-48F7-BF39-96B568FAC853}" type="parTrans" cxnId="{D62A9181-866E-458A-86B8-165AE5A9DD2B}">
      <dgm:prSet/>
      <dgm:spPr/>
      <dgm:t>
        <a:bodyPr/>
        <a:lstStyle/>
        <a:p>
          <a:endParaRPr lang="en-US"/>
        </a:p>
      </dgm:t>
    </dgm:pt>
    <dgm:pt modelId="{4BF8A2E9-A75C-46D6-B5E8-62AC28B62D76}" type="sibTrans" cxnId="{D62A9181-866E-458A-86B8-165AE5A9DD2B}">
      <dgm:prSet/>
      <dgm:spPr/>
      <dgm:t>
        <a:bodyPr/>
        <a:lstStyle/>
        <a:p>
          <a:endParaRPr lang="en-US"/>
        </a:p>
      </dgm:t>
    </dgm:pt>
    <dgm:pt modelId="{C28D86B7-42D5-4B9E-8228-A2E1DF8A59B8}">
      <dgm:prSet phldrT="[Text]"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Detecting potential equipment issues that may result in a public safety hazard.</a:t>
          </a:r>
        </a:p>
      </dgm:t>
    </dgm:pt>
    <dgm:pt modelId="{6D498334-A246-4709-9A2C-75E1DDDA310D}" type="parTrans" cxnId="{76883986-ABDF-47B7-BFC2-C3E13495AFFC}">
      <dgm:prSet/>
      <dgm:spPr/>
      <dgm:t>
        <a:bodyPr/>
        <a:lstStyle/>
        <a:p>
          <a:endParaRPr lang="en-US"/>
        </a:p>
      </dgm:t>
    </dgm:pt>
    <dgm:pt modelId="{A206E9C3-720A-44FA-867A-2C1108EC1B3F}" type="sibTrans" cxnId="{76883986-ABDF-47B7-BFC2-C3E13495AFFC}">
      <dgm:prSet/>
      <dgm:spPr/>
      <dgm:t>
        <a:bodyPr/>
        <a:lstStyle/>
        <a:p>
          <a:endParaRPr lang="en-US"/>
        </a:p>
      </dgm:t>
    </dgm:pt>
    <dgm:pt modelId="{1AAF1BC8-6064-4B9C-9BF8-923F808D938A}">
      <dgm:prSet phldrT="[Text]" custT="1"/>
      <dgm:spPr/>
      <dgm:t>
        <a:bodyPr/>
        <a:lstStyle/>
        <a:p>
          <a:r>
            <a:rPr lang="en-US" sz="1800" b="0" dirty="0"/>
            <a:t>Provides virtual troubleshooting support for field personnel.</a:t>
          </a:r>
        </a:p>
      </dgm:t>
    </dgm:pt>
    <dgm:pt modelId="{6BB79DBC-D49A-415D-8ABB-409ED3F3E538}" type="parTrans" cxnId="{88DCA7A3-4A52-4836-94CE-D9B843F40A27}">
      <dgm:prSet/>
      <dgm:spPr/>
    </dgm:pt>
    <dgm:pt modelId="{56DD13AC-86BA-4368-9D0E-976A5E0FDFE5}" type="sibTrans" cxnId="{88DCA7A3-4A52-4836-94CE-D9B843F40A27}">
      <dgm:prSet/>
      <dgm:spPr/>
    </dgm:pt>
    <dgm:pt modelId="{2FCB334D-13DD-4500-9B23-9C1A65664E39}">
      <dgm:prSet phldrT="[Text]"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Designing algorithms with a statistical approach to locate degrading assets otherwise undetectable by traditional methods</a:t>
          </a:r>
        </a:p>
      </dgm:t>
    </dgm:pt>
    <dgm:pt modelId="{D0B78D56-09CB-4C90-A2BD-7230E9B9971B}" type="parTrans" cxnId="{B163F646-D05D-420F-B550-0E86174C5528}">
      <dgm:prSet/>
      <dgm:spPr/>
    </dgm:pt>
    <dgm:pt modelId="{A4866029-9BEB-46B0-9F8F-1AE83684573F}" type="sibTrans" cxnId="{B163F646-D05D-420F-B550-0E86174C5528}">
      <dgm:prSet/>
      <dgm:spPr/>
    </dgm:pt>
    <dgm:pt modelId="{668A7DF8-52B2-4C25-A960-53924678FB43}" type="pres">
      <dgm:prSet presAssocID="{6BA337C2-B971-4084-A7F9-87687E92BEF8}" presName="linear" presStyleCnt="0">
        <dgm:presLayoutVars>
          <dgm:dir/>
          <dgm:resizeHandles val="exact"/>
        </dgm:presLayoutVars>
      </dgm:prSet>
      <dgm:spPr/>
    </dgm:pt>
    <dgm:pt modelId="{FC824856-4EAA-40E3-B6D8-C570EC19DF25}" type="pres">
      <dgm:prSet presAssocID="{53F3C2BD-74AD-40DB-96CE-44D673D31F38}" presName="comp" presStyleCnt="0"/>
      <dgm:spPr/>
    </dgm:pt>
    <dgm:pt modelId="{604A10CB-5864-4BFA-9063-BC52ED53ED5D}" type="pres">
      <dgm:prSet presAssocID="{53F3C2BD-74AD-40DB-96CE-44D673D31F38}" presName="box" presStyleLbl="node1" presStyleIdx="0" presStyleCnt="3"/>
      <dgm:spPr/>
    </dgm:pt>
    <dgm:pt modelId="{AC823970-19D0-4FE8-9653-ECD6F78B8A0E}" type="pres">
      <dgm:prSet presAssocID="{53F3C2BD-74AD-40DB-96CE-44D673D31F3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12E0B48-BB82-4A5B-A198-D38522AB90C3}" type="pres">
      <dgm:prSet presAssocID="{53F3C2BD-74AD-40DB-96CE-44D673D31F38}" presName="text" presStyleLbl="node1" presStyleIdx="0" presStyleCnt="3">
        <dgm:presLayoutVars>
          <dgm:bulletEnabled val="1"/>
        </dgm:presLayoutVars>
      </dgm:prSet>
      <dgm:spPr/>
    </dgm:pt>
    <dgm:pt modelId="{6C8605B0-0C1E-4299-A26E-333AA05C6F51}" type="pres">
      <dgm:prSet presAssocID="{41E499FA-DDDD-447E-9313-38403CDEBAE8}" presName="spacer" presStyleCnt="0"/>
      <dgm:spPr/>
    </dgm:pt>
    <dgm:pt modelId="{D2D3E74E-3660-430B-94B7-39C8642B7045}" type="pres">
      <dgm:prSet presAssocID="{F8DE5A8E-DF64-41ED-8D57-CCB490944B83}" presName="comp" presStyleCnt="0"/>
      <dgm:spPr/>
    </dgm:pt>
    <dgm:pt modelId="{4A75C319-68AD-4F23-AF3E-E579C1BBD702}" type="pres">
      <dgm:prSet presAssocID="{F8DE5A8E-DF64-41ED-8D57-CCB490944B83}" presName="box" presStyleLbl="node1" presStyleIdx="1" presStyleCnt="3"/>
      <dgm:spPr/>
    </dgm:pt>
    <dgm:pt modelId="{D6CC7BAC-6C18-4935-8BD0-E205436E8B91}" type="pres">
      <dgm:prSet presAssocID="{F8DE5A8E-DF64-41ED-8D57-CCB490944B8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3152823-FAFD-4069-A70A-64A6091B8972}" type="pres">
      <dgm:prSet presAssocID="{F8DE5A8E-DF64-41ED-8D57-CCB490944B83}" presName="text" presStyleLbl="node1" presStyleIdx="1" presStyleCnt="3">
        <dgm:presLayoutVars>
          <dgm:bulletEnabled val="1"/>
        </dgm:presLayoutVars>
      </dgm:prSet>
      <dgm:spPr/>
    </dgm:pt>
    <dgm:pt modelId="{0D57084F-9295-45C3-8DBC-5C96B509C5D0}" type="pres">
      <dgm:prSet presAssocID="{7397BFD1-1A67-4908-8F76-D349548343E3}" presName="spacer" presStyleCnt="0"/>
      <dgm:spPr/>
    </dgm:pt>
    <dgm:pt modelId="{0BFC8AA8-581A-45A2-B0C7-7645EB66EB3E}" type="pres">
      <dgm:prSet presAssocID="{433B5AFA-B83E-4FD0-8073-6B023F0F1215}" presName="comp" presStyleCnt="0"/>
      <dgm:spPr/>
    </dgm:pt>
    <dgm:pt modelId="{BDC2873D-4DF8-40A0-91C7-A71CB113EB12}" type="pres">
      <dgm:prSet presAssocID="{433B5AFA-B83E-4FD0-8073-6B023F0F1215}" presName="box" presStyleLbl="node1" presStyleIdx="2" presStyleCnt="3"/>
      <dgm:spPr/>
    </dgm:pt>
    <dgm:pt modelId="{C1615D0D-0180-4EC8-ACF5-B0FB4F737A6D}" type="pres">
      <dgm:prSet presAssocID="{433B5AFA-B83E-4FD0-8073-6B023F0F121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A231982-58F4-4030-8F89-DF0F94293812}" type="pres">
      <dgm:prSet presAssocID="{433B5AFA-B83E-4FD0-8073-6B023F0F1215}" presName="text" presStyleLbl="node1" presStyleIdx="2" presStyleCnt="3">
        <dgm:presLayoutVars>
          <dgm:bulletEnabled val="1"/>
        </dgm:presLayoutVars>
      </dgm:prSet>
      <dgm:spPr/>
    </dgm:pt>
  </dgm:ptLst>
  <dgm:cxnLst>
    <dgm:cxn modelId="{5EFA2C23-5BB7-4480-8E82-D859C781693C}" srcId="{6BA337C2-B971-4084-A7F9-87687E92BEF8}" destId="{F8DE5A8E-DF64-41ED-8D57-CCB490944B83}" srcOrd="1" destOrd="0" parTransId="{AFEF9868-B0AA-4D89-AF73-BD62FE6C66A8}" sibTransId="{7397BFD1-1A67-4908-8F76-D349548343E3}"/>
    <dgm:cxn modelId="{6DD7FC28-5C2C-4B21-923E-71E795E2CFEC}" type="presOf" srcId="{A0468685-AC91-4631-82C7-D2905BE4AF24}" destId="{53152823-FAFD-4069-A70A-64A6091B8972}" srcOrd="1" destOrd="1" presId="urn:microsoft.com/office/officeart/2005/8/layout/vList4"/>
    <dgm:cxn modelId="{3F6CAD30-52FF-4A4F-93E4-178F7B732CD7}" srcId="{F8DE5A8E-DF64-41ED-8D57-CCB490944B83}" destId="{D2932647-1A37-4EE5-85D6-CAB7FE86C948}" srcOrd="1" destOrd="0" parTransId="{B86BE09B-0B90-466C-99C1-5CF543704978}" sibTransId="{EB03BAA7-598F-464F-9799-6D0B1E0FFB57}"/>
    <dgm:cxn modelId="{B449EF34-F380-45EA-A385-E701137227AF}" type="presOf" srcId="{D2932647-1A37-4EE5-85D6-CAB7FE86C948}" destId="{4A75C319-68AD-4F23-AF3E-E579C1BBD702}" srcOrd="0" destOrd="2" presId="urn:microsoft.com/office/officeart/2005/8/layout/vList4"/>
    <dgm:cxn modelId="{69C6C340-8FFB-4F2C-9429-6495D89F0E20}" srcId="{6BA337C2-B971-4084-A7F9-87687E92BEF8}" destId="{53F3C2BD-74AD-40DB-96CE-44D673D31F38}" srcOrd="0" destOrd="0" parTransId="{BF449353-0689-4306-B603-7754DF5E3483}" sibTransId="{41E499FA-DDDD-447E-9313-38403CDEBAE8}"/>
    <dgm:cxn modelId="{8BD1665B-FD69-41BA-839A-E0F0F802C558}" type="presOf" srcId="{838D0C82-F68F-43D1-86C1-49A13B98FCA8}" destId="{A12E0B48-BB82-4A5B-A198-D38522AB90C3}" srcOrd="1" destOrd="1" presId="urn:microsoft.com/office/officeart/2005/8/layout/vList4"/>
    <dgm:cxn modelId="{6913155C-FA75-4815-9224-822F2C2803B7}" type="presOf" srcId="{53F3C2BD-74AD-40DB-96CE-44D673D31F38}" destId="{604A10CB-5864-4BFA-9063-BC52ED53ED5D}" srcOrd="0" destOrd="0" presId="urn:microsoft.com/office/officeart/2005/8/layout/vList4"/>
    <dgm:cxn modelId="{00730860-0FDD-4052-97DF-2C83E71017EA}" type="presOf" srcId="{433B5AFA-B83E-4FD0-8073-6B023F0F1215}" destId="{BDC2873D-4DF8-40A0-91C7-A71CB113EB12}" srcOrd="0" destOrd="0" presId="urn:microsoft.com/office/officeart/2005/8/layout/vList4"/>
    <dgm:cxn modelId="{CC025260-B17E-4A51-8305-483E1E44A08B}" type="presOf" srcId="{838D0C82-F68F-43D1-86C1-49A13B98FCA8}" destId="{604A10CB-5864-4BFA-9063-BC52ED53ED5D}" srcOrd="0" destOrd="1" presId="urn:microsoft.com/office/officeart/2005/8/layout/vList4"/>
    <dgm:cxn modelId="{B163F646-D05D-420F-B550-0E86174C5528}" srcId="{433B5AFA-B83E-4FD0-8073-6B023F0F1215}" destId="{2FCB334D-13DD-4500-9B23-9C1A65664E39}" srcOrd="1" destOrd="0" parTransId="{D0B78D56-09CB-4C90-A2BD-7230E9B9971B}" sibTransId="{A4866029-9BEB-46B0-9F8F-1AE83684573F}"/>
    <dgm:cxn modelId="{2E059E6A-7E2D-45A2-924B-FCD70ADF7690}" type="presOf" srcId="{6BA337C2-B971-4084-A7F9-87687E92BEF8}" destId="{668A7DF8-52B2-4C25-A960-53924678FB43}" srcOrd="0" destOrd="0" presId="urn:microsoft.com/office/officeart/2005/8/layout/vList4"/>
    <dgm:cxn modelId="{37392952-022D-446B-9973-A96FB4A44F9B}" type="presOf" srcId="{2FCB334D-13DD-4500-9B23-9C1A65664E39}" destId="{CA231982-58F4-4030-8F89-DF0F94293812}" srcOrd="1" destOrd="2" presId="urn:microsoft.com/office/officeart/2005/8/layout/vList4"/>
    <dgm:cxn modelId="{D62A9181-866E-458A-86B8-165AE5A9DD2B}" srcId="{6BA337C2-B971-4084-A7F9-87687E92BEF8}" destId="{433B5AFA-B83E-4FD0-8073-6B023F0F1215}" srcOrd="2" destOrd="0" parTransId="{4BCC5B28-26A3-48F7-BF39-96B568FAC853}" sibTransId="{4BF8A2E9-A75C-46D6-B5E8-62AC28B62D76}"/>
    <dgm:cxn modelId="{76883986-ABDF-47B7-BFC2-C3E13495AFFC}" srcId="{433B5AFA-B83E-4FD0-8073-6B023F0F1215}" destId="{C28D86B7-42D5-4B9E-8228-A2E1DF8A59B8}" srcOrd="0" destOrd="0" parTransId="{6D498334-A246-4709-9A2C-75E1DDDA310D}" sibTransId="{A206E9C3-720A-44FA-867A-2C1108EC1B3F}"/>
    <dgm:cxn modelId="{5825F88A-8FE1-462A-8677-8B82F8BAA900}" type="presOf" srcId="{F8DE5A8E-DF64-41ED-8D57-CCB490944B83}" destId="{53152823-FAFD-4069-A70A-64A6091B8972}" srcOrd="1" destOrd="0" presId="urn:microsoft.com/office/officeart/2005/8/layout/vList4"/>
    <dgm:cxn modelId="{2DC2D08D-FDEC-46B2-947A-B9AB05F25295}" type="presOf" srcId="{C28D86B7-42D5-4B9E-8228-A2E1DF8A59B8}" destId="{BDC2873D-4DF8-40A0-91C7-A71CB113EB12}" srcOrd="0" destOrd="1" presId="urn:microsoft.com/office/officeart/2005/8/layout/vList4"/>
    <dgm:cxn modelId="{ECD72998-3500-4192-8CE6-FF0D6A741E45}" type="presOf" srcId="{C28D86B7-42D5-4B9E-8228-A2E1DF8A59B8}" destId="{CA231982-58F4-4030-8F89-DF0F94293812}" srcOrd="1" destOrd="1" presId="urn:microsoft.com/office/officeart/2005/8/layout/vList4"/>
    <dgm:cxn modelId="{8076B29F-F13F-47FE-9968-DDC66E30D633}" type="presOf" srcId="{1AAF1BC8-6064-4B9C-9BF8-923F808D938A}" destId="{A12E0B48-BB82-4A5B-A198-D38522AB90C3}" srcOrd="1" destOrd="2" presId="urn:microsoft.com/office/officeart/2005/8/layout/vList4"/>
    <dgm:cxn modelId="{7D0D84A1-C284-468F-A20C-383C36A075D8}" type="presOf" srcId="{2FCB334D-13DD-4500-9B23-9C1A65664E39}" destId="{BDC2873D-4DF8-40A0-91C7-A71CB113EB12}" srcOrd="0" destOrd="2" presId="urn:microsoft.com/office/officeart/2005/8/layout/vList4"/>
    <dgm:cxn modelId="{88DCA7A3-4A52-4836-94CE-D9B843F40A27}" srcId="{53F3C2BD-74AD-40DB-96CE-44D673D31F38}" destId="{1AAF1BC8-6064-4B9C-9BF8-923F808D938A}" srcOrd="1" destOrd="0" parTransId="{6BB79DBC-D49A-415D-8ABB-409ED3F3E538}" sibTransId="{56DD13AC-86BA-4368-9D0E-976A5E0FDFE5}"/>
    <dgm:cxn modelId="{C0A0B0B1-7C78-44FD-8291-42285503FE6C}" srcId="{F8DE5A8E-DF64-41ED-8D57-CCB490944B83}" destId="{A0468685-AC91-4631-82C7-D2905BE4AF24}" srcOrd="0" destOrd="0" parTransId="{AEEACB23-F4BF-4A21-8AF6-BA2D6DE35590}" sibTransId="{293A13C5-2B97-4266-9B43-80644F6C9F80}"/>
    <dgm:cxn modelId="{F75FA1B9-3BE2-46C6-9A7F-77777CD8998C}" srcId="{53F3C2BD-74AD-40DB-96CE-44D673D31F38}" destId="{838D0C82-F68F-43D1-86C1-49A13B98FCA8}" srcOrd="0" destOrd="0" parTransId="{5958D6D4-FF65-4339-9922-6370DF584CB5}" sibTransId="{79B754C4-A31D-4407-A506-32BD6E4FFEEB}"/>
    <dgm:cxn modelId="{92CBC6C0-F014-4F59-B00F-A1317585C16C}" type="presOf" srcId="{433B5AFA-B83E-4FD0-8073-6B023F0F1215}" destId="{CA231982-58F4-4030-8F89-DF0F94293812}" srcOrd="1" destOrd="0" presId="urn:microsoft.com/office/officeart/2005/8/layout/vList4"/>
    <dgm:cxn modelId="{931986C5-474A-4FA4-8B76-75073DFAD54D}" type="presOf" srcId="{F8DE5A8E-DF64-41ED-8D57-CCB490944B83}" destId="{4A75C319-68AD-4F23-AF3E-E579C1BBD702}" srcOrd="0" destOrd="0" presId="urn:microsoft.com/office/officeart/2005/8/layout/vList4"/>
    <dgm:cxn modelId="{DFDBF4E6-502A-4998-A246-7E1FD69BF7FE}" type="presOf" srcId="{D2932647-1A37-4EE5-85D6-CAB7FE86C948}" destId="{53152823-FAFD-4069-A70A-64A6091B8972}" srcOrd="1" destOrd="2" presId="urn:microsoft.com/office/officeart/2005/8/layout/vList4"/>
    <dgm:cxn modelId="{ABD0AEE8-30FC-465C-BFE4-1464E07C919D}" type="presOf" srcId="{53F3C2BD-74AD-40DB-96CE-44D673D31F38}" destId="{A12E0B48-BB82-4A5B-A198-D38522AB90C3}" srcOrd="1" destOrd="0" presId="urn:microsoft.com/office/officeart/2005/8/layout/vList4"/>
    <dgm:cxn modelId="{477CA0EF-7F1A-4679-B597-00212034FA5C}" type="presOf" srcId="{A0468685-AC91-4631-82C7-D2905BE4AF24}" destId="{4A75C319-68AD-4F23-AF3E-E579C1BBD702}" srcOrd="0" destOrd="1" presId="urn:microsoft.com/office/officeart/2005/8/layout/vList4"/>
    <dgm:cxn modelId="{6B073BFD-2949-4829-A989-ADA9F59958A1}" type="presOf" srcId="{1AAF1BC8-6064-4B9C-9BF8-923F808D938A}" destId="{604A10CB-5864-4BFA-9063-BC52ED53ED5D}" srcOrd="0" destOrd="2" presId="urn:microsoft.com/office/officeart/2005/8/layout/vList4"/>
    <dgm:cxn modelId="{967F28D3-4B10-4656-919E-C05D2E820615}" type="presParOf" srcId="{668A7DF8-52B2-4C25-A960-53924678FB43}" destId="{FC824856-4EAA-40E3-B6D8-C570EC19DF25}" srcOrd="0" destOrd="0" presId="urn:microsoft.com/office/officeart/2005/8/layout/vList4"/>
    <dgm:cxn modelId="{B8D8B9A4-8848-4CA2-BA5B-30CC38C1A025}" type="presParOf" srcId="{FC824856-4EAA-40E3-B6D8-C570EC19DF25}" destId="{604A10CB-5864-4BFA-9063-BC52ED53ED5D}" srcOrd="0" destOrd="0" presId="urn:microsoft.com/office/officeart/2005/8/layout/vList4"/>
    <dgm:cxn modelId="{A3EE7025-A781-458F-88CE-BF1F0038E4F7}" type="presParOf" srcId="{FC824856-4EAA-40E3-B6D8-C570EC19DF25}" destId="{AC823970-19D0-4FE8-9653-ECD6F78B8A0E}" srcOrd="1" destOrd="0" presId="urn:microsoft.com/office/officeart/2005/8/layout/vList4"/>
    <dgm:cxn modelId="{FF895D09-1282-4D32-89F7-98CA8846B081}" type="presParOf" srcId="{FC824856-4EAA-40E3-B6D8-C570EC19DF25}" destId="{A12E0B48-BB82-4A5B-A198-D38522AB90C3}" srcOrd="2" destOrd="0" presId="urn:microsoft.com/office/officeart/2005/8/layout/vList4"/>
    <dgm:cxn modelId="{20F38877-FC53-4066-9706-B60039F953EB}" type="presParOf" srcId="{668A7DF8-52B2-4C25-A960-53924678FB43}" destId="{6C8605B0-0C1E-4299-A26E-333AA05C6F51}" srcOrd="1" destOrd="0" presId="urn:microsoft.com/office/officeart/2005/8/layout/vList4"/>
    <dgm:cxn modelId="{96029156-478E-4598-B14C-24BD6F68FFA6}" type="presParOf" srcId="{668A7DF8-52B2-4C25-A960-53924678FB43}" destId="{D2D3E74E-3660-430B-94B7-39C8642B7045}" srcOrd="2" destOrd="0" presId="urn:microsoft.com/office/officeart/2005/8/layout/vList4"/>
    <dgm:cxn modelId="{2E660570-DB3D-496D-878F-13B2B8AFBEC8}" type="presParOf" srcId="{D2D3E74E-3660-430B-94B7-39C8642B7045}" destId="{4A75C319-68AD-4F23-AF3E-E579C1BBD702}" srcOrd="0" destOrd="0" presId="urn:microsoft.com/office/officeart/2005/8/layout/vList4"/>
    <dgm:cxn modelId="{9EF5CB18-2B3C-4522-8D00-8BD7C13514C3}" type="presParOf" srcId="{D2D3E74E-3660-430B-94B7-39C8642B7045}" destId="{D6CC7BAC-6C18-4935-8BD0-E205436E8B91}" srcOrd="1" destOrd="0" presId="urn:microsoft.com/office/officeart/2005/8/layout/vList4"/>
    <dgm:cxn modelId="{2F3EB081-5A9F-4E1D-8617-3494114C5703}" type="presParOf" srcId="{D2D3E74E-3660-430B-94B7-39C8642B7045}" destId="{53152823-FAFD-4069-A70A-64A6091B8972}" srcOrd="2" destOrd="0" presId="urn:microsoft.com/office/officeart/2005/8/layout/vList4"/>
    <dgm:cxn modelId="{CA2477D9-4DFE-4B76-8405-9257734EC5F8}" type="presParOf" srcId="{668A7DF8-52B2-4C25-A960-53924678FB43}" destId="{0D57084F-9295-45C3-8DBC-5C96B509C5D0}" srcOrd="3" destOrd="0" presId="urn:microsoft.com/office/officeart/2005/8/layout/vList4"/>
    <dgm:cxn modelId="{118D61B8-5DE9-4BBD-8EDB-941AA833DB93}" type="presParOf" srcId="{668A7DF8-52B2-4C25-A960-53924678FB43}" destId="{0BFC8AA8-581A-45A2-B0C7-7645EB66EB3E}" srcOrd="4" destOrd="0" presId="urn:microsoft.com/office/officeart/2005/8/layout/vList4"/>
    <dgm:cxn modelId="{82A9F685-3A89-4F09-8CB0-5E3FC27ABAB1}" type="presParOf" srcId="{0BFC8AA8-581A-45A2-B0C7-7645EB66EB3E}" destId="{BDC2873D-4DF8-40A0-91C7-A71CB113EB12}" srcOrd="0" destOrd="0" presId="urn:microsoft.com/office/officeart/2005/8/layout/vList4"/>
    <dgm:cxn modelId="{813F9ACA-4063-4E5F-815D-57272C98B443}" type="presParOf" srcId="{0BFC8AA8-581A-45A2-B0C7-7645EB66EB3E}" destId="{C1615D0D-0180-4EC8-ACF5-B0FB4F737A6D}" srcOrd="1" destOrd="0" presId="urn:microsoft.com/office/officeart/2005/8/layout/vList4"/>
    <dgm:cxn modelId="{C9835C93-2AB7-4767-B170-9680F59CF547}" type="presParOf" srcId="{0BFC8AA8-581A-45A2-B0C7-7645EB66EB3E}" destId="{CA231982-58F4-4030-8F89-DF0F942938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A10CB-5864-4BFA-9063-BC52ED53ED5D}">
      <dsp:nvSpPr>
        <dsp:cNvPr id="0" name=""/>
        <dsp:cNvSpPr/>
      </dsp:nvSpPr>
      <dsp:spPr>
        <a:xfrm>
          <a:off x="0" y="0"/>
          <a:ext cx="8948027" cy="1620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Analytics/Research &amp;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High tech situational awareness environment leveraging a multi-faceted team of experts developing and deploying artificial intelligence (AI) solutions to improve public safety and grid reliability.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Provides virtual troubleshooting support for field personnel.</a:t>
          </a:r>
        </a:p>
      </dsp:txBody>
      <dsp:txXfrm>
        <a:off x="1951654" y="0"/>
        <a:ext cx="6996372" cy="1620495"/>
      </dsp:txXfrm>
    </dsp:sp>
    <dsp:sp modelId="{AC823970-19D0-4FE8-9653-ECD6F78B8A0E}">
      <dsp:nvSpPr>
        <dsp:cNvPr id="0" name=""/>
        <dsp:cNvSpPr/>
      </dsp:nvSpPr>
      <dsp:spPr>
        <a:xfrm>
          <a:off x="162049" y="162049"/>
          <a:ext cx="1789605" cy="1296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C319-68AD-4F23-AF3E-E579C1BBD702}">
      <dsp:nvSpPr>
        <dsp:cNvPr id="0" name=""/>
        <dsp:cNvSpPr/>
      </dsp:nvSpPr>
      <dsp:spPr>
        <a:xfrm>
          <a:off x="0" y="1782545"/>
          <a:ext cx="8948027" cy="1620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 Time Situational Awareness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Analyze ~300 million daily data points from smart meters to identify </a:t>
          </a:r>
          <a:r>
            <a:rPr lang="en-US" sz="1800" b="0" kern="1200" dirty="0">
              <a:solidFill>
                <a:schemeClr val="tx1"/>
              </a:solidFill>
            </a:rPr>
            <a:t>equipment issues prior to customer or internal system notification.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Ability to visualize and pinpoint the location of grid events to aid first responders.</a:t>
          </a:r>
        </a:p>
      </dsp:txBody>
      <dsp:txXfrm>
        <a:off x="1951654" y="1782545"/>
        <a:ext cx="6996372" cy="1620495"/>
      </dsp:txXfrm>
    </dsp:sp>
    <dsp:sp modelId="{D6CC7BAC-6C18-4935-8BD0-E205436E8B91}">
      <dsp:nvSpPr>
        <dsp:cNvPr id="0" name=""/>
        <dsp:cNvSpPr/>
      </dsp:nvSpPr>
      <dsp:spPr>
        <a:xfrm>
          <a:off x="162049" y="1944594"/>
          <a:ext cx="1789605" cy="1296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2873D-4DF8-40A0-91C7-A71CB113EB12}">
      <dsp:nvSpPr>
        <dsp:cNvPr id="0" name=""/>
        <dsp:cNvSpPr/>
      </dsp:nvSpPr>
      <dsp:spPr>
        <a:xfrm>
          <a:off x="0" y="3565090"/>
          <a:ext cx="8948027" cy="1620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Predictive Analytics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Detecting potential equipment issues that may result in a public safety hazard.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Designing algorithms with a statistical approach to locate degrading assets otherwise undetectable by traditional methods</a:t>
          </a:r>
        </a:p>
      </dsp:txBody>
      <dsp:txXfrm>
        <a:off x="1951654" y="3565090"/>
        <a:ext cx="6996372" cy="1620495"/>
      </dsp:txXfrm>
    </dsp:sp>
    <dsp:sp modelId="{C1615D0D-0180-4EC8-ACF5-B0FB4F737A6D}">
      <dsp:nvSpPr>
        <dsp:cNvPr id="0" name=""/>
        <dsp:cNvSpPr/>
      </dsp:nvSpPr>
      <dsp:spPr>
        <a:xfrm>
          <a:off x="162049" y="3727139"/>
          <a:ext cx="1789605" cy="1296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F96A9CB-F6B2-4C0D-A6EE-C36E1CD0214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5C2E7F-30E2-4C28-959C-FD2C4AA4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3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4452-7C52-4239-9E87-48240BA2F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effort is a collaboration between many organizations…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1139-5001-43F2-8BC6-C57E7678898C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8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2E7F-30E2-4C28-959C-FD2C4AA414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Hazard Reduction</a:t>
            </a:r>
            <a:r>
              <a:rPr lang="en-US" baseline="0" dirty="0"/>
              <a:t>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9635B-6ECB-42EF-ACB9-D5906BBC3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5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Hazard Reduction</a:t>
            </a:r>
            <a:r>
              <a:rPr lang="en-US" baseline="0" dirty="0"/>
              <a:t>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9635B-6ECB-42EF-ACB9-D5906BBC3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1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Hazard Reduction</a:t>
            </a:r>
            <a:r>
              <a:rPr lang="en-US" baseline="0" dirty="0"/>
              <a:t>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9635B-6ECB-42EF-ACB9-D5906BBC3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E Title Slide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775" y="2048449"/>
            <a:ext cx="6858000" cy="1076495"/>
          </a:xfrm>
        </p:spPr>
        <p:txBody>
          <a:bodyPr/>
          <a:lstStyle>
            <a:lvl1pPr marL="0" indent="0" algn="l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828818" y="5987598"/>
            <a:ext cx="0" cy="525294"/>
          </a:xfrm>
          <a:prstGeom prst="line">
            <a:avLst/>
          </a:prstGeom>
          <a:ln w="3175">
            <a:solidFill>
              <a:srgbClr val="D0D0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937" y="675859"/>
            <a:ext cx="7886700" cy="1325563"/>
          </a:xfrm>
        </p:spPr>
        <p:txBody>
          <a:bodyPr anchor="b" anchorCtr="0"/>
          <a:lstStyle>
            <a:lvl1pPr>
              <a:defRPr>
                <a:solidFill>
                  <a:srgbClr val="006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04" y="6024477"/>
            <a:ext cx="1657123" cy="4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09375" y="1084825"/>
            <a:ext cx="4752381" cy="5191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1539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130859" y="401239"/>
            <a:ext cx="5013142" cy="2786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4130859" y="3190425"/>
            <a:ext cx="2551790" cy="26987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71269" y="3190425"/>
            <a:ext cx="2472732" cy="26987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1298" y="1000002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02521" y="1621438"/>
            <a:ext cx="3170993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01989" y="1683711"/>
            <a:ext cx="5220070" cy="404238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3442" y="18643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128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400241"/>
            <a:ext cx="8229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1683308"/>
            <a:ext cx="82296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399">
                <a:solidFill>
                  <a:schemeClr val="bg1"/>
                </a:solidFill>
              </a:defRPr>
            </a:lvl1pPr>
            <a:lvl2pPr marL="171292" indent="0">
              <a:buNone/>
              <a:defRPr sz="1399">
                <a:solidFill>
                  <a:schemeClr val="bg1"/>
                </a:solidFill>
              </a:defRPr>
            </a:lvl2pPr>
            <a:lvl3pPr marL="285486" indent="0">
              <a:buNone/>
              <a:defRPr sz="1399">
                <a:solidFill>
                  <a:schemeClr val="bg1"/>
                </a:solidFill>
              </a:defRPr>
            </a:lvl3pPr>
            <a:lvl4pPr marL="456777" indent="0">
              <a:buNone/>
              <a:defRPr sz="1399">
                <a:solidFill>
                  <a:schemeClr val="bg1"/>
                </a:solidFill>
              </a:defRPr>
            </a:lvl4pPr>
            <a:lvl5pPr marL="628069" indent="0">
              <a:buNone/>
              <a:defRPr sz="1399">
                <a:solidFill>
                  <a:schemeClr val="bg1"/>
                </a:solidFill>
              </a:defRPr>
            </a:lvl5pPr>
          </a:lstStyle>
          <a:p>
            <a:pPr marL="0" marR="0" lvl="0" indent="0" algn="l" defTabSz="4567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4567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4567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78500" y="6406734"/>
            <a:ext cx="30861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Energy for What’s Aheadsm</a:t>
            </a:r>
          </a:p>
        </p:txBody>
      </p:sp>
    </p:spTree>
    <p:extLst>
      <p:ext uri="{BB962C8B-B14F-4D97-AF65-F5344CB8AC3E}">
        <p14:creationId xmlns:p14="http://schemas.microsoft.com/office/powerpoint/2010/main" val="1315655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E Divider Slide Green">
    <p:bg>
      <p:bgPr>
        <a:solidFill>
          <a:srgbClr val="0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3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04" y="6024477"/>
            <a:ext cx="1657123" cy="4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E Divider Slide Gre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118" y="1554730"/>
            <a:ext cx="5931948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6027939"/>
            <a:ext cx="6828818" cy="460414"/>
          </a:xfrm>
          <a:prstGeom prst="rect">
            <a:avLst/>
          </a:prstGeom>
          <a:solidFill>
            <a:srgbClr val="FED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2" y="6178530"/>
            <a:ext cx="2120768" cy="175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26928" y="0"/>
            <a:ext cx="23081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04" y="6024477"/>
            <a:ext cx="1657123" cy="455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A67BB-D48D-4EBC-AC88-32F305C049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2864" y="6569132"/>
            <a:ext cx="54848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" b="0">
                <a:solidFill>
                  <a:srgbClr val="FF0000"/>
                </a:solidFill>
              </a:rPr>
              <a:t>CONFIDENTIAL - This document contains NONPUBLIC SCE INFORMATION. Do not share with Class A affiliates. </a:t>
            </a:r>
            <a:endParaRPr lang="en-US" sz="600" b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15604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06269"/>
                </a:solidFill>
              </a:defRPr>
            </a:lvl1pPr>
          </a:lstStyle>
          <a:p>
            <a:r>
              <a:rPr lang="en-US"/>
              <a:t>Sentence summarizing slide key 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8650" y="1207357"/>
            <a:ext cx="7886700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225113"/>
            <a:ext cx="7886700" cy="4476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baseline="0" dirty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sz="2400" cap="small" baseline="0"/>
              <a:t>Description of Slide Content</a:t>
            </a:r>
          </a:p>
        </p:txBody>
      </p:sp>
    </p:spTree>
    <p:extLst>
      <p:ext uri="{BB962C8B-B14F-4D97-AF65-F5344CB8AC3E}">
        <p14:creationId xmlns:p14="http://schemas.microsoft.com/office/powerpoint/2010/main" val="428508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3247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442" y="97654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637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8173" y="6374107"/>
            <a:ext cx="516570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3442" y="301848"/>
            <a:ext cx="7886700" cy="909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128" y="6356351"/>
            <a:ext cx="827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8173" y="6374107"/>
            <a:ext cx="516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E94BA17-8AE8-4651-9FD9-8589E5D423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64" y="6498453"/>
            <a:ext cx="1795135" cy="1486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542214" y="6383045"/>
            <a:ext cx="0" cy="3251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795855"/>
            <a:ext cx="9144000" cy="71021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4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1" r:id="rId3"/>
    <p:sldLayoutId id="2147483683" r:id="rId4"/>
    <p:sldLayoutId id="2147483703" r:id="rId5"/>
    <p:sldLayoutId id="2147483686" r:id="rId6"/>
    <p:sldLayoutId id="2147483689" r:id="rId7"/>
    <p:sldLayoutId id="2147483692" r:id="rId8"/>
    <p:sldLayoutId id="2147483695" r:id="rId9"/>
    <p:sldLayoutId id="2147483696" r:id="rId10"/>
    <p:sldLayoutId id="2147483699" r:id="rId11"/>
    <p:sldLayoutId id="2147483702" r:id="rId12"/>
    <p:sldLayoutId id="214748370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BE7BA11-BD2F-4C73-B6EF-F952C707D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278" y="2478758"/>
            <a:ext cx="6858000" cy="18689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Smart Meter data and analytics to detect live wires down</a:t>
            </a:r>
          </a:p>
          <a:p>
            <a:endParaRPr lang="en-US" dirty="0"/>
          </a:p>
          <a:p>
            <a:r>
              <a:rPr lang="en-US" dirty="0"/>
              <a:t>March 21, 2019</a:t>
            </a:r>
          </a:p>
          <a:p>
            <a:r>
              <a:rPr lang="en-US" dirty="0"/>
              <a:t>Jim Cherrie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3278" y="1106168"/>
            <a:ext cx="7107401" cy="1325563"/>
          </a:xfrm>
        </p:spPr>
        <p:txBody>
          <a:bodyPr vert="horz" lIns="91440" tIns="45720" rIns="66165" bIns="45720" rtlCol="0" anchor="t">
            <a:noAutofit/>
          </a:bodyPr>
          <a:lstStyle/>
          <a:p>
            <a:pPr defTabSz="896552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Preventing Ignition from Utility Infrastructure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8063" y="6373813"/>
            <a:ext cx="515937" cy="365125"/>
          </a:xfrm>
        </p:spPr>
        <p:txBody>
          <a:bodyPr/>
          <a:lstStyle/>
          <a:p>
            <a:fld id="{5E94BA17-8AE8-4651-9FD9-8589E5D42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0"/>
            <a:ext cx="8842786" cy="639762"/>
          </a:xfrm>
        </p:spPr>
        <p:txBody>
          <a:bodyPr>
            <a:normAutofit/>
          </a:bodyPr>
          <a:lstStyle/>
          <a:p>
            <a:r>
              <a:rPr lang="en-US" sz="2800" b="1" dirty="0"/>
              <a:t>Reliability Operations Center</a:t>
            </a: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" b="1">
                <a:solidFill>
                  <a:srgbClr val="FFFFFF"/>
                </a:solidFill>
                <a:latin typeface="Tahoma" panose="020B0604030504040204" pitchFamily="34" charset="0"/>
              </a:rPr>
              <a:t>4_85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5895310"/>
              </p:ext>
            </p:extLst>
          </p:nvPr>
        </p:nvGraphicFramePr>
        <p:xfrm>
          <a:off x="77638" y="1169468"/>
          <a:ext cx="8948027" cy="518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2879" y="529706"/>
            <a:ext cx="8842786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The Reliability Operations Center was established to enhance troubleshooting and support real-time operations through the use of situational awareness, remote diagnostics and data-driven decision making.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32" y="15967"/>
            <a:ext cx="1077716" cy="37046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2CC31-BBA8-4889-B1FF-3D52F5AD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21623" y="166928"/>
            <a:ext cx="8182121" cy="46017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egoe UI Light"/>
                <a:cs typeface="Segoe UI Light"/>
              </a:rPr>
              <a:t>Early Damage Detection using Predictive Analytics</a:t>
            </a:r>
            <a:endParaRPr lang="en-US" b="1" strike="sngStrike" dirty="0">
              <a:latin typeface="Segoe UI Light"/>
              <a:cs typeface="Segoe U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66314" y="982134"/>
            <a:ext cx="4107286" cy="2764747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Lightning and stress can damage transformers.</a:t>
            </a:r>
          </a:p>
          <a:p>
            <a:endParaRPr lang="en-US" dirty="0"/>
          </a:p>
          <a:p>
            <a:r>
              <a:rPr lang="en-US" dirty="0"/>
              <a:t>This damage can lead to significant outages if left uncorrected.</a:t>
            </a:r>
          </a:p>
          <a:p>
            <a:endParaRPr lang="en-US" dirty="0"/>
          </a:p>
          <a:p>
            <a:r>
              <a:rPr lang="en-US" dirty="0"/>
              <a:t>With algorithms, we identify, locate, and replace damaged transformers.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73600" y="982133"/>
            <a:ext cx="3908519" cy="2764748"/>
            <a:chOff x="5581152" y="375616"/>
            <a:chExt cx="3425840" cy="21732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5728"/>
            <a:stretch/>
          </p:blipFill>
          <p:spPr>
            <a:xfrm>
              <a:off x="5581152" y="375616"/>
              <a:ext cx="3425840" cy="2173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6185035" y="1560366"/>
              <a:ext cx="2187797" cy="647273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Transformer sustained damage, and deteriorated</a:t>
              </a:r>
              <a:endParaRPr lang="en-US" sz="20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256494" y="934227"/>
              <a:ext cx="564186" cy="62613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940541" y="1074248"/>
              <a:ext cx="370612" cy="4375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2355" r="1250" b="15955"/>
          <a:stretch/>
        </p:blipFill>
        <p:spPr>
          <a:xfrm>
            <a:off x="2352776" y="3838104"/>
            <a:ext cx="4519813" cy="244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554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Segoe UI Light"/>
                <a:cs typeface="Segoe UI Light"/>
              </a:rPr>
              <a:t>Detecting Live Wires Down with Smart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3480" y="4460318"/>
            <a:ext cx="7959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The MADEC (Meter Alarming of Down Energized Conductors) application autonomously monitors SCE’s distribution circuits through it’s network of more than 5 million smart meters to identify live wire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algorithm used for MADEC continues to improve in accuracy by learning from new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/>
              <a:cs typeface="Segoe UI"/>
            </a:endParaRPr>
          </a:p>
        </p:txBody>
      </p:sp>
      <p:pic>
        <p:nvPicPr>
          <p:cNvPr id="1060" name="Picture 1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0" y="1069963"/>
            <a:ext cx="8107808" cy="31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581" t="6041" r="6537" b="9709"/>
          <a:stretch/>
        </p:blipFill>
        <p:spPr>
          <a:xfrm>
            <a:off x="912220" y="2152996"/>
            <a:ext cx="3429160" cy="3319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79" y="2470512"/>
            <a:ext cx="3855271" cy="27423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054" y="1317952"/>
            <a:ext cx="795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Various factors can impact our ability to detect and isolate live wire down conditions.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554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Segoe UI Light"/>
                <a:cs typeface="Segoe UI Light"/>
              </a:rPr>
              <a:t>Live Wire Down detected by MADEC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3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554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Segoe UI Light"/>
                <a:cs typeface="Segoe UI Light"/>
              </a:rPr>
              <a:t>Real-Time Meter Alarms Enable Detection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43" y="2631057"/>
            <a:ext cx="5335908" cy="3409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62681"/>
            <a:ext cx="4444809" cy="2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554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Segoe UI Light"/>
                <a:cs typeface="Segoe UI Light"/>
              </a:rPr>
              <a:t>Real-Time Meter Alarms Enable Detection</a:t>
            </a:r>
            <a:endParaRPr lang="en-US" dirty="0"/>
          </a:p>
        </p:txBody>
      </p:sp>
      <p:pic>
        <p:nvPicPr>
          <p:cNvPr id="5" name="k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261" y="1268627"/>
            <a:ext cx="6773478" cy="43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27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Incorporating data points from additional intelligent devices including-</a:t>
            </a:r>
          </a:p>
          <a:p>
            <a:pPr lvl="1"/>
            <a:r>
              <a:rPr lang="en-US" dirty="0"/>
              <a:t>Distribution Digital Fault Recorders (DFR)</a:t>
            </a:r>
          </a:p>
          <a:p>
            <a:pPr lvl="1"/>
            <a:r>
              <a:rPr lang="en-US" dirty="0"/>
              <a:t>Substation Relays and Circuit </a:t>
            </a:r>
            <a:r>
              <a:rPr lang="en-US" dirty="0" err="1"/>
              <a:t>Reclosers</a:t>
            </a:r>
            <a:endParaRPr lang="en-US" dirty="0"/>
          </a:p>
          <a:p>
            <a:pPr lvl="1"/>
            <a:r>
              <a:rPr lang="en-US" dirty="0"/>
              <a:t>Remote Fault Indicators (Overhead and Underground)</a:t>
            </a:r>
          </a:p>
          <a:p>
            <a:endParaRPr lang="en-US" dirty="0"/>
          </a:p>
          <a:p>
            <a:r>
              <a:rPr lang="en-US" dirty="0"/>
              <a:t>Value proposition-</a:t>
            </a:r>
          </a:p>
          <a:p>
            <a:pPr lvl="1"/>
            <a:r>
              <a:rPr lang="en-US" dirty="0"/>
              <a:t>Increased incident location accuracy</a:t>
            </a:r>
          </a:p>
          <a:p>
            <a:pPr lvl="1"/>
            <a:r>
              <a:rPr lang="en-US" dirty="0"/>
              <a:t>Increased detection speed through faster sampling rate</a:t>
            </a:r>
          </a:p>
          <a:p>
            <a:pPr lvl="1"/>
            <a:r>
              <a:rPr lang="en-US" dirty="0"/>
              <a:t>Improved sensitivity to detect more hazards</a:t>
            </a:r>
          </a:p>
          <a:p>
            <a:endParaRPr lang="en-US" dirty="0"/>
          </a:p>
          <a:p>
            <a:r>
              <a:rPr lang="en-US" dirty="0"/>
              <a:t>Overall objective-</a:t>
            </a:r>
          </a:p>
          <a:p>
            <a:pPr lvl="1"/>
            <a:r>
              <a:rPr lang="en-US" dirty="0"/>
              <a:t>Continually improve our capabilities to prevent, detect, and respond to any hazardous conditions.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7554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Segoe UI Light"/>
                <a:cs typeface="Segoe UI Light"/>
              </a:rPr>
              <a:t>Technological Solutions in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63724"/>
      </p:ext>
    </p:extLst>
  </p:cSld>
  <p:clrMapOvr>
    <a:masterClrMapping/>
  </p:clrMapOvr>
</p:sld>
</file>

<file path=ppt/theme/theme1.xml><?xml version="1.0" encoding="utf-8"?>
<a:theme xmlns:a="http://schemas.openxmlformats.org/drawingml/2006/main" name="SCE 4x3 Template_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Guidelines.potx" id="{30045ACF-AAE3-460A-9933-965EF3C49868}" vid="{329C0C72-CDA0-4F4F-BD5A-8598C0C0A6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5da448-bf9c-43e8-8676-7e88d583ded9">
      <Value>3</Value>
      <Value>2</Value>
      <Value>1</Value>
    </TaxCatchAll>
    <cf0f9a78bd504807a2e2623e4631b3fa xmlns="e45da448-bf9c-43e8-8676-7e88d583de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7514a86c-007b-4438-bd76-dcbdc5388fba</TermId>
        </TermInfo>
      </Terms>
    </cf0f9a78bd504807a2e2623e4631b3fa>
    <h19982cb4b68468f87fd990f143edc70 xmlns="e45da448-bf9c-43e8-8676-7e88d583ded9">
      <Terms xmlns="http://schemas.microsoft.com/office/infopath/2007/PartnerControls"/>
    </h19982cb4b68468f87fd990f143edc70>
    <p966c3bd56b4429f8be8750bc2889a10 xmlns="e45da448-bf9c-43e8-8676-7e88d583de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Attorney-Client Privileged</TermName>
          <TermId xmlns="http://schemas.microsoft.com/office/infopath/2007/PartnerControls">78e51327-bb29-4b89-97fe-f43aaf165bef</TermId>
        </TermInfo>
      </Terms>
    </p966c3bd56b4429f8be8750bc2889a10>
    <b01666ef1c1d4feda5610ef2152091e3 xmlns="e45da448-bf9c-43e8-8676-7e88d583de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Transmission ＆ Distribution</TermName>
          <TermId xmlns="http://schemas.microsoft.com/office/infopath/2007/PartnerControls">189d5c17-6cae-4a6d-a986-13e6a6a54d3e</TermId>
        </TermInfo>
      </Terms>
    </b01666ef1c1d4feda5610ef2152091e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lobal Set" ma:contentTypeID="0x0101000126D57F6C1098408AE9C97F7ECFC4C700BF161FF39612EC43B5D94A0F41A3214B" ma:contentTypeVersion="3" ma:contentTypeDescription="" ma:contentTypeScope="" ma:versionID="dfe4e53e7b8d41db32f5613f2366620b">
  <xsd:schema xmlns:xsd="http://www.w3.org/2001/XMLSchema" xmlns:xs="http://www.w3.org/2001/XMLSchema" xmlns:p="http://schemas.microsoft.com/office/2006/metadata/properties" xmlns:ns2="e45da448-bf9c-43e8-8676-7e88d583ded9" targetNamespace="http://schemas.microsoft.com/office/2006/metadata/properties" ma:root="true" ma:fieldsID="cc459bee12d8838cce26c0ac9c4ce93b" ns2:_="">
    <xsd:import namespace="e45da448-bf9c-43e8-8676-7e88d583ded9"/>
    <xsd:element name="properties">
      <xsd:complexType>
        <xsd:sequence>
          <xsd:element name="documentManagement">
            <xsd:complexType>
              <xsd:all>
                <xsd:element ref="ns2:TaxCatchAllLabel" minOccurs="0"/>
                <xsd:element ref="ns2:p966c3bd56b4429f8be8750bc2889a10" minOccurs="0"/>
                <xsd:element ref="ns2:h19982cb4b68468f87fd990f143edc70" minOccurs="0"/>
                <xsd:element ref="ns2:cf0f9a78bd504807a2e2623e4631b3fa" minOccurs="0"/>
                <xsd:element ref="ns2:b01666ef1c1d4feda5610ef2152091e3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da448-bf9c-43e8-8676-7e88d583ded9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651f7e8d-08c0-428a-9c92-4242ac24c62d}" ma:internalName="TaxCatchAllLabel" ma:readOnly="true" ma:showField="CatchAllDataLabel" ma:web="f704a4fe-b66a-4b6a-ad66-2d86fca3ed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66c3bd56b4429f8be8750bc2889a10" ma:index="12" nillable="true" ma:taxonomy="true" ma:internalName="p966c3bd56b4429f8be8750bc2889a10" ma:taxonomyFieldName="SCE_x0020_Handling_x0020_Classifications" ma:displayName="SCE Handling Classifications" ma:readOnly="false" ma:default="" ma:fieldId="{9966c3bd-56b4-429f-8be8-750bc2889a10}" ma:taxonomyMulti="true" ma:sspId="1da7e81d-6ea8-45c5-b51f-f6fb8dd5843f" ma:termSetId="5d17f32d-b94c-400c-8e7d-4f26f0d0cc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19982cb4b68468f87fd990f143edc70" ma:index="13" nillable="true" ma:taxonomy="true" ma:internalName="h19982cb4b68468f87fd990f143edc70" ma:taxonomyFieldName="SCEDocumentType" ma:displayName="SCE Document Type" ma:readOnly="false" ma:default="" ma:fieldId="{119982cb-4b68-468f-87fd-990f143edc70}" ma:sspId="1da7e81d-6ea8-45c5-b51f-f6fb8dd5843f" ma:termSetId="1926f50e-84fd-413b-9323-8cb7129deefd" ma:anchorId="a2dcb3dd-4497-4c3b-b4f4-397af68b8279" ma:open="false" ma:isKeyword="false">
      <xsd:complexType>
        <xsd:sequence>
          <xsd:element ref="pc:Terms" minOccurs="0" maxOccurs="1"/>
        </xsd:sequence>
      </xsd:complexType>
    </xsd:element>
    <xsd:element name="cf0f9a78bd504807a2e2623e4631b3fa" ma:index="14" nillable="true" ma:taxonomy="true" ma:internalName="cf0f9a78bd504807a2e2623e4631b3fa" ma:taxonomyFieldName="SCE_x0020_Access_x0020_Classification" ma:displayName="SCE Access Classification" ma:readOnly="false" ma:default="" ma:fieldId="{cf0f9a78-bd50-4807-a2e2-623e4631b3fa}" ma:sspId="1da7e81d-6ea8-45c5-b51f-f6fb8dd5843f" ma:termSetId="0cd2d6f6-43b5-4d7b-8dc6-eb8f0e5230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1666ef1c1d4feda5610ef2152091e3" ma:index="16" nillable="true" ma:taxonomy="true" ma:internalName="b01666ef1c1d4feda5610ef2152091e3" ma:taxonomyFieldName="SCE_x0020_Owner" ma:displayName="SCE Owner" ma:readOnly="false" ma:default="" ma:fieldId="{b01666ef-1c1d-4fed-a561-0ef2152091e3}" ma:sspId="1da7e81d-6ea8-45c5-b51f-f6fb8dd5843f" ma:termSetId="b7152481-c1a6-4cbc-91c8-0732456285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651f7e8d-08c0-428a-9c92-4242ac24c62d}" ma:internalName="TaxCatchAll" ma:showField="CatchAllData" ma:web="f704a4fe-b66a-4b6a-ad66-2d86fca3ed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91B29-5BA5-4604-BD30-951E5A28B65C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e45da448-bf9c-43e8-8676-7e88d583ded9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3EB121-2308-4908-90FE-3DA843F2D9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C65A9-A983-448D-A4C3-E007ACD82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5da448-bf9c-43e8-8676-7e88d583d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395</Words>
  <Application>Microsoft Office PowerPoint</Application>
  <PresentationFormat>On-screen Show (4:3)</PresentationFormat>
  <Paragraphs>63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Lucida Grande</vt:lpstr>
      <vt:lpstr>Segoe UI</vt:lpstr>
      <vt:lpstr>Segoe UI Light</vt:lpstr>
      <vt:lpstr>Segoe UI Semibold</vt:lpstr>
      <vt:lpstr>Tahoma</vt:lpstr>
      <vt:lpstr>SCE 4x3 Template_White</vt:lpstr>
      <vt:lpstr>Preventing Ignition from Utility Infrastructure </vt:lpstr>
      <vt:lpstr>Reliability Operations Center</vt:lpstr>
      <vt:lpstr>PowerPoint Presentation</vt:lpstr>
      <vt:lpstr>Detecting Live Wires Down with Smart Meters</vt:lpstr>
      <vt:lpstr>Live Wire Down detected by MADEC</vt:lpstr>
      <vt:lpstr>Real-Time Meter Alarms Enable Detection</vt:lpstr>
      <vt:lpstr>Real-Time Meter Alarms Enable Detection</vt:lpstr>
      <vt:lpstr>Technological Solutions in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Resiliency&amp; Public Safety Program Management Office Update  PSPS Protocols / Wildfire Annex T&amp;D &amp; Business Resiliency</dc:title>
  <dc:creator>Bill Chiu</dc:creator>
  <cp:lastModifiedBy>Moly, Rohimah</cp:lastModifiedBy>
  <cp:revision>77</cp:revision>
  <cp:lastPrinted>2019-01-28T17:40:27Z</cp:lastPrinted>
  <dcterms:modified xsi:type="dcterms:W3CDTF">2019-04-08T21:43:12Z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0x0101000126D57F6C1098408AE9C97F7ECFC4C700BF161FF39612EC43B5D94A0F41A3214B</vt:lpwstr>
  </property>
  <property fmtid="{D5CDD505-2E9C-101B-9397-08002B2CF9AE}" pid="3" name="SCEDocumentType">
    <vt:lpwstr/>
  </property>
  <property fmtid="{D5CDD505-2E9C-101B-9397-08002B2CF9AE}" pid="4" name="SCE Handling Classifications">
    <vt:lpwstr>3;#Attorney-Client Privileged|78e51327-bb29-4b89-97fe-f43aaf165bef</vt:lpwstr>
  </property>
  <property fmtid="{D5CDD505-2E9C-101B-9397-08002B2CF9AE}" pid="5" name="SCE Access Classification">
    <vt:lpwstr>2;#Confidential|7514a86c-007b-4438-bd76-dcbdc5388fba</vt:lpwstr>
  </property>
  <property fmtid="{D5CDD505-2E9C-101B-9397-08002B2CF9AE}" pid="6" name="SCE Owner">
    <vt:lpwstr>1;#Transmission ＆ Distribution|189d5c17-6cae-4a6d-a986-13e6a6a54d3e</vt:lpwstr>
  </property>
  <property fmtid="{D5CDD505-2E9C-101B-9397-08002B2CF9AE}" pid="7" name="SharedWithUsers">
    <vt:lpwstr>72;#Erik Takayesu;#110;#Laura Genao;#213;#Simon Han;#161;#Caroline Choi;#168;#Anthony Edeson;#42;#John Minnicucci</vt:lpwstr>
  </property>
  <property fmtid="{D5CDD505-2E9C-101B-9397-08002B2CF9AE}" pid="8" name="AuthorIds_UIVersion_512">
    <vt:lpwstr>161</vt:lpwstr>
  </property>
  <property fmtid="{D5CDD505-2E9C-101B-9397-08002B2CF9AE}" pid="9" name="AuthorIds_UIVersion_1024">
    <vt:lpwstr>161</vt:lpwstr>
  </property>
  <property fmtid="{D5CDD505-2E9C-101B-9397-08002B2CF9AE}" pid="10" name="AuthorIds_UIVersion_1536">
    <vt:lpwstr>161</vt:lpwstr>
  </property>
  <property fmtid="{D5CDD505-2E9C-101B-9397-08002B2CF9AE}" pid="11" name="AuthorIds_UIVersion_2560">
    <vt:lpwstr>161</vt:lpwstr>
  </property>
  <property fmtid="{D5CDD505-2E9C-101B-9397-08002B2CF9AE}" pid="12" name="AuthorIds_UIVersion_3584">
    <vt:lpwstr>161</vt:lpwstr>
  </property>
  <property fmtid="{D5CDD505-2E9C-101B-9397-08002B2CF9AE}" pid="13" name="AuthorIds_UIVersion_4608">
    <vt:lpwstr>11</vt:lpwstr>
  </property>
  <property fmtid="{D5CDD505-2E9C-101B-9397-08002B2CF9AE}" pid="14" name="AuthorIds_UIVersion_7168">
    <vt:lpwstr>11</vt:lpwstr>
  </property>
  <property fmtid="{D5CDD505-2E9C-101B-9397-08002B2CF9AE}" pid="15" name="AuthorIds_UIVersion_7680">
    <vt:lpwstr>11</vt:lpwstr>
  </property>
  <property fmtid="{D5CDD505-2E9C-101B-9397-08002B2CF9AE}" pid="16" name="AuthorIds_UIVersion_9728">
    <vt:lpwstr>72</vt:lpwstr>
  </property>
  <property fmtid="{D5CDD505-2E9C-101B-9397-08002B2CF9AE}" pid="17" name="AuthorIds_UIVersion_10240">
    <vt:lpwstr>72</vt:lpwstr>
  </property>
  <property fmtid="{D5CDD505-2E9C-101B-9397-08002B2CF9AE}" pid="18" name="AuthorIds_UIVersion_10752">
    <vt:lpwstr>11</vt:lpwstr>
  </property>
  <property fmtid="{D5CDD505-2E9C-101B-9397-08002B2CF9AE}" pid="19" name="AuthorIds_UIVersion_11264">
    <vt:lpwstr>213</vt:lpwstr>
  </property>
  <property fmtid="{D5CDD505-2E9C-101B-9397-08002B2CF9AE}" pid="20" name="AuthorIds_UIVersion_11776">
    <vt:lpwstr>213</vt:lpwstr>
  </property>
  <property fmtid="{D5CDD505-2E9C-101B-9397-08002B2CF9AE}" pid="21" name="AuthorIds_UIVersion_12288">
    <vt:lpwstr>42</vt:lpwstr>
  </property>
</Properties>
</file>