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65" r:id="rId4"/>
    <p:sldId id="264" r:id="rId5"/>
    <p:sldId id="279" r:id="rId6"/>
    <p:sldId id="257" r:id="rId7"/>
    <p:sldId id="267" r:id="rId8"/>
    <p:sldId id="266" r:id="rId9"/>
    <p:sldId id="261" r:id="rId10"/>
    <p:sldId id="275" r:id="rId11"/>
    <p:sldId id="259" r:id="rId12"/>
    <p:sldId id="284" r:id="rId13"/>
    <p:sldId id="270" r:id="rId14"/>
    <p:sldId id="268" r:id="rId15"/>
    <p:sldId id="269" r:id="rId16"/>
    <p:sldId id="277" r:id="rId17"/>
    <p:sldId id="278" r:id="rId18"/>
    <p:sldId id="258" r:id="rId19"/>
    <p:sldId id="260" r:id="rId20"/>
    <p:sldId id="273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00" autoAdjust="0"/>
    <p:restoredTop sz="94671" autoAdjust="0"/>
  </p:normalViewPr>
  <p:slideViewPr>
    <p:cSldViewPr>
      <p:cViewPr varScale="1">
        <p:scale>
          <a:sx n="79" d="100"/>
          <a:sy n="79" d="100"/>
        </p:scale>
        <p:origin x="-8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FF3A3F-5334-4B7E-8019-24649CEBDC5B}" type="datetimeFigureOut">
              <a:rPr lang="en-US"/>
              <a:pPr>
                <a:defRPr/>
              </a:pPr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D541E1-22C9-4C3E-9200-8AAC65249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A4FE947-066C-4277-B974-1F057D55CCEA}" type="slidenum">
              <a:rPr lang="en-US" sz="1200">
                <a:latin typeface="Calibri" pitchFamily="-72" charset="0"/>
              </a:rPr>
              <a:pPr algn="r"/>
              <a:t>23</a:t>
            </a:fld>
            <a:endParaRPr lang="en-US" sz="1200">
              <a:latin typeface="Calibri" pitchFamily="-7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EA13-010C-43CC-9098-8FA120BF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2552-32C6-4295-956E-80958E348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FDAE-19DC-4C2A-822A-34DD387AD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A9C0-53FE-493F-8728-FE0C382AE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3A9-EA37-4943-9FE9-B2543C3AE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3BFE-5685-43A7-B95C-86F265D4E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61542-5908-4C6B-8201-44C61EEB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3346-C5F7-4B58-8EFF-353CAF0F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4B73-7717-4EB9-8FAF-5F1B6EF9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5E56-F451-4BFB-B25D-73C754352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5703-0A45-4617-BE3C-DB590B846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BFEE16-775C-403B-91DD-CF601F133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verpost.com/opinion/ci_23406830/when-big-oil-is-made-villain-we-al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13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/>
                </a:solidFill>
                <a:ea typeface="+mj-ea"/>
                <a:cs typeface="+mj-cs"/>
              </a:rPr>
              <a:t>CONSUMER IMPACT OF INCREASED NATURAL GAS RESERVES AND HYDRAULIC FRACTURING</a:t>
            </a:r>
            <a:endParaRPr lang="en-US" b="1" i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ea typeface="+mn-ea"/>
                <a:cs typeface="+mn-cs"/>
              </a:rPr>
              <a:t>Bill Levis, Consumer Counsel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2"/>
                </a:solidFill>
                <a:ea typeface="+mn-ea"/>
                <a:cs typeface="+mn-cs"/>
              </a:rPr>
              <a:t>b</a:t>
            </a:r>
            <a:r>
              <a:rPr lang="en-US" b="1" dirty="0" smtClean="0">
                <a:solidFill>
                  <a:schemeClr val="tx2"/>
                </a:solidFill>
                <a:ea typeface="+mn-ea"/>
                <a:cs typeface="+mn-cs"/>
              </a:rPr>
              <a:t>ill.levis@state.co.us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ea typeface="+mn-ea"/>
                <a:cs typeface="+mn-cs"/>
              </a:rPr>
              <a:t>State of Colorado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2"/>
                </a:solidFill>
                <a:ea typeface="+mn-ea"/>
                <a:cs typeface="+mn-cs"/>
              </a:rPr>
              <a:t>June 19,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638800"/>
            <a:ext cx="2209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95311"/>
            <a:ext cx="1698725" cy="100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Curren</a:t>
            </a:r>
            <a:r>
              <a:rPr lang="en-US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Lawsuit</a:t>
            </a:r>
            <a:endParaRPr lang="en-US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02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State attorneys using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Voss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 precedent to sue Longmont for passing stricter local regulations on drilling.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Colorado Oil and Gas Association suing Longmont, challenging in-town drilling ban passed by 60% vote and may take legal action against Ft. Collins because council banned new wells.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Boulder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just passed one year moratorium on drilling in city.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See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Bowens/Edwards </a:t>
            </a:r>
            <a:r>
              <a:rPr lang="en-US" sz="2400" u="sng" dirty="0">
                <a:solidFill>
                  <a:schemeClr val="tx2"/>
                </a:solidFill>
                <a:ea typeface="+mn-ea"/>
                <a:cs typeface="+mn-cs"/>
              </a:rPr>
              <a:t>v. </a:t>
            </a:r>
            <a:r>
              <a:rPr lang="en-US" sz="2400" u="sng" dirty="0" err="1">
                <a:solidFill>
                  <a:schemeClr val="tx2"/>
                </a:solidFill>
                <a:ea typeface="+mn-ea"/>
                <a:cs typeface="+mn-cs"/>
              </a:rPr>
              <a:t>LaPlata</a:t>
            </a:r>
            <a:r>
              <a:rPr lang="en-US" sz="2400" u="sng" dirty="0">
                <a:solidFill>
                  <a:schemeClr val="tx2"/>
                </a:solidFill>
                <a:ea typeface="+mn-ea"/>
                <a:cs typeface="+mn-cs"/>
              </a:rPr>
              <a:t> County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, 830 P.2d 1045 (CO 1992),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(issued same time as </a:t>
            </a:r>
            <a:r>
              <a:rPr lang="en-US" sz="2400" u="sng" dirty="0" smtClean="0">
                <a:solidFill>
                  <a:schemeClr val="tx2"/>
                </a:solidFill>
                <a:ea typeface="+mn-ea"/>
                <a:cs typeface="+mn-cs"/>
              </a:rPr>
              <a:t>Voss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) finding 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not all local land use authority </a:t>
            </a:r>
            <a:r>
              <a:rPr lang="en-US" sz="2400" dirty="0" smtClean="0">
                <a:solidFill>
                  <a:schemeClr val="tx2"/>
                </a:solidFill>
                <a:ea typeface="+mn-ea"/>
                <a:cs typeface="+mn-cs"/>
              </a:rPr>
              <a:t>preempted relying on four prong test: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chemeClr val="tx2"/>
                </a:solidFill>
                <a:ea typeface="+mn-ea"/>
              </a:rPr>
              <a:t>Need for state uniformity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chemeClr val="tx2"/>
                </a:solidFill>
                <a:ea typeface="+mn-ea"/>
              </a:rPr>
              <a:t>Extraterritorial impact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chemeClr val="tx2"/>
                </a:solidFill>
                <a:ea typeface="+mn-ea"/>
              </a:rPr>
              <a:t>Where traditionally governed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>
                <a:solidFill>
                  <a:schemeClr val="tx2"/>
                </a:solidFill>
                <a:ea typeface="+mn-ea"/>
              </a:rPr>
              <a:t>Whether State Constitution specifically comments on where regulation found</a:t>
            </a:r>
            <a:endParaRPr lang="en-US" sz="2200" dirty="0">
              <a:solidFill>
                <a:schemeClr val="tx2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37B65-894D-43A0-B0B9-A791E3BE889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Other Issues in the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10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Setback from residential areas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>
                <a:solidFill>
                  <a:schemeClr val="tx2"/>
                </a:solidFill>
                <a:ea typeface="+mn-ea"/>
              </a:rPr>
              <a:t>Currently 350 feet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</a:rPr>
              <a:t>COGCC increasing it to </a:t>
            </a:r>
            <a:r>
              <a:rPr lang="en-US" sz="3300" dirty="0">
                <a:solidFill>
                  <a:schemeClr val="tx2"/>
                </a:solidFill>
                <a:ea typeface="+mn-ea"/>
              </a:rPr>
              <a:t>500 </a:t>
            </a:r>
            <a:r>
              <a:rPr lang="en-US" sz="3300" dirty="0" smtClean="0">
                <a:solidFill>
                  <a:schemeClr val="tx2"/>
                </a:solidFill>
                <a:ea typeface="+mn-ea"/>
              </a:rPr>
              <a:t>feet August 1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</a:rPr>
              <a:t>What impact does setback have on residents and ability to drill?</a:t>
            </a:r>
            <a:endParaRPr lang="en-US" sz="3300" dirty="0">
              <a:solidFill>
                <a:schemeClr val="tx2"/>
              </a:solidFill>
              <a:ea typeface="+mn-ea"/>
            </a:endParaRP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Noise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</a:rPr>
              <a:t>Residents have complained per “in harmony” letter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</a:rPr>
              <a:t>Result seeks restriction on when/where to drill</a:t>
            </a:r>
            <a:endParaRPr lang="en-US" sz="3300" dirty="0">
              <a:solidFill>
                <a:schemeClr val="tx2"/>
              </a:solidFill>
              <a:ea typeface="+mn-ea"/>
            </a:endParaRP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Water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</a:rPr>
              <a:t>Concerns about pollution, unable to reuse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</a:rPr>
              <a:t>Look at amounts used compared to industry, especially in power plants</a:t>
            </a:r>
            <a:endParaRPr lang="en-US" sz="3300" dirty="0">
              <a:solidFill>
                <a:schemeClr val="tx2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5E44D-9BEC-4986-A7EC-A690456A864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smtClean="0">
                <a:solidFill>
                  <a:schemeClr val="tx2"/>
                </a:solidFill>
              </a:rPr>
              <a:t>EPA Research Project</a:t>
            </a:r>
          </a:p>
        </p:txBody>
      </p:sp>
      <p:sp>
        <p:nvSpPr>
          <p:cNvPr id="4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June 19, 2013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235D0E-D78F-433F-92FF-0A414F2DEE6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349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908720"/>
            <a:ext cx="7467600" cy="5569868"/>
          </a:xfrm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14B73-7717-4EB9-8FAF-5F1B6EF9C6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737235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44A71-3064-4A70-9894-2E0B7C62CBE9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6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Water Issues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According to EPA December 2012 progress report, fracturing fluids up to 99 percent water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50,000 to 350,000 gallons may be required per well in coalbed formation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Two to five million gallons used to fracture well in shale formation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Waste water may be returned underground using injection well, discharged on surface after treatment or applied to land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Between 15-80 percent of fluids recovered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Some companies reuse fluids to conserve and recycle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9E560-DB9F-4BC3-BBED-A7E46A8DF58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Potential Water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Risks to surface and underground water may occur at various stages of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EPA research project evaluating issues – see December 2012 progress report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Contaminants to drinking water include fracturing fluid chemicals and degradation products and metals and other naturally occurring materials disturbed during fracturing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Increasing farming and residential water prices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B60A7-AD66-4253-A40E-7943270CB4AB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EPA Water Study</a:t>
            </a:r>
          </a:p>
        </p:txBody>
      </p:sp>
      <p:sp>
        <p:nvSpPr>
          <p:cNvPr id="4505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06500"/>
            <a:ext cx="71628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1CEA-5674-4A0F-93DF-6ACCDB9321A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2"/>
                </a:solidFill>
              </a:rPr>
              <a:t>EPA Water Study</a:t>
            </a:r>
            <a:endParaRPr lang="en-US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30300"/>
            <a:ext cx="79248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453BE-1414-454D-A505-EEA92D184A2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Additional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Increased realization of who owns mineral rights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In newer subdivisions, mineral rights below ground belong to others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Possibility of earthquakes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Disagreement as to impact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EPA report footnotes indicate possible research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Gasland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effect/impact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Gas/flames from faucets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Other environmental/health impacts</a:t>
            </a: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46374-12E3-4B70-8F68-D658F9C9E2E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41438"/>
            <a:ext cx="8229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“</a:t>
            </a:r>
            <a:r>
              <a:rPr lang="en-US" dirty="0" err="1">
                <a:solidFill>
                  <a:schemeClr val="tx2"/>
                </a:solidFill>
                <a:ea typeface="+mn-ea"/>
                <a:cs typeface="+mn-cs"/>
              </a:rPr>
              <a:t>F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racking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” has negative connotation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Similar to issue of “smart grid” and fears that “smart meters” has engendered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Radio waves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Privacy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One reason for calling it “grid modernization”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Problem once again with </a:t>
            </a:r>
            <a:r>
              <a:rPr lang="en-US" dirty="0" err="1" smtClean="0">
                <a:solidFill>
                  <a:schemeClr val="tx2"/>
                </a:solidFill>
                <a:ea typeface="+mn-ea"/>
                <a:cs typeface="+mn-cs"/>
              </a:rPr>
              <a:t>fracking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 is forgetting whom this impacts: the consumer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Would it make any difference if called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“below surface drilling?”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What does it all mean?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871B4-1D7F-4F31-B2A1-4C944B59E5E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's Fracking on the 16th Street Mall  - YouTube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62000"/>
            <a:ext cx="9144000" cy="51434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19,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332C-BA2F-46A2-A120-5EDD2D8667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>In the end, is it all similar to </a:t>
            </a:r>
            <a:br>
              <a:rPr lang="en-US" sz="4000" b="1" smtClean="0">
                <a:solidFill>
                  <a:schemeClr val="tx2"/>
                </a:solidFill>
              </a:rPr>
            </a:br>
            <a:r>
              <a:rPr lang="en-US" sz="4000" b="1" smtClean="0">
                <a:solidFill>
                  <a:schemeClr val="tx2"/>
                </a:solidFill>
              </a:rPr>
              <a:t>“Big Yellow Taxi” by Joni Mitchell?</a:t>
            </a:r>
          </a:p>
        </p:txBody>
      </p:sp>
      <p:sp>
        <p:nvSpPr>
          <p:cNvPr id="53250" name="Content Placeholder 7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343400"/>
          </a:xfrm>
        </p:spPr>
        <p:txBody>
          <a:bodyPr/>
          <a:lstStyle/>
          <a:p>
            <a:pPr marL="0" indent="0" eaLnBrk="1" hangingPunct="1">
              <a:buFont typeface="Arial" pitchFamily="-72" charset="0"/>
              <a:buNone/>
            </a:pPr>
            <a:r>
              <a:rPr lang="en-US" sz="3600" smtClean="0">
                <a:solidFill>
                  <a:schemeClr val="tx2"/>
                </a:solidFill>
              </a:rPr>
              <a:t>“Don’t it always seem to go</a:t>
            </a:r>
          </a:p>
          <a:p>
            <a:pPr marL="0" indent="0" eaLnBrk="1" hangingPunct="1">
              <a:buFont typeface="Arial" pitchFamily="-72" charset="0"/>
              <a:buNone/>
            </a:pPr>
            <a:r>
              <a:rPr lang="en-US" sz="3600" smtClean="0">
                <a:solidFill>
                  <a:schemeClr val="tx2"/>
                </a:solidFill>
              </a:rPr>
              <a:t>That you don’t know what you’ve got</a:t>
            </a:r>
          </a:p>
          <a:p>
            <a:pPr marL="0" indent="0" eaLnBrk="1" hangingPunct="1">
              <a:buFont typeface="Arial" pitchFamily="-72" charset="0"/>
              <a:buNone/>
            </a:pPr>
            <a:r>
              <a:rPr lang="en-US" sz="3600" smtClean="0">
                <a:solidFill>
                  <a:schemeClr val="tx2"/>
                </a:solidFill>
              </a:rPr>
              <a:t>Till it’s gone</a:t>
            </a:r>
          </a:p>
          <a:p>
            <a:pPr marL="0" indent="0" eaLnBrk="1" hangingPunct="1">
              <a:buFont typeface="Arial" pitchFamily="-72" charset="0"/>
              <a:buNone/>
            </a:pPr>
            <a:r>
              <a:rPr lang="en-US" sz="3600" smtClean="0">
                <a:solidFill>
                  <a:schemeClr val="tx2"/>
                </a:solidFill>
              </a:rPr>
              <a:t>They paved paradise</a:t>
            </a:r>
          </a:p>
          <a:p>
            <a:pPr marL="0" indent="0" eaLnBrk="1" hangingPunct="1">
              <a:buFont typeface="Arial" pitchFamily="-72" charset="0"/>
              <a:buNone/>
            </a:pPr>
            <a:r>
              <a:rPr lang="en-US" sz="3600" smtClean="0">
                <a:solidFill>
                  <a:schemeClr val="tx2"/>
                </a:solidFill>
              </a:rPr>
              <a:t>And put up a parking lot”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831EF-2D06-4914-85B7-64EED7FB9E2C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2"/>
                </a:solidFill>
              </a:rPr>
              <a:t>Now for Something Completely Different - State Telecom </a:t>
            </a:r>
            <a:r>
              <a:rPr lang="en-US" sz="4000" b="1" dirty="0" smtClean="0">
                <a:solidFill>
                  <a:schemeClr val="tx2"/>
                </a:solidFill>
              </a:rPr>
              <a:t>Regulation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2"/>
                </a:solidFill>
              </a:rPr>
              <a:t>21 states have high cost funds separate from federal universal service fund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Some states phasing them down in part because of lifeline program</a:t>
            </a:r>
            <a:endParaRPr lang="en-US"/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More than half the states have deregulated telecom, especially wireless and VOIP</a:t>
            </a: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Once deregulated legislatively, hard to go back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14B73-7717-4EB9-8FAF-5F1B6EF9C6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5245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2"/>
                </a:solidFill>
              </a:rPr>
              <a:t>2013 State Legislative Update</a:t>
            </a:r>
          </a:p>
        </p:txBody>
      </p:sp>
      <p:pic>
        <p:nvPicPr>
          <p:cNvPr id="57346" name="Picture 2" descr="C:\Users\bhlevis\Desktop\NASUCA 6-13\NRRI 2013 Legislative 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608013"/>
            <a:ext cx="92297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14B73-7717-4EB9-8FAF-5F1B6EF9C6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2"/>
                </a:solidFill>
              </a:rPr>
              <a:t>Lots of Questions and Concerns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900">
                <a:solidFill>
                  <a:schemeClr val="tx2"/>
                </a:solidFill>
              </a:rPr>
              <a:t>What is definition of basic service today?</a:t>
            </a:r>
          </a:p>
          <a:p>
            <a:pPr eaLnBrk="1" hangingPunct="1">
              <a:lnSpc>
                <a:spcPct val="80000"/>
              </a:lnSpc>
            </a:pPr>
            <a:r>
              <a:rPr lang="en-US" sz="2900">
                <a:solidFill>
                  <a:schemeClr val="tx2"/>
                </a:solidFill>
              </a:rPr>
              <a:t>Are we talking about voice or video?</a:t>
            </a:r>
          </a:p>
          <a:p>
            <a:pPr eaLnBrk="1" hangingPunct="1">
              <a:lnSpc>
                <a:spcPct val="80000"/>
              </a:lnSpc>
            </a:pPr>
            <a:r>
              <a:rPr lang="en-US" sz="2900">
                <a:solidFill>
                  <a:schemeClr val="tx2"/>
                </a:solidFill>
              </a:rPr>
              <a:t>How do we define broadband?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>
                <a:solidFill>
                  <a:schemeClr val="tx2"/>
                </a:solidFill>
              </a:rPr>
              <a:t>Already, 4 mbps down and 1 mbps up in Connect America Plan outdated – NTIA May 13 report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>
                <a:solidFill>
                  <a:schemeClr val="tx2"/>
                </a:solidFill>
              </a:rPr>
              <a:t>Speeds increasing over time for DSL, wireless, fiber and satellite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>
                <a:solidFill>
                  <a:schemeClr val="tx2"/>
                </a:solidFill>
              </a:rPr>
              <a:t>Schools and libraries access being updated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>
                <a:solidFill>
                  <a:schemeClr val="tx2"/>
                </a:solidFill>
              </a:rPr>
              <a:t>Should homes in rural areas receive same speeds?</a:t>
            </a:r>
          </a:p>
          <a:p>
            <a:pPr lvl="2" eaLnBrk="1" hangingPunct="1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If so, how?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>
                <a:solidFill>
                  <a:schemeClr val="tx2"/>
                </a:solidFill>
              </a:rPr>
              <a:t>How to define Lifeline?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700">
                <a:solidFill>
                  <a:schemeClr val="tx2"/>
                </a:solidFill>
              </a:rPr>
              <a:t>Emergency service: Derecho, Hurricane Sandy, Western fires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Reason why Colorado bills failed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14B73-7717-4EB9-8FAF-5F1B6EF9C6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2"/>
                </a:solidFill>
              </a:rPr>
              <a:t>Bottom Line to Telecom Regulation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solidFill>
                  <a:schemeClr val="tx2"/>
                </a:solidFill>
              </a:rPr>
              <a:t>Who will pay and for what?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Consumers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Providers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solidFill>
                  <a:schemeClr val="tx2"/>
                </a:solidFill>
              </a:rPr>
              <a:t>Issue of Competition vs. Monopolization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Among Technologies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Considering Satellite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solidFill>
                  <a:schemeClr val="tx2"/>
                </a:solidFill>
              </a:rPr>
              <a:t>Government Oversight and Public Interest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Emergency service, however defined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Complaint and service quality jurisdiction, regardless of technology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Rate regulation in areas with no competition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solidFill>
                  <a:schemeClr val="tx2"/>
                </a:solidFill>
              </a:rPr>
              <a:t>VoIP and Broadband where Telecom Service</a:t>
            </a:r>
            <a:endParaRPr lang="en-US" sz="2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14B73-7717-4EB9-8FAF-5F1B6EF9C6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Hydraulic Fracturing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Hydraulic fracturing (“</a:t>
            </a:r>
            <a:r>
              <a:rPr lang="en-US" dirty="0" err="1">
                <a:solidFill>
                  <a:schemeClr val="tx2"/>
                </a:solidFill>
                <a:ea typeface="+mn-ea"/>
                <a:cs typeface="+mn-cs"/>
              </a:rPr>
              <a:t>fracking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”)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releases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natural gas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in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shale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by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injecting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high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pressure fluids, usually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over 99 percent water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sand, and chemicals. </a:t>
            </a:r>
            <a:endParaRPr lang="en-US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Total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volume 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potentially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toxic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materials can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be considerable. </a:t>
            </a:r>
            <a:endParaRPr lang="en-US" dirty="0" smtClean="0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High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pressure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of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injected fluids cracks open shale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,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freeing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trapped gas, which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flows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through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horizontal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bore into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well 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casing </a:t>
            </a:r>
            <a:r>
              <a:rPr lang="en-US" dirty="0" smtClean="0">
                <a:solidFill>
                  <a:schemeClr val="tx2"/>
                </a:solidFill>
                <a:ea typeface="+mn-ea"/>
                <a:cs typeface="+mn-cs"/>
              </a:rPr>
              <a:t>to surface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tx2"/>
                </a:solidFill>
                <a:ea typeface="+mn-ea"/>
                <a:cs typeface="+mn-cs"/>
              </a:rPr>
              <a:t>Fracking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 and horizontal drilling allow for recovering of shale gas economically to power electric plants for decades.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EB423-31E3-4C20-98DC-D8451CE9897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2"/>
                </a:solidFill>
              </a:rPr>
              <a:t>Colorado School of Mines 2013 Report on Natural Gas Reserves in Trillion Cubic Feet</a:t>
            </a: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3" name="Picture 2" descr="C:\Users\bhlevis\Desktop\Screen-shot-2013-04-06-at-5.14.29-PM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0248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6CDDA-6055-4DCA-9377-933C5DAC426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</a:rPr>
              <a:t>Hydraulic Fracturing by State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EPA Progress Report – December 2012</a:t>
            </a:r>
            <a:endParaRPr 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6D8F7-3CE3-4C5C-A91B-702DE749E077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1103313"/>
            <a:ext cx="5997575" cy="5754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Impact in Colorado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1189038"/>
            <a:ext cx="8229600" cy="52879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Statewide vs. local (home rule city) control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Colorado Constitution, Article XX, §6, sets up home rule cities whose ordinances supersede generic state laws in conflict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That is, unless legislature (and courts) agree issue one of statewide concern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Governor position: hydraulic fracturing oversight issue of statewide concern</a:t>
            </a: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</a:rPr>
              <a:t>Cities and residents, including  those in Longmont, Boulder and Greeley, view issue as one of local concern</a:t>
            </a:r>
          </a:p>
          <a:p>
            <a:pPr lvl="1" eaLnBrk="1" hangingPunct="1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CC34-1E0B-4A7A-86C4-E7226E9ACCD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Legal History in Colorado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04800" y="1081088"/>
            <a:ext cx="8534400" cy="4525962"/>
          </a:xfrm>
        </p:spPr>
        <p:txBody>
          <a:bodyPr/>
          <a:lstStyle/>
          <a:p>
            <a:pPr eaLnBrk="1" hangingPunct="1"/>
            <a:r>
              <a:rPr lang="en-US" sz="2600" dirty="0" smtClean="0">
                <a:solidFill>
                  <a:schemeClr val="tx2"/>
                </a:solidFill>
              </a:rPr>
              <a:t>Greeley's City Council enacted and electorate voted for ordinances in 1985 prohibiting oil and gas drilling. </a:t>
            </a:r>
          </a:p>
          <a:p>
            <a:pPr eaLnBrk="1" hangingPunct="1"/>
            <a:r>
              <a:rPr lang="en-US" sz="2600" dirty="0" smtClean="0">
                <a:solidFill>
                  <a:schemeClr val="tx2"/>
                </a:solidFill>
              </a:rPr>
              <a:t>In </a:t>
            </a:r>
            <a:r>
              <a:rPr lang="en-US" sz="2600" u="sng" dirty="0" smtClean="0">
                <a:solidFill>
                  <a:schemeClr val="tx2"/>
                </a:solidFill>
              </a:rPr>
              <a:t>Voss vs. </a:t>
            </a:r>
            <a:r>
              <a:rPr lang="en-US" sz="2600" u="sng" dirty="0" err="1" smtClean="0">
                <a:solidFill>
                  <a:schemeClr val="tx2"/>
                </a:solidFill>
              </a:rPr>
              <a:t>Lundvall</a:t>
            </a:r>
            <a:r>
              <a:rPr lang="en-US" sz="2600" u="sng" dirty="0" smtClean="0">
                <a:solidFill>
                  <a:schemeClr val="tx2"/>
                </a:solidFill>
              </a:rPr>
              <a:t> Bros</a:t>
            </a:r>
            <a:r>
              <a:rPr lang="en-US" sz="2600" dirty="0" smtClean="0">
                <a:solidFill>
                  <a:schemeClr val="tx2"/>
                </a:solidFill>
              </a:rPr>
              <a:t>., 830 P.2d 1061 (Colo. 1992), Colorado Supreme Court rejected city’s ban, finding it blocked overriding statewide interest in oil and gas development.</a:t>
            </a:r>
          </a:p>
          <a:p>
            <a:pPr eaLnBrk="1" hangingPunct="1"/>
            <a:r>
              <a:rPr lang="en-US" sz="2600" dirty="0" smtClean="0">
                <a:solidFill>
                  <a:schemeClr val="tx2"/>
                </a:solidFill>
              </a:rPr>
              <a:t>Court found that Oil and Gas Conservation Act, §§34-60-101 to 126, C.R.S., preempts home rule city because of statewide interest in efficient development/production to prevent waste and protect rights of owners/producers.</a:t>
            </a:r>
          </a:p>
          <a:p>
            <a:pPr eaLnBrk="1" hangingPunct="1"/>
            <a:r>
              <a:rPr lang="en-US" sz="2600" dirty="0" smtClean="0">
                <a:solidFill>
                  <a:schemeClr val="tx2"/>
                </a:solidFill>
              </a:rPr>
              <a:t>Although drilling issue of local and statewide concern, state statute supersedes conflicting ordinances.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C8C8A-8C1E-4B54-94CC-3CA8F442534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66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Not “living in harmony”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55149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ea typeface="+mn-ea"/>
                <a:cs typeface="+mn-cs"/>
              </a:rPr>
              <a:t>Re: “</a:t>
            </a:r>
            <a:r>
              <a:rPr lang="en-US" i="1" dirty="0">
                <a:ea typeface="+mn-ea"/>
                <a:cs typeface="+mn-cs"/>
                <a:hlinkClick r:id="rId3"/>
              </a:rPr>
              <a:t>When big oil is made a villain, we all lose</a:t>
            </a:r>
            <a:r>
              <a:rPr lang="en-US" i="1" dirty="0">
                <a:ea typeface="+mn-ea"/>
                <a:cs typeface="+mn-cs"/>
              </a:rPr>
              <a:t>,” June </a:t>
            </a:r>
            <a:r>
              <a:rPr lang="en-US" i="1" dirty="0" smtClean="0">
                <a:ea typeface="+mn-ea"/>
                <a:cs typeface="+mn-cs"/>
              </a:rPr>
              <a:t>7, 2013 </a:t>
            </a:r>
            <a:r>
              <a:rPr lang="en-US" i="1" dirty="0">
                <a:ea typeface="+mn-ea"/>
                <a:cs typeface="+mn-cs"/>
              </a:rPr>
              <a:t>guest </a:t>
            </a:r>
            <a:r>
              <a:rPr lang="en-US" i="1" dirty="0" smtClean="0">
                <a:ea typeface="+mn-ea"/>
                <a:cs typeface="+mn-cs"/>
              </a:rPr>
              <a:t>commentary in the </a:t>
            </a:r>
            <a:r>
              <a:rPr lang="en-US" i="1" u="sng" dirty="0" smtClean="0">
                <a:ea typeface="+mn-ea"/>
                <a:cs typeface="+mn-cs"/>
              </a:rPr>
              <a:t>Denver Post</a:t>
            </a:r>
            <a:endParaRPr lang="en-US" u="sng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“… As </a:t>
            </a:r>
            <a:r>
              <a:rPr lang="en-US" dirty="0">
                <a:solidFill>
                  <a:srgbClr val="1F497D"/>
                </a:solidFill>
                <a:ea typeface="+mn-ea"/>
                <a:cs typeface="+mn-cs"/>
              </a:rPr>
              <a:t>Greeley residents, we are faced with huge </a:t>
            </a:r>
            <a:r>
              <a:rPr lang="en-US" dirty="0" err="1">
                <a:solidFill>
                  <a:srgbClr val="1F497D"/>
                </a:solidFill>
                <a:ea typeface="+mn-ea"/>
                <a:cs typeface="+mn-cs"/>
              </a:rPr>
              <a:t>fracking</a:t>
            </a:r>
            <a:r>
              <a:rPr lang="en-US" dirty="0">
                <a:solidFill>
                  <a:srgbClr val="1F497D"/>
                </a:solidFill>
                <a:ea typeface="+mn-ea"/>
                <a:cs typeface="+mn-cs"/>
              </a:rPr>
              <a:t> sites within 350 feet of our homes. There are 16 wells approved one block from my home near schools, a recreation center and open areas. Two more </a:t>
            </a:r>
            <a:r>
              <a:rPr lang="en-US" dirty="0" err="1">
                <a:solidFill>
                  <a:srgbClr val="1F497D"/>
                </a:solidFill>
                <a:ea typeface="+mn-ea"/>
                <a:cs typeface="+mn-cs"/>
              </a:rPr>
              <a:t>fracking</a:t>
            </a:r>
            <a:r>
              <a:rPr lang="en-US" dirty="0">
                <a:solidFill>
                  <a:srgbClr val="1F497D"/>
                </a:solidFill>
                <a:ea typeface="+mn-ea"/>
                <a:cs typeface="+mn-cs"/>
              </a:rPr>
              <a:t> projects were approved in the city. One is </a:t>
            </a: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… </a:t>
            </a:r>
            <a:r>
              <a:rPr lang="en-US" dirty="0">
                <a:solidFill>
                  <a:srgbClr val="1F497D"/>
                </a:solidFill>
                <a:ea typeface="+mn-ea"/>
                <a:cs typeface="+mn-cs"/>
              </a:rPr>
              <a:t>east of the University of Northern Colorado campus and another 60-plus wells in a residential area</a:t>
            </a: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.”</a:t>
            </a:r>
            <a:endParaRPr lang="en-US" dirty="0">
              <a:solidFill>
                <a:srgbClr val="1F497D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“… Perhaps </a:t>
            </a:r>
            <a:r>
              <a:rPr lang="en-US" dirty="0">
                <a:solidFill>
                  <a:srgbClr val="1F497D"/>
                </a:solidFill>
                <a:ea typeface="+mn-ea"/>
                <a:cs typeface="+mn-cs"/>
              </a:rPr>
              <a:t>the people who have profited from the oil and gas industry are living in harmony. Residents, however, are forced to endure the impacts of </a:t>
            </a:r>
            <a:r>
              <a:rPr lang="en-US" dirty="0" err="1">
                <a:solidFill>
                  <a:srgbClr val="1F497D"/>
                </a:solidFill>
                <a:ea typeface="+mn-ea"/>
                <a:cs typeface="+mn-cs"/>
              </a:rPr>
              <a:t>fracking</a:t>
            </a:r>
            <a:r>
              <a:rPr lang="en-US" dirty="0">
                <a:solidFill>
                  <a:srgbClr val="1F497D"/>
                </a:solidFill>
                <a:ea typeface="+mn-ea"/>
                <a:cs typeface="+mn-cs"/>
              </a:rPr>
              <a:t> and drilling and the loss in home value</a:t>
            </a:r>
            <a:r>
              <a:rPr lang="en-US" dirty="0" smtClean="0">
                <a:solidFill>
                  <a:srgbClr val="1F497D"/>
                </a:solidFill>
                <a:ea typeface="+mn-ea"/>
                <a:cs typeface="+mn-cs"/>
              </a:rPr>
              <a:t>.”</a:t>
            </a:r>
            <a:endParaRPr lang="en-US" dirty="0">
              <a:solidFill>
                <a:srgbClr val="1F497D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B5A97-7579-4F61-9427-C1FDEA4DC5E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2"/>
                </a:solidFill>
              </a:rPr>
              <a:t>Result is Court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Colorado Oil and Gas Conservation 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Commission (COGCC), not PUC, regulates natural gas production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COGCC, in Department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of 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Natural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R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esources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, sued City of Longmont in Boulder District Court July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State Court of 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Appeals in </a:t>
            </a:r>
            <a:r>
              <a:rPr lang="en-US" sz="3300" u="sng" dirty="0" smtClean="0">
                <a:solidFill>
                  <a:schemeClr val="tx2"/>
                </a:solidFill>
                <a:ea typeface="+mn-ea"/>
                <a:cs typeface="+mn-cs"/>
              </a:rPr>
              <a:t>Town </a:t>
            </a:r>
            <a:r>
              <a:rPr lang="en-US" sz="3300" u="sng" dirty="0">
                <a:solidFill>
                  <a:schemeClr val="tx2"/>
                </a:solidFill>
                <a:ea typeface="+mn-ea"/>
                <a:cs typeface="+mn-cs"/>
              </a:rPr>
              <a:t>of Milliken v. Kerr-McGee Oil &amp; Gas Onshore </a:t>
            </a:r>
            <a:r>
              <a:rPr lang="en-US" sz="3300" u="sng" dirty="0" smtClean="0">
                <a:solidFill>
                  <a:schemeClr val="tx2"/>
                </a:solidFill>
                <a:ea typeface="+mn-ea"/>
                <a:cs typeface="+mn-cs"/>
              </a:rPr>
              <a:t>LP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.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, 2013 COA 72 (May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9, 2013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), confirmed power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vested in state 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COGCC,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§38-60-101 to 129, C.R.S., to make 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rules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Point of interest: latest proposed federal rules, issued for comment in May, based on Colorado</a:t>
            </a:r>
            <a:endParaRPr lang="en-US" sz="3300" dirty="0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O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ther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communities, </a:t>
            </a:r>
            <a:r>
              <a:rPr lang="en-US" sz="3300" dirty="0" smtClean="0">
                <a:solidFill>
                  <a:schemeClr val="tx2"/>
                </a:solidFill>
                <a:ea typeface="+mn-ea"/>
                <a:cs typeface="+mn-cs"/>
              </a:rPr>
              <a:t>including Boulder and Greeley, considering </a:t>
            </a:r>
            <a:r>
              <a:rPr lang="en-US" sz="3300" dirty="0">
                <a:solidFill>
                  <a:schemeClr val="tx2"/>
                </a:solidFill>
                <a:ea typeface="+mn-ea"/>
                <a:cs typeface="+mn-cs"/>
              </a:rPr>
              <a:t>rules to limiting </a:t>
            </a:r>
            <a:r>
              <a:rPr lang="en-US" sz="3300" dirty="0" err="1">
                <a:solidFill>
                  <a:schemeClr val="tx2"/>
                </a:solidFill>
                <a:ea typeface="+mn-ea"/>
                <a:cs typeface="+mn-cs"/>
              </a:rPr>
              <a:t>fracking</a:t>
            </a:r>
            <a:endParaRPr lang="en-US" sz="3300" dirty="0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689BD-6AAB-4024-81FA-5C5A8B035BD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1355</Words>
  <Application>Microsoft Office PowerPoint</Application>
  <PresentationFormat>On-screen Show (4:3)</PresentationFormat>
  <Paragraphs>170</Paragraphs>
  <Slides>24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CONSUMER IMPACT OF INCREASED NATURAL GAS RESERVES AND HYDRAULIC FRACTURING</vt:lpstr>
      <vt:lpstr>PowerPoint Presentation</vt:lpstr>
      <vt:lpstr>Hydraulic Fracturing</vt:lpstr>
      <vt:lpstr>Colorado School of Mines 2013 Report on Natural Gas Reserves in Trillion Cubic Feet</vt:lpstr>
      <vt:lpstr>Hydraulic Fracturing by State EPA Progress Report – December 2012</vt:lpstr>
      <vt:lpstr>Impact in Colorado</vt:lpstr>
      <vt:lpstr>Legal History in Colorado</vt:lpstr>
      <vt:lpstr>Not “living in harmony”</vt:lpstr>
      <vt:lpstr>Result is Court Fight</vt:lpstr>
      <vt:lpstr>Current Lawsuit</vt:lpstr>
      <vt:lpstr>Other Issues in the Fight</vt:lpstr>
      <vt:lpstr>EPA Research Project</vt:lpstr>
      <vt:lpstr>PowerPoint Presentation</vt:lpstr>
      <vt:lpstr>Water Issues</vt:lpstr>
      <vt:lpstr>Potential Water Risks</vt:lpstr>
      <vt:lpstr>EPA Water Study</vt:lpstr>
      <vt:lpstr>EPA Water Study</vt:lpstr>
      <vt:lpstr>Additional Issues</vt:lpstr>
      <vt:lpstr>What does it all mean?</vt:lpstr>
      <vt:lpstr>In the end, is it all similar to  “Big Yellow Taxi” by Joni Mitchell?</vt:lpstr>
      <vt:lpstr>Now for Something Completely Different - State Telecom Regulation</vt:lpstr>
      <vt:lpstr>2013 State Legislative Update</vt:lpstr>
      <vt:lpstr>Lots of Questions and Concerns</vt:lpstr>
      <vt:lpstr>Bottom Line to Telecom Regulation</vt:lpstr>
    </vt:vector>
  </TitlesOfParts>
  <Company>DORA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HYDRAULIC FRACTURING ON CONSUMERS</dc:title>
  <dc:creator>Bill Levis</dc:creator>
  <cp:lastModifiedBy>Levis, Bill H</cp:lastModifiedBy>
  <cp:revision>67</cp:revision>
  <dcterms:created xsi:type="dcterms:W3CDTF">2013-05-08T16:46:53Z</dcterms:created>
  <dcterms:modified xsi:type="dcterms:W3CDTF">2013-06-19T15:27:12Z</dcterms:modified>
</cp:coreProperties>
</file>