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13"/>
  </p:notesMasterIdLst>
  <p:sldIdLst>
    <p:sldId id="1121" r:id="rId2"/>
    <p:sldId id="1150" r:id="rId3"/>
    <p:sldId id="262" r:id="rId4"/>
    <p:sldId id="263" r:id="rId5"/>
    <p:sldId id="260" r:id="rId6"/>
    <p:sldId id="261" r:id="rId7"/>
    <p:sldId id="257" r:id="rId8"/>
    <p:sldId id="256" r:id="rId9"/>
    <p:sldId id="258" r:id="rId10"/>
    <p:sldId id="259" r:id="rId11"/>
    <p:sldId id="115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shraghi, Alireza" initials="EA" lastIdx="1" clrIdx="6">
    <p:extLst>
      <p:ext uri="{19B8F6BF-5375-455C-9EA6-DF929625EA0E}">
        <p15:presenceInfo xmlns:p15="http://schemas.microsoft.com/office/powerpoint/2012/main" userId="S::AE4@cpuc.ca.gov::3b8017e6-4cc2-4645-8fab-8a772b696c9c" providerId="AD"/>
      </p:ext>
    </p:extLst>
  </p:cmAuthor>
  <p:cmAuthor id="1" name="Brooks, Donald J." initials="BDJ" lastIdx="8" clrIdx="0"/>
  <p:cmAuthor id="8" name="Jimmy Nelson" initials="JN" lastIdx="2" clrIdx="7">
    <p:extLst>
      <p:ext uri="{19B8F6BF-5375-455C-9EA6-DF929625EA0E}">
        <p15:presenceInfo xmlns:p15="http://schemas.microsoft.com/office/powerpoint/2012/main" userId="S::jimmy.nelson@ethree.com::54e44be1-9494-4bb8-b7b0-ea95ef3e9e61" providerId="AD"/>
      </p:ext>
    </p:extLst>
  </p:cmAuthor>
  <p:cmAuthor id="2" name="Taylor-Hochberg, Frederick" initials="TF" lastIdx="9" clrIdx="1"/>
  <p:cmAuthor id="3" name="Young, Patrick" initials="YP" lastIdx="10" clrIdx="2"/>
  <p:cmAuthor id="4" name="Brooks, Donald J." initials="DBR" lastIdx="2" clrIdx="3"/>
  <p:cmAuthor id="5" name="Maslanka, Karolina" initials="" lastIdx="0" clrIdx="4"/>
  <p:cmAuthor id="6" name="Raffan, Neil" initials="RN"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C8B"/>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6" autoAdjust="0"/>
    <p:restoredTop sz="96807" autoAdjust="0"/>
  </p:normalViewPr>
  <p:slideViewPr>
    <p:cSldViewPr>
      <p:cViewPr varScale="1">
        <p:scale>
          <a:sx n="112" d="100"/>
          <a:sy n="112" d="100"/>
        </p:scale>
        <p:origin x="138" y="96"/>
      </p:cViewPr>
      <p:guideLst>
        <p:guide orient="horz" pos="2160"/>
        <p:guide pos="2880"/>
      </p:guideLst>
    </p:cSldViewPr>
  </p:slid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6" dt="2020-02-19T11:18:15.840" idx="9">
    <p:pos x="10" y="10"/>
    <p:text>if someone can delete the banner on these chart slides, please do!</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50338E04-10D0-4DF0-AD2D-60B42AF34604}" type="datetimeFigureOut">
              <a:rPr lang="en-US" smtClean="0"/>
              <a:t>2/21/2020</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02E81493-E6F5-4BE5-A1BD-D47634B8FCEA}" type="slidenum">
              <a:rPr lang="en-US" smtClean="0"/>
              <a:t>‹#›</a:t>
            </a:fld>
            <a:endParaRPr lang="en-US"/>
          </a:p>
        </p:txBody>
      </p:sp>
    </p:spTree>
    <p:extLst>
      <p:ext uri="{BB962C8B-B14F-4D97-AF65-F5344CB8AC3E}">
        <p14:creationId xmlns:p14="http://schemas.microsoft.com/office/powerpoint/2010/main" val="2847715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E81493-E6F5-4BE5-A1BD-D47634B8FCEA}" type="slidenum">
              <a:rPr lang="en-US" smtClean="0"/>
              <a:t>1</a:t>
            </a:fld>
            <a:endParaRPr lang="en-US"/>
          </a:p>
        </p:txBody>
      </p:sp>
    </p:spTree>
    <p:extLst>
      <p:ext uri="{BB962C8B-B14F-4D97-AF65-F5344CB8AC3E}">
        <p14:creationId xmlns:p14="http://schemas.microsoft.com/office/powerpoint/2010/main" val="2493851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11" descr="background_NoSeal_v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0"/>
            <a:ext cx="9144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105400"/>
            <a:ext cx="6400800" cy="1447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3" name="Rectangle 2"/>
          <p:cNvSpPr txBox="1">
            <a:spLocks noChangeArrowheads="1"/>
          </p:cNvSpPr>
          <p:nvPr userDrawn="1"/>
        </p:nvSpPr>
        <p:spPr>
          <a:xfrm>
            <a:off x="1295400" y="1501775"/>
            <a:ext cx="67818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dirty="0"/>
          </a:p>
        </p:txBody>
      </p:sp>
      <p:sp>
        <p:nvSpPr>
          <p:cNvPr id="14" name="Rectangle 3"/>
          <p:cNvSpPr txBox="1">
            <a:spLocks noChangeArrowheads="1"/>
          </p:cNvSpPr>
          <p:nvPr userDrawn="1"/>
        </p:nvSpPr>
        <p:spPr>
          <a:xfrm>
            <a:off x="304800" y="5105400"/>
            <a:ext cx="88392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20000"/>
              </a:lnSpc>
              <a:spcBef>
                <a:spcPts val="600"/>
              </a:spcBef>
              <a:buFont typeface="Arial" pitchFamily="34" charset="0"/>
              <a:buNone/>
              <a:defRPr/>
            </a:pPr>
            <a:endParaRPr lang="en-US" sz="1800" dirty="0"/>
          </a:p>
        </p:txBody>
      </p:sp>
      <p:pic>
        <p:nvPicPr>
          <p:cNvPr id="15" name="Picture 6" descr="PUC_ColorSeal_LowRes.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49502" y="3859635"/>
            <a:ext cx="122277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4267A45-FEDE-46EA-936D-4BB591CC18A2}" type="slidenum">
              <a:rPr lang="en-US" smtClean="0"/>
              <a:pPr>
                <a:defRPr/>
              </a:pPr>
              <a:t>‹#›</a:t>
            </a:fld>
            <a:endParaRPr lang="en-US" dirty="0"/>
          </a:p>
        </p:txBody>
      </p:sp>
      <p:sp>
        <p:nvSpPr>
          <p:cNvPr id="23" name="Subtitle 2"/>
          <p:cNvSpPr txBox="1">
            <a:spLocks/>
          </p:cNvSpPr>
          <p:nvPr userDrawn="1"/>
        </p:nvSpPr>
        <p:spPr>
          <a:xfrm>
            <a:off x="1485900" y="1752600"/>
            <a:ext cx="6400800" cy="1447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3200" b="1" dirty="0">
              <a:solidFill>
                <a:srgbClr val="376092"/>
              </a:solidFill>
            </a:endParaRPr>
          </a:p>
        </p:txBody>
      </p:sp>
      <p:sp>
        <p:nvSpPr>
          <p:cNvPr id="25" name="Title 1"/>
          <p:cNvSpPr>
            <a:spLocks noGrp="1"/>
          </p:cNvSpPr>
          <p:nvPr>
            <p:ph type="ctrTitle"/>
          </p:nvPr>
        </p:nvSpPr>
        <p:spPr>
          <a:xfrm>
            <a:off x="685800" y="2130425"/>
            <a:ext cx="7772400" cy="1470025"/>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376092"/>
                </a:solidFill>
              </a:defRPr>
            </a:lvl1pPr>
          </a:lstStyle>
          <a:p>
            <a:r>
              <a:rPr lang="en-US"/>
              <a:t>Click to edit Master title style</a:t>
            </a:r>
          </a:p>
        </p:txBody>
      </p:sp>
      <p:sp>
        <p:nvSpPr>
          <p:cNvPr id="3" name="Date Placeholder 2"/>
          <p:cNvSpPr>
            <a:spLocks noGrp="1"/>
          </p:cNvSpPr>
          <p:nvPr>
            <p:ph type="dt" sz="half" idx="10"/>
          </p:nvPr>
        </p:nvSpPr>
        <p:spPr/>
        <p:txBody>
          <a:bodyPr/>
          <a:lstStyle/>
          <a:p>
            <a:r>
              <a:rPr lang="en-US"/>
              <a:t>9/14/2018</a:t>
            </a:r>
            <a:endParaRPr lang="en-US" dirty="0"/>
          </a:p>
        </p:txBody>
      </p:sp>
      <p:sp>
        <p:nvSpPr>
          <p:cNvPr id="4" name="Footer Placeholder 3"/>
          <p:cNvSpPr>
            <a:spLocks noGrp="1"/>
          </p:cNvSpPr>
          <p:nvPr>
            <p:ph type="ftr" sz="quarter" idx="11"/>
          </p:nvPr>
        </p:nvSpPr>
        <p:spPr/>
        <p:txBody>
          <a:bodyPr/>
          <a:lstStyle/>
          <a:p>
            <a:r>
              <a:rPr lang="en-US"/>
              <a:t>12/16/2019</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449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376092"/>
                </a:solidFill>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9/14/2018</a:t>
            </a:r>
            <a:endParaRPr lang="en-US" dirty="0"/>
          </a:p>
        </p:txBody>
      </p:sp>
      <p:sp>
        <p:nvSpPr>
          <p:cNvPr id="5" name="Footer Placeholder 4"/>
          <p:cNvSpPr>
            <a:spLocks noGrp="1"/>
          </p:cNvSpPr>
          <p:nvPr>
            <p:ph type="ftr" sz="quarter" idx="11"/>
          </p:nvPr>
        </p:nvSpPr>
        <p:spPr/>
        <p:txBody>
          <a:bodyPr/>
          <a:lstStyle/>
          <a:p>
            <a:r>
              <a:rPr lang="en-US"/>
              <a:t>12/16/2019</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11" descr="background_NoSeal_v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0"/>
            <a:ext cx="9144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solidFill>
                  <a:srgbClr val="376092"/>
                </a:solidFill>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9/14/2018</a:t>
            </a:r>
            <a:endParaRPr lang="en-US" dirty="0"/>
          </a:p>
        </p:txBody>
      </p:sp>
      <p:sp>
        <p:nvSpPr>
          <p:cNvPr id="5" name="Footer Placeholder 4"/>
          <p:cNvSpPr>
            <a:spLocks noGrp="1"/>
          </p:cNvSpPr>
          <p:nvPr>
            <p:ph type="ftr" sz="quarter" idx="11"/>
          </p:nvPr>
        </p:nvSpPr>
        <p:spPr/>
        <p:txBody>
          <a:bodyPr/>
          <a:lstStyle/>
          <a:p>
            <a:r>
              <a:rPr lang="en-US"/>
              <a:t>12/16/2019</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376092"/>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37609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37609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9/14/2018</a:t>
            </a:r>
            <a:endParaRPr lang="en-US" dirty="0"/>
          </a:p>
        </p:txBody>
      </p:sp>
      <p:sp>
        <p:nvSpPr>
          <p:cNvPr id="8" name="Footer Placeholder 7"/>
          <p:cNvSpPr>
            <a:spLocks noGrp="1"/>
          </p:cNvSpPr>
          <p:nvPr>
            <p:ph type="ftr" sz="quarter" idx="11"/>
          </p:nvPr>
        </p:nvSpPr>
        <p:spPr/>
        <p:txBody>
          <a:bodyPr/>
          <a:lstStyle/>
          <a:p>
            <a:r>
              <a:rPr lang="en-US"/>
              <a:t>12/16/2019</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376092"/>
                </a:solidFill>
              </a:defRPr>
            </a:lvl1pPr>
          </a:lstStyle>
          <a:p>
            <a:r>
              <a:rPr lang="en-US"/>
              <a:t>Click to edit Master title style</a:t>
            </a:r>
          </a:p>
        </p:txBody>
      </p:sp>
      <p:sp>
        <p:nvSpPr>
          <p:cNvPr id="3" name="Date Placeholder 2"/>
          <p:cNvSpPr>
            <a:spLocks noGrp="1"/>
          </p:cNvSpPr>
          <p:nvPr>
            <p:ph type="dt" sz="half" idx="10"/>
          </p:nvPr>
        </p:nvSpPr>
        <p:spPr/>
        <p:txBody>
          <a:bodyPr/>
          <a:lstStyle/>
          <a:p>
            <a:r>
              <a:rPr lang="en-US"/>
              <a:t>9/14/2018</a:t>
            </a:r>
            <a:endParaRPr lang="en-US" dirty="0"/>
          </a:p>
        </p:txBody>
      </p:sp>
      <p:sp>
        <p:nvSpPr>
          <p:cNvPr id="4" name="Footer Placeholder 3"/>
          <p:cNvSpPr>
            <a:spLocks noGrp="1"/>
          </p:cNvSpPr>
          <p:nvPr>
            <p:ph type="ftr" sz="quarter" idx="11"/>
          </p:nvPr>
        </p:nvSpPr>
        <p:spPr/>
        <p:txBody>
          <a:bodyPr/>
          <a:lstStyle/>
          <a:p>
            <a:r>
              <a:rPr lang="en-US"/>
              <a:t>12/16/2019</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9/14/2018</a:t>
            </a:r>
            <a:endParaRPr lang="en-US" dirty="0"/>
          </a:p>
        </p:txBody>
      </p:sp>
      <p:sp>
        <p:nvSpPr>
          <p:cNvPr id="3" name="Footer Placeholder 2"/>
          <p:cNvSpPr>
            <a:spLocks noGrp="1"/>
          </p:cNvSpPr>
          <p:nvPr>
            <p:ph type="ftr" sz="quarter" idx="11"/>
          </p:nvPr>
        </p:nvSpPr>
        <p:spPr/>
        <p:txBody>
          <a:bodyPr/>
          <a:lstStyle/>
          <a:p>
            <a:r>
              <a:rPr lang="en-US"/>
              <a:t>12/16/2019</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376092"/>
                </a:solidFill>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9/14/2018</a:t>
            </a:r>
            <a:endParaRPr lang="en-US" dirty="0"/>
          </a:p>
        </p:txBody>
      </p:sp>
      <p:sp>
        <p:nvSpPr>
          <p:cNvPr id="6" name="Footer Placeholder 5"/>
          <p:cNvSpPr>
            <a:spLocks noGrp="1"/>
          </p:cNvSpPr>
          <p:nvPr>
            <p:ph type="ftr" sz="quarter" idx="11"/>
          </p:nvPr>
        </p:nvSpPr>
        <p:spPr/>
        <p:txBody>
          <a:bodyPr/>
          <a:lstStyle/>
          <a:p>
            <a:r>
              <a:rPr lang="en-US"/>
              <a:t>12/16/2019</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76092"/>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9/14/2018</a:t>
            </a:r>
          </a:p>
        </p:txBody>
      </p:sp>
      <p:sp>
        <p:nvSpPr>
          <p:cNvPr id="6" name="Footer Placeholder 5"/>
          <p:cNvSpPr>
            <a:spLocks noGrp="1"/>
          </p:cNvSpPr>
          <p:nvPr>
            <p:ph type="ftr" sz="quarter" idx="11"/>
          </p:nvPr>
        </p:nvSpPr>
        <p:spPr/>
        <p:txBody>
          <a:bodyPr/>
          <a:lstStyle/>
          <a:p>
            <a:r>
              <a:rPr lang="en-US"/>
              <a:t>12/16/2019</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9/14/2018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12/16/2019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3600" b="1" kern="1200">
          <a:solidFill>
            <a:srgbClr val="37609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0F3AD85E-43BD-427D-8139-E77019FD8579}"/>
              </a:ext>
            </a:extLst>
          </p:cNvPr>
          <p:cNvSpPr>
            <a:spLocks noGrp="1"/>
          </p:cNvSpPr>
          <p:nvPr>
            <p:ph type="subTitle" idx="1"/>
          </p:nvPr>
        </p:nvSpPr>
        <p:spPr>
          <a:xfrm>
            <a:off x="1371600" y="5257800"/>
            <a:ext cx="6400800" cy="1447800"/>
          </a:xfrm>
        </p:spPr>
        <p:txBody>
          <a:bodyPr>
            <a:normAutofit/>
          </a:bodyPr>
          <a:lstStyle/>
          <a:p>
            <a:r>
              <a:rPr lang="en-US" dirty="0">
                <a:solidFill>
                  <a:schemeClr val="bg1">
                    <a:lumMod val="50000"/>
                  </a:schemeClr>
                </a:solidFill>
              </a:rPr>
              <a:t>CPUC Staff Analysis</a:t>
            </a:r>
          </a:p>
          <a:p>
            <a:r>
              <a:rPr lang="en-US" dirty="0"/>
              <a:t>February 21, 2020</a:t>
            </a:r>
          </a:p>
        </p:txBody>
      </p:sp>
      <p:sp>
        <p:nvSpPr>
          <p:cNvPr id="5" name="Title 4">
            <a:extLst>
              <a:ext uri="{FF2B5EF4-FFF2-40B4-BE49-F238E27FC236}">
                <a16:creationId xmlns:a16="http://schemas.microsoft.com/office/drawing/2014/main" id="{F7152B1C-90AA-4476-BC8F-FB94D1901743}"/>
              </a:ext>
            </a:extLst>
          </p:cNvPr>
          <p:cNvSpPr>
            <a:spLocks noGrp="1"/>
          </p:cNvSpPr>
          <p:nvPr>
            <p:ph type="ctrTitle"/>
          </p:nvPr>
        </p:nvSpPr>
        <p:spPr/>
        <p:txBody>
          <a:bodyPr>
            <a:normAutofit/>
          </a:bodyPr>
          <a:lstStyle/>
          <a:p>
            <a:r>
              <a:rPr lang="en-US" dirty="0"/>
              <a:t>Solar Cost Sensitivity Modeling</a:t>
            </a:r>
          </a:p>
        </p:txBody>
      </p:sp>
    </p:spTree>
    <p:extLst>
      <p:ext uri="{BB962C8B-B14F-4D97-AF65-F5344CB8AC3E}">
        <p14:creationId xmlns:p14="http://schemas.microsoft.com/office/powerpoint/2010/main" val="415620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8C0D386-4876-40B5-A0D0-47583537462D}"/>
              </a:ext>
            </a:extLst>
          </p:cNvPr>
          <p:cNvPicPr>
            <a:picLocks noChangeAspect="1"/>
          </p:cNvPicPr>
          <p:nvPr/>
        </p:nvPicPr>
        <p:blipFill rotWithShape="1">
          <a:blip r:embed="rId2"/>
          <a:srcRect b="28296"/>
          <a:stretch/>
        </p:blipFill>
        <p:spPr>
          <a:xfrm>
            <a:off x="846765" y="2405188"/>
            <a:ext cx="7475822" cy="3889001"/>
          </a:xfrm>
          <a:prstGeom prst="rect">
            <a:avLst/>
          </a:prstGeom>
        </p:spPr>
      </p:pic>
      <p:sp>
        <p:nvSpPr>
          <p:cNvPr id="2" name="Title 1">
            <a:extLst>
              <a:ext uri="{FF2B5EF4-FFF2-40B4-BE49-F238E27FC236}">
                <a16:creationId xmlns:a16="http://schemas.microsoft.com/office/drawing/2014/main" id="{CC9C07CB-A170-4517-A323-855D0913A02F}"/>
              </a:ext>
            </a:extLst>
          </p:cNvPr>
          <p:cNvSpPr>
            <a:spLocks noGrp="1"/>
          </p:cNvSpPr>
          <p:nvPr>
            <p:ph type="ctrTitle"/>
          </p:nvPr>
        </p:nvSpPr>
        <p:spPr>
          <a:xfrm>
            <a:off x="1143000" y="921783"/>
            <a:ext cx="6858000" cy="689848"/>
          </a:xfrm>
        </p:spPr>
        <p:txBody>
          <a:bodyPr>
            <a:normAutofit/>
          </a:bodyPr>
          <a:lstStyle/>
          <a:p>
            <a:r>
              <a:rPr lang="en-US" sz="2250" dirty="0"/>
              <a:t>2030, 10% solar cost reduction</a:t>
            </a:r>
          </a:p>
        </p:txBody>
      </p:sp>
      <p:sp>
        <p:nvSpPr>
          <p:cNvPr id="17" name="Rectangle 16">
            <a:extLst>
              <a:ext uri="{FF2B5EF4-FFF2-40B4-BE49-F238E27FC236}">
                <a16:creationId xmlns:a16="http://schemas.microsoft.com/office/drawing/2014/main" id="{FB299761-BAD9-4863-8060-99A44395B0AE}"/>
              </a:ext>
            </a:extLst>
          </p:cNvPr>
          <p:cNvSpPr/>
          <p:nvPr/>
        </p:nvSpPr>
        <p:spPr>
          <a:xfrm>
            <a:off x="1729259" y="5045091"/>
            <a:ext cx="4566992" cy="1508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9" name="Rectangle 18">
            <a:extLst>
              <a:ext uri="{FF2B5EF4-FFF2-40B4-BE49-F238E27FC236}">
                <a16:creationId xmlns:a16="http://schemas.microsoft.com/office/drawing/2014/main" id="{38E3DB50-E538-4389-8FBC-CDAFF6440E67}"/>
              </a:ext>
            </a:extLst>
          </p:cNvPr>
          <p:cNvSpPr/>
          <p:nvPr/>
        </p:nvSpPr>
        <p:spPr>
          <a:xfrm>
            <a:off x="1976143" y="5153742"/>
            <a:ext cx="4189556" cy="204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Individual solar cost sensitivities (10% cost reduction) </a:t>
            </a:r>
          </a:p>
        </p:txBody>
      </p:sp>
      <p:sp>
        <p:nvSpPr>
          <p:cNvPr id="20" name="TextBox 19">
            <a:extLst>
              <a:ext uri="{FF2B5EF4-FFF2-40B4-BE49-F238E27FC236}">
                <a16:creationId xmlns:a16="http://schemas.microsoft.com/office/drawing/2014/main" id="{744A252A-DA7C-402F-9187-67E13A9B8628}"/>
              </a:ext>
            </a:extLst>
          </p:cNvPr>
          <p:cNvSpPr txBox="1"/>
          <p:nvPr/>
        </p:nvSpPr>
        <p:spPr>
          <a:xfrm rot="16200000">
            <a:off x="1377163" y="5101029"/>
            <a:ext cx="936860" cy="230832"/>
          </a:xfrm>
          <a:prstGeom prst="rect">
            <a:avLst/>
          </a:prstGeom>
          <a:noFill/>
        </p:spPr>
        <p:txBody>
          <a:bodyPr wrap="square" rtlCol="0">
            <a:spAutoFit/>
          </a:bodyPr>
          <a:lstStyle/>
          <a:p>
            <a:pPr algn="r"/>
            <a:r>
              <a:rPr lang="en-US" sz="900" b="1" dirty="0"/>
              <a:t>Base Portfolio</a:t>
            </a:r>
          </a:p>
        </p:txBody>
      </p:sp>
      <p:cxnSp>
        <p:nvCxnSpPr>
          <p:cNvPr id="21" name="Straight Arrow Connector 20">
            <a:extLst>
              <a:ext uri="{FF2B5EF4-FFF2-40B4-BE49-F238E27FC236}">
                <a16:creationId xmlns:a16="http://schemas.microsoft.com/office/drawing/2014/main" id="{EFC8E161-ED73-4007-A0BA-C7EEBFC90B23}"/>
              </a:ext>
            </a:extLst>
          </p:cNvPr>
          <p:cNvCxnSpPr>
            <a:cxnSpLocks/>
          </p:cNvCxnSpPr>
          <p:nvPr/>
        </p:nvCxnSpPr>
        <p:spPr>
          <a:xfrm>
            <a:off x="1992396" y="5126346"/>
            <a:ext cx="4157053"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4CA37021-A035-4F97-8721-C4824EEA7E04}"/>
              </a:ext>
            </a:extLst>
          </p:cNvPr>
          <p:cNvSpPr/>
          <p:nvPr/>
        </p:nvSpPr>
        <p:spPr>
          <a:xfrm rot="16200000">
            <a:off x="467353" y="4053895"/>
            <a:ext cx="2743199" cy="170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8" name="TextBox 17">
            <a:extLst>
              <a:ext uri="{FF2B5EF4-FFF2-40B4-BE49-F238E27FC236}">
                <a16:creationId xmlns:a16="http://schemas.microsoft.com/office/drawing/2014/main" id="{DDC75A3F-1061-452F-B169-E922F63F1039}"/>
              </a:ext>
            </a:extLst>
          </p:cNvPr>
          <p:cNvSpPr txBox="1"/>
          <p:nvPr/>
        </p:nvSpPr>
        <p:spPr>
          <a:xfrm>
            <a:off x="1845593" y="3884210"/>
            <a:ext cx="4176554" cy="369332"/>
          </a:xfrm>
          <a:prstGeom prst="rect">
            <a:avLst/>
          </a:prstGeom>
          <a:solidFill>
            <a:srgbClr val="FFC000">
              <a:alpha val="70000"/>
            </a:srgbClr>
          </a:solidFill>
        </p:spPr>
        <p:txBody>
          <a:bodyPr wrap="square" rtlCol="0">
            <a:spAutoFit/>
          </a:bodyPr>
          <a:lstStyle/>
          <a:p>
            <a:pPr algn="ctr"/>
            <a:r>
              <a:rPr lang="en-US" sz="900" b="1" dirty="0"/>
              <a:t>Even though solar resource changes location in sensitivities, minimal differences in CAISO-wide resource portfolio are observed</a:t>
            </a:r>
          </a:p>
        </p:txBody>
      </p:sp>
    </p:spTree>
    <p:extLst>
      <p:ext uri="{BB962C8B-B14F-4D97-AF65-F5344CB8AC3E}">
        <p14:creationId xmlns:p14="http://schemas.microsoft.com/office/powerpoint/2010/main" val="227104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7EC9-8411-42FE-BFC4-4C6055B7F0B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FCB240E-64C7-42EC-8A03-9BA1E4125303}"/>
              </a:ext>
            </a:extLst>
          </p:cNvPr>
          <p:cNvSpPr>
            <a:spLocks noGrp="1"/>
          </p:cNvSpPr>
          <p:nvPr>
            <p:ph idx="1"/>
          </p:nvPr>
        </p:nvSpPr>
        <p:spPr/>
        <p:txBody>
          <a:bodyPr>
            <a:normAutofit fontScale="85000" lnSpcReduction="20000"/>
          </a:bodyPr>
          <a:lstStyle/>
          <a:p>
            <a:r>
              <a:rPr lang="en-US" dirty="0"/>
              <a:t>This analysis tests the hypothesis that small cost differences can cause large shifts in the location of solar resources, but will result in minimal changes in the overall resource portfolio (solar vs. wind vs. battery, etc.) and accordingly, minimal differences in the expected cost, reliability, and emissions performance of the portfolio</a:t>
            </a:r>
          </a:p>
          <a:p>
            <a:r>
              <a:rPr lang="en-US" dirty="0"/>
              <a:t>In general, the analysis confirms the hypothesis. This suggests that, for the purpose of providing inputs to the TPP, it may be appropriate to post-process RESOLVE solar location results to consider non-modeling factors (for example, alignment with commercial interest)</a:t>
            </a:r>
          </a:p>
          <a:p>
            <a:r>
              <a:rPr lang="en-US" dirty="0"/>
              <a:t>From experience analyzing numerous IRP scenarios, staff expect this conclusion to have broad relevance to a wide range of portfolios with a similar GHG target</a:t>
            </a:r>
          </a:p>
          <a:p>
            <a:pPr lvl="1"/>
            <a:r>
              <a:rPr lang="en-US" dirty="0"/>
              <a:t>Note that as the GHG target is reduced, the scale of new resources selected generally increases</a:t>
            </a:r>
          </a:p>
          <a:p>
            <a:pPr lvl="2"/>
            <a:r>
              <a:rPr lang="en-US" dirty="0"/>
              <a:t>Given the relatively homogenous nature of California’s solar potential, RESOLVE selects solar with a priority on not triggering new transmission</a:t>
            </a:r>
          </a:p>
          <a:p>
            <a:pPr lvl="2"/>
            <a:r>
              <a:rPr lang="en-US" dirty="0"/>
              <a:t>As the GHG target is reduced, there will be a point where solar is selected up to its limit in each transmission zone and accordingly the significance of this analysis recedes</a:t>
            </a:r>
          </a:p>
        </p:txBody>
      </p:sp>
      <p:sp>
        <p:nvSpPr>
          <p:cNvPr id="4" name="Slide Number Placeholder 3">
            <a:extLst>
              <a:ext uri="{FF2B5EF4-FFF2-40B4-BE49-F238E27FC236}">
                <a16:creationId xmlns:a16="http://schemas.microsoft.com/office/drawing/2014/main" id="{A01CA0C3-489A-4999-9A8C-40CDB34736A8}"/>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77581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7EC9-8411-42FE-BFC4-4C6055B7F0B7}"/>
              </a:ext>
            </a:extLst>
          </p:cNvPr>
          <p:cNvSpPr>
            <a:spLocks noGrp="1"/>
          </p:cNvSpPr>
          <p:nvPr>
            <p:ph type="title"/>
          </p:nvPr>
        </p:nvSpPr>
        <p:spPr/>
        <p:txBody>
          <a:bodyPr/>
          <a:lstStyle/>
          <a:p>
            <a:r>
              <a:rPr lang="en-US" dirty="0"/>
              <a:t>Purpose &amp; Outline</a:t>
            </a:r>
          </a:p>
        </p:txBody>
      </p:sp>
      <p:sp>
        <p:nvSpPr>
          <p:cNvPr id="3" name="Content Placeholder 2">
            <a:extLst>
              <a:ext uri="{FF2B5EF4-FFF2-40B4-BE49-F238E27FC236}">
                <a16:creationId xmlns:a16="http://schemas.microsoft.com/office/drawing/2014/main" id="{6FCB240E-64C7-42EC-8A03-9BA1E4125303}"/>
              </a:ext>
            </a:extLst>
          </p:cNvPr>
          <p:cNvSpPr>
            <a:spLocks noGrp="1"/>
          </p:cNvSpPr>
          <p:nvPr>
            <p:ph idx="1"/>
          </p:nvPr>
        </p:nvSpPr>
        <p:spPr/>
        <p:txBody>
          <a:bodyPr>
            <a:normAutofit/>
          </a:bodyPr>
          <a:lstStyle/>
          <a:p>
            <a:r>
              <a:rPr lang="en-US" dirty="0"/>
              <a:t>Purpose: CPUC staff analysis to support the resource-to-busbar mapping process in the 2019-2020 IRP cycle</a:t>
            </a:r>
          </a:p>
          <a:p>
            <a:endParaRPr lang="en-US" dirty="0"/>
          </a:p>
          <a:p>
            <a:r>
              <a:rPr lang="en-US" dirty="0"/>
              <a:t>Outline:</a:t>
            </a:r>
          </a:p>
          <a:p>
            <a:pPr lvl="1"/>
            <a:r>
              <a:rPr lang="en-US" dirty="0"/>
              <a:t>Background</a:t>
            </a:r>
          </a:p>
          <a:p>
            <a:pPr lvl="1"/>
            <a:r>
              <a:rPr lang="en-US" dirty="0"/>
              <a:t>Analytical approach</a:t>
            </a:r>
          </a:p>
          <a:p>
            <a:pPr lvl="1"/>
            <a:r>
              <a:rPr lang="en-US" dirty="0"/>
              <a:t>Results</a:t>
            </a:r>
          </a:p>
          <a:p>
            <a:pPr lvl="1"/>
            <a:r>
              <a:rPr lang="en-US" dirty="0"/>
              <a:t>Conclusion</a:t>
            </a:r>
          </a:p>
        </p:txBody>
      </p:sp>
      <p:sp>
        <p:nvSpPr>
          <p:cNvPr id="4" name="Slide Number Placeholder 3">
            <a:extLst>
              <a:ext uri="{FF2B5EF4-FFF2-40B4-BE49-F238E27FC236}">
                <a16:creationId xmlns:a16="http://schemas.microsoft.com/office/drawing/2014/main" id="{A01CA0C3-489A-4999-9A8C-40CDB34736A8}"/>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1088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E199-0308-46AF-8735-B75665695E72}"/>
              </a:ext>
            </a:extLst>
          </p:cNvPr>
          <p:cNvSpPr>
            <a:spLocks noGrp="1"/>
          </p:cNvSpPr>
          <p:nvPr>
            <p:ph type="title"/>
          </p:nvPr>
        </p:nvSpPr>
        <p:spPr/>
        <p:txBody>
          <a:bodyPr/>
          <a:lstStyle/>
          <a:p>
            <a:r>
              <a:rPr lang="en-US" dirty="0"/>
              <a:t>Solar Sensitivity Modeling: Background</a:t>
            </a:r>
          </a:p>
        </p:txBody>
      </p:sp>
      <p:sp>
        <p:nvSpPr>
          <p:cNvPr id="3" name="Content Placeholder 2">
            <a:extLst>
              <a:ext uri="{FF2B5EF4-FFF2-40B4-BE49-F238E27FC236}">
                <a16:creationId xmlns:a16="http://schemas.microsoft.com/office/drawing/2014/main" id="{71820D59-DDCF-4241-8139-7DFCF93EE5FF}"/>
              </a:ext>
            </a:extLst>
          </p:cNvPr>
          <p:cNvSpPr>
            <a:spLocks noGrp="1"/>
          </p:cNvSpPr>
          <p:nvPr>
            <p:ph idx="1"/>
          </p:nvPr>
        </p:nvSpPr>
        <p:spPr>
          <a:xfrm>
            <a:off x="628650" y="1504626"/>
            <a:ext cx="7886700" cy="4591374"/>
          </a:xfrm>
        </p:spPr>
        <p:txBody>
          <a:bodyPr>
            <a:normAutofit fontScale="70000" lnSpcReduction="20000"/>
          </a:bodyPr>
          <a:lstStyle/>
          <a:p>
            <a:r>
              <a:rPr lang="en-US" dirty="0"/>
              <a:t>Throughout the course of IRP capacity expansion modeling, CPUC staff, consultants, and stakeholders have observed that the location of solar resources selected in IRP modeling can be sensitive to small cost and performance differences between solar resources</a:t>
            </a:r>
          </a:p>
          <a:p>
            <a:pPr lvl="1"/>
            <a:r>
              <a:rPr lang="en-US" sz="2400" dirty="0"/>
              <a:t>California has many areas of high solar resource quality</a:t>
            </a:r>
          </a:p>
          <a:p>
            <a:pPr lvl="1"/>
            <a:r>
              <a:rPr lang="en-US" sz="2400" dirty="0"/>
              <a:t>Other resource types, including wind and geothermal, have more distinct location-specific characteristics</a:t>
            </a:r>
          </a:p>
          <a:p>
            <a:r>
              <a:rPr lang="en-US" dirty="0"/>
              <a:t>Transmission constraints provided by CAISO help to guide the location of solar resources in IRP modeling, but many iterations of IRP modeling have suggested that solar resources typically “fill in” around other renewable resources (wind and geothermal)</a:t>
            </a:r>
          </a:p>
          <a:p>
            <a:pPr lvl="1"/>
            <a:r>
              <a:rPr lang="en-US" sz="2400" dirty="0"/>
              <a:t>Even though the RESOLVE model deploys all resources simultaneously, results have suggested that, at least conceptually, RESOLVE usually uses system-wide economic factors to determine the capacity of wind and geothermal resources, and then deploys the least cost solar resources “next” using any available transmission </a:t>
            </a:r>
          </a:p>
          <a:p>
            <a:r>
              <a:rPr lang="en-US" dirty="0"/>
              <a:t>The location-specific cost information available to IRP analysis is not as granular as that available to project developers and therefore may not accurately capture local cost differences</a:t>
            </a:r>
          </a:p>
          <a:p>
            <a:endParaRPr lang="en-US" sz="1500" dirty="0"/>
          </a:p>
        </p:txBody>
      </p:sp>
      <p:sp>
        <p:nvSpPr>
          <p:cNvPr id="5" name="Slide Number Placeholder 4">
            <a:extLst>
              <a:ext uri="{FF2B5EF4-FFF2-40B4-BE49-F238E27FC236}">
                <a16:creationId xmlns:a16="http://schemas.microsoft.com/office/drawing/2014/main" id="{8CE0A676-D474-4584-B282-828A848FB9A3}"/>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05103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E199-0308-46AF-8735-B75665695E72}"/>
              </a:ext>
            </a:extLst>
          </p:cNvPr>
          <p:cNvSpPr>
            <a:spLocks noGrp="1"/>
          </p:cNvSpPr>
          <p:nvPr>
            <p:ph type="title"/>
          </p:nvPr>
        </p:nvSpPr>
        <p:spPr/>
        <p:txBody>
          <a:bodyPr>
            <a:normAutofit fontScale="90000"/>
          </a:bodyPr>
          <a:lstStyle/>
          <a:p>
            <a:r>
              <a:rPr lang="en-US" dirty="0"/>
              <a:t>Solar Sensitivity Modeling: Analytical approach</a:t>
            </a:r>
          </a:p>
        </p:txBody>
      </p:sp>
      <p:sp>
        <p:nvSpPr>
          <p:cNvPr id="3" name="Content Placeholder 2">
            <a:extLst>
              <a:ext uri="{FF2B5EF4-FFF2-40B4-BE49-F238E27FC236}">
                <a16:creationId xmlns:a16="http://schemas.microsoft.com/office/drawing/2014/main" id="{71820D59-DDCF-4241-8139-7DFCF93EE5FF}"/>
              </a:ext>
            </a:extLst>
          </p:cNvPr>
          <p:cNvSpPr>
            <a:spLocks noGrp="1"/>
          </p:cNvSpPr>
          <p:nvPr>
            <p:ph idx="1"/>
          </p:nvPr>
        </p:nvSpPr>
        <p:spPr>
          <a:xfrm>
            <a:off x="628650" y="1295400"/>
            <a:ext cx="7886700" cy="5181599"/>
          </a:xfrm>
        </p:spPr>
        <p:txBody>
          <a:bodyPr>
            <a:normAutofit fontScale="70000" lnSpcReduction="20000"/>
          </a:bodyPr>
          <a:lstStyle/>
          <a:p>
            <a:r>
              <a:rPr lang="en-US" sz="2200" dirty="0"/>
              <a:t>This analysis tests the hypothesis that small cost differences can cause large shifts in the location of solar resources, but will result in minimal changes in the overall resource portfolio (solar vs. wind vs. battery, etc.) and accordingly, minimal differences in the expected cost, reliability, and emissions performance of the portfolio</a:t>
            </a:r>
          </a:p>
          <a:p>
            <a:r>
              <a:rPr lang="en-US" sz="2200" dirty="0"/>
              <a:t>Two sets of RESOLVE model runs were performed, in which solar costs were reduced by either 5% or 10% relative to base case assumptions</a:t>
            </a:r>
          </a:p>
          <a:p>
            <a:pPr lvl="1"/>
            <a:r>
              <a:rPr lang="en-US" sz="2200" dirty="0"/>
              <a:t>5% and 10% were chosen because they represent a small perturbation to the original solar capital cost, potentially on the order of magnitude of locational cost differences observed in the real world</a:t>
            </a:r>
          </a:p>
          <a:p>
            <a:r>
              <a:rPr lang="en-US" sz="2200" dirty="0"/>
              <a:t>Two model runs were performed for each CAISO solar resource. In these runs, the cost was reduced by either 5% or 10% for only one solar resource at a time</a:t>
            </a:r>
            <a:endParaRPr lang="en-US" sz="2200" strike="sngStrike" dirty="0"/>
          </a:p>
          <a:p>
            <a:pPr lvl="1"/>
            <a:r>
              <a:rPr lang="en-US" sz="2200" dirty="0"/>
              <a:t>For example, the 5% Carrizo sensitivity reduces only the cost of Carrizo solar by 5% and leaves all other assumptions unchanged</a:t>
            </a:r>
          </a:p>
          <a:p>
            <a:r>
              <a:rPr lang="en-US" sz="2100" dirty="0"/>
              <a:t>Results for 2023 and 2030 were examined to detect potential differences between near and long-term effects</a:t>
            </a:r>
          </a:p>
          <a:p>
            <a:r>
              <a:rPr lang="en-US" sz="2200" dirty="0"/>
              <a:t>The analysis uses a Base Scenario that is similar to, but not aligned completely with, the Reference System Portfolio in the Proposed Decision</a:t>
            </a:r>
          </a:p>
          <a:p>
            <a:pPr lvl="1"/>
            <a:r>
              <a:rPr lang="en-US" sz="1800" dirty="0"/>
              <a:t>The inputs and assumptions are broadly consistent with the 2019 Reference System Portfolio, however the analytical approach focuses on </a:t>
            </a:r>
            <a:r>
              <a:rPr lang="en-US" sz="1800" u="sng" dirty="0"/>
              <a:t>changes</a:t>
            </a:r>
            <a:r>
              <a:rPr lang="en-US" sz="1800" dirty="0"/>
              <a:t> relative to the Base Scenario</a:t>
            </a:r>
          </a:p>
          <a:p>
            <a:pPr lvl="1"/>
            <a:r>
              <a:rPr lang="en-US" sz="1800" dirty="0"/>
              <a:t>The applicability of the analytical approach to different portfolios (e.g., with 30 MMT by 2030 GHG target) is discussed</a:t>
            </a:r>
          </a:p>
          <a:p>
            <a:pPr lvl="1"/>
            <a:endParaRPr lang="en-US" sz="1800" dirty="0">
              <a:solidFill>
                <a:srgbClr val="FF0000"/>
              </a:solidFill>
            </a:endParaRPr>
          </a:p>
          <a:p>
            <a:r>
              <a:rPr lang="en-US" sz="2200" b="1" dirty="0"/>
              <a:t>In general, the analysis confirms the hypothesis. This suggests that, for the purpose of providing inputs to the TPP, it may be appropriate to post-process RESOLVE solar location results to consider non-modeling factors (for example, alignment with commercial interest)</a:t>
            </a:r>
            <a:endParaRPr lang="en-US" sz="1500" b="1" strike="sngStrike" dirty="0"/>
          </a:p>
        </p:txBody>
      </p:sp>
      <p:sp>
        <p:nvSpPr>
          <p:cNvPr id="4" name="Slide Number Placeholder 3">
            <a:extLst>
              <a:ext uri="{FF2B5EF4-FFF2-40B4-BE49-F238E27FC236}">
                <a16:creationId xmlns:a16="http://schemas.microsoft.com/office/drawing/2014/main" id="{165D3F7C-8BE0-4E32-800F-50ACDFFBC456}"/>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6069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439C-C356-457B-B41E-F9D9410538EF}"/>
              </a:ext>
            </a:extLst>
          </p:cNvPr>
          <p:cNvSpPr>
            <a:spLocks noGrp="1"/>
          </p:cNvSpPr>
          <p:nvPr>
            <p:ph type="title"/>
          </p:nvPr>
        </p:nvSpPr>
        <p:spPr/>
        <p:txBody>
          <a:bodyPr/>
          <a:lstStyle/>
          <a:p>
            <a:r>
              <a:rPr lang="en-US" dirty="0"/>
              <a:t>MW selected in solar sensitivities</a:t>
            </a:r>
          </a:p>
        </p:txBody>
      </p:sp>
      <p:pic>
        <p:nvPicPr>
          <p:cNvPr id="6" name="Picture 5">
            <a:extLst>
              <a:ext uri="{FF2B5EF4-FFF2-40B4-BE49-F238E27FC236}">
                <a16:creationId xmlns:a16="http://schemas.microsoft.com/office/drawing/2014/main" id="{A9C12E51-6671-451F-8612-C67260D2BCBD}"/>
              </a:ext>
            </a:extLst>
          </p:cNvPr>
          <p:cNvPicPr>
            <a:picLocks noChangeAspect="1"/>
          </p:cNvPicPr>
          <p:nvPr/>
        </p:nvPicPr>
        <p:blipFill>
          <a:blip r:embed="rId2"/>
          <a:stretch>
            <a:fillRect/>
          </a:stretch>
        </p:blipFill>
        <p:spPr>
          <a:xfrm>
            <a:off x="628650" y="1732841"/>
            <a:ext cx="5448126" cy="3677359"/>
          </a:xfrm>
          <a:prstGeom prst="rect">
            <a:avLst/>
          </a:prstGeom>
        </p:spPr>
      </p:pic>
      <p:sp>
        <p:nvSpPr>
          <p:cNvPr id="7" name="TextBox 6">
            <a:extLst>
              <a:ext uri="{FF2B5EF4-FFF2-40B4-BE49-F238E27FC236}">
                <a16:creationId xmlns:a16="http://schemas.microsoft.com/office/drawing/2014/main" id="{7DF2FBDE-E0D2-40E9-A3A1-A9E0D07A5AF6}"/>
              </a:ext>
            </a:extLst>
          </p:cNvPr>
          <p:cNvSpPr txBox="1"/>
          <p:nvPr/>
        </p:nvSpPr>
        <p:spPr>
          <a:xfrm>
            <a:off x="4231788" y="1425883"/>
            <a:ext cx="1844988" cy="369332"/>
          </a:xfrm>
          <a:prstGeom prst="rect">
            <a:avLst/>
          </a:prstGeom>
          <a:noFill/>
        </p:spPr>
        <p:txBody>
          <a:bodyPr wrap="square" rtlCol="0">
            <a:spAutoFit/>
          </a:bodyPr>
          <a:lstStyle/>
          <a:p>
            <a:r>
              <a:rPr lang="en-US" sz="900" dirty="0"/>
              <a:t>Cost reductions applied for each solar resource one-by-one</a:t>
            </a:r>
          </a:p>
        </p:txBody>
      </p:sp>
      <p:sp>
        <p:nvSpPr>
          <p:cNvPr id="8" name="Rectangle 7">
            <a:extLst>
              <a:ext uri="{FF2B5EF4-FFF2-40B4-BE49-F238E27FC236}">
                <a16:creationId xmlns:a16="http://schemas.microsoft.com/office/drawing/2014/main" id="{2356DD21-43DB-4893-83B7-0A5BF767CFD4}"/>
              </a:ext>
            </a:extLst>
          </p:cNvPr>
          <p:cNvSpPr/>
          <p:nvPr/>
        </p:nvSpPr>
        <p:spPr>
          <a:xfrm>
            <a:off x="4050507" y="1425883"/>
            <a:ext cx="2026270" cy="492219"/>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AB68166C-2079-444E-A313-9A3A07F2EBB4}"/>
              </a:ext>
            </a:extLst>
          </p:cNvPr>
          <p:cNvSpPr/>
          <p:nvPr/>
        </p:nvSpPr>
        <p:spPr>
          <a:xfrm>
            <a:off x="6629399" y="2727718"/>
            <a:ext cx="1564481" cy="492219"/>
          </a:xfrm>
          <a:prstGeom prst="rect">
            <a:avLst/>
          </a:prstGeom>
          <a:solidFill>
            <a:srgbClr val="B0FFD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Green = no change from base case</a:t>
            </a:r>
          </a:p>
        </p:txBody>
      </p:sp>
      <p:sp>
        <p:nvSpPr>
          <p:cNvPr id="10" name="Rectangle 9">
            <a:extLst>
              <a:ext uri="{FF2B5EF4-FFF2-40B4-BE49-F238E27FC236}">
                <a16:creationId xmlns:a16="http://schemas.microsoft.com/office/drawing/2014/main" id="{FB319013-9975-4A97-9ADB-C5DC84D6A2BE}"/>
              </a:ext>
            </a:extLst>
          </p:cNvPr>
          <p:cNvSpPr/>
          <p:nvPr/>
        </p:nvSpPr>
        <p:spPr>
          <a:xfrm>
            <a:off x="6629400" y="3633792"/>
            <a:ext cx="1564481" cy="1194674"/>
          </a:xfrm>
          <a:prstGeom prst="rect">
            <a:avLst/>
          </a:prstGeom>
          <a:solidFill>
            <a:srgbClr val="FFC9B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Red = increase in resource deployment resulting from solar cost decrease</a:t>
            </a:r>
          </a:p>
        </p:txBody>
      </p:sp>
      <p:sp>
        <p:nvSpPr>
          <p:cNvPr id="4" name="Slide Number Placeholder 3">
            <a:extLst>
              <a:ext uri="{FF2B5EF4-FFF2-40B4-BE49-F238E27FC236}">
                <a16:creationId xmlns:a16="http://schemas.microsoft.com/office/drawing/2014/main" id="{D6102994-6003-4629-B76F-CE3A7C9421FD}"/>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11" name="TextBox 10">
            <a:extLst>
              <a:ext uri="{FF2B5EF4-FFF2-40B4-BE49-F238E27FC236}">
                <a16:creationId xmlns:a16="http://schemas.microsoft.com/office/drawing/2014/main" id="{67A99DA3-CB5B-468F-971D-8600279C8085}"/>
              </a:ext>
            </a:extLst>
          </p:cNvPr>
          <p:cNvSpPr txBox="1"/>
          <p:nvPr/>
        </p:nvSpPr>
        <p:spPr>
          <a:xfrm>
            <a:off x="645878" y="5722203"/>
            <a:ext cx="7577439" cy="1077218"/>
          </a:xfrm>
          <a:prstGeom prst="rect">
            <a:avLst/>
          </a:prstGeom>
          <a:noFill/>
          <a:ln w="19050">
            <a:noFill/>
          </a:ln>
        </p:spPr>
        <p:txBody>
          <a:bodyPr wrap="square" rtlCol="0">
            <a:spAutoFit/>
          </a:bodyPr>
          <a:lstStyle/>
          <a:p>
            <a:r>
              <a:rPr lang="en-US" sz="1600" dirty="0"/>
              <a:t>The available transmission capacity of the existing transmission system is typically a more limiting factor for solar deployment in RESOLVE than the solar resource potential. Consequently, the MW values in the table above frequently “plateau” at the amount of transmission available to solar resource.</a:t>
            </a:r>
          </a:p>
        </p:txBody>
      </p:sp>
    </p:spTree>
    <p:extLst>
      <p:ext uri="{BB962C8B-B14F-4D97-AF65-F5344CB8AC3E}">
        <p14:creationId xmlns:p14="http://schemas.microsoft.com/office/powerpoint/2010/main" val="167910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439C-C356-457B-B41E-F9D9410538EF}"/>
              </a:ext>
            </a:extLst>
          </p:cNvPr>
          <p:cNvSpPr>
            <a:spLocks noGrp="1"/>
          </p:cNvSpPr>
          <p:nvPr>
            <p:ph type="title"/>
          </p:nvPr>
        </p:nvSpPr>
        <p:spPr>
          <a:xfrm>
            <a:off x="628650" y="377428"/>
            <a:ext cx="8386763" cy="994172"/>
          </a:xfrm>
        </p:spPr>
        <p:txBody>
          <a:bodyPr>
            <a:normAutofit fontScale="90000"/>
          </a:bodyPr>
          <a:lstStyle/>
          <a:p>
            <a:r>
              <a:rPr lang="en-US" dirty="0"/>
              <a:t>MW selected in solar sensitivities: explanations</a:t>
            </a:r>
          </a:p>
        </p:txBody>
      </p:sp>
      <p:pic>
        <p:nvPicPr>
          <p:cNvPr id="6" name="Picture 5">
            <a:extLst>
              <a:ext uri="{FF2B5EF4-FFF2-40B4-BE49-F238E27FC236}">
                <a16:creationId xmlns:a16="http://schemas.microsoft.com/office/drawing/2014/main" id="{A9C12E51-6671-451F-8612-C67260D2BCBD}"/>
              </a:ext>
            </a:extLst>
          </p:cNvPr>
          <p:cNvPicPr>
            <a:picLocks noChangeAspect="1"/>
          </p:cNvPicPr>
          <p:nvPr/>
        </p:nvPicPr>
        <p:blipFill>
          <a:blip r:embed="rId2"/>
          <a:stretch>
            <a:fillRect/>
          </a:stretch>
        </p:blipFill>
        <p:spPr>
          <a:xfrm>
            <a:off x="628650" y="1743967"/>
            <a:ext cx="5448126" cy="3677359"/>
          </a:xfrm>
          <a:prstGeom prst="rect">
            <a:avLst/>
          </a:prstGeom>
        </p:spPr>
      </p:pic>
      <p:sp>
        <p:nvSpPr>
          <p:cNvPr id="12" name="TextBox 11">
            <a:extLst>
              <a:ext uri="{FF2B5EF4-FFF2-40B4-BE49-F238E27FC236}">
                <a16:creationId xmlns:a16="http://schemas.microsoft.com/office/drawing/2014/main" id="{8BCBBD21-2393-4B9D-882B-172DFEEF133D}"/>
              </a:ext>
            </a:extLst>
          </p:cNvPr>
          <p:cNvSpPr txBox="1"/>
          <p:nvPr/>
        </p:nvSpPr>
        <p:spPr>
          <a:xfrm>
            <a:off x="6705602" y="1752600"/>
            <a:ext cx="2027458" cy="1600438"/>
          </a:xfrm>
          <a:prstGeom prst="rect">
            <a:avLst/>
          </a:prstGeom>
          <a:noFill/>
          <a:ln w="19050">
            <a:solidFill>
              <a:schemeClr val="accent1"/>
            </a:solidFill>
          </a:ln>
        </p:spPr>
        <p:txBody>
          <a:bodyPr wrap="square" rtlCol="0">
            <a:spAutoFit/>
          </a:bodyPr>
          <a:lstStyle/>
          <a:p>
            <a:r>
              <a:rPr lang="en-US" sz="1400" dirty="0"/>
              <a:t>Cost reduction doesn’t result in more resource deployment because resource is already selected up to transmission limits in the base case</a:t>
            </a:r>
          </a:p>
        </p:txBody>
      </p:sp>
      <p:sp>
        <p:nvSpPr>
          <p:cNvPr id="13" name="Rectangle 12">
            <a:extLst>
              <a:ext uri="{FF2B5EF4-FFF2-40B4-BE49-F238E27FC236}">
                <a16:creationId xmlns:a16="http://schemas.microsoft.com/office/drawing/2014/main" id="{2EB619A3-06A7-469D-AAD6-A746BB18D9DD}"/>
              </a:ext>
            </a:extLst>
          </p:cNvPr>
          <p:cNvSpPr/>
          <p:nvPr/>
        </p:nvSpPr>
        <p:spPr>
          <a:xfrm>
            <a:off x="2964656" y="2753617"/>
            <a:ext cx="3104976" cy="15262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5620D51E-E4F3-46C5-A4CD-84B36CA20DB3}"/>
              </a:ext>
            </a:extLst>
          </p:cNvPr>
          <p:cNvSpPr/>
          <p:nvPr/>
        </p:nvSpPr>
        <p:spPr>
          <a:xfrm>
            <a:off x="2957513" y="2417860"/>
            <a:ext cx="3104976" cy="15262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a:extLst>
              <a:ext uri="{FF2B5EF4-FFF2-40B4-BE49-F238E27FC236}">
                <a16:creationId xmlns:a16="http://schemas.microsoft.com/office/drawing/2014/main" id="{A150BCF3-AC3D-4E6A-8840-3EBEEB48FA08}"/>
              </a:ext>
            </a:extLst>
          </p:cNvPr>
          <p:cNvSpPr/>
          <p:nvPr/>
        </p:nvSpPr>
        <p:spPr>
          <a:xfrm>
            <a:off x="2950369" y="3253679"/>
            <a:ext cx="3104976" cy="15262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a:extLst>
              <a:ext uri="{FF2B5EF4-FFF2-40B4-BE49-F238E27FC236}">
                <a16:creationId xmlns:a16="http://schemas.microsoft.com/office/drawing/2014/main" id="{ED393BA0-3150-423B-A279-529D51636607}"/>
              </a:ext>
            </a:extLst>
          </p:cNvPr>
          <p:cNvSpPr/>
          <p:nvPr/>
        </p:nvSpPr>
        <p:spPr>
          <a:xfrm>
            <a:off x="2971800" y="4253804"/>
            <a:ext cx="3104976" cy="15262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a:extLst>
              <a:ext uri="{FF2B5EF4-FFF2-40B4-BE49-F238E27FC236}">
                <a16:creationId xmlns:a16="http://schemas.microsoft.com/office/drawing/2014/main" id="{209F9CAE-7F16-4859-BD16-BF97483889EE}"/>
              </a:ext>
            </a:extLst>
          </p:cNvPr>
          <p:cNvSpPr/>
          <p:nvPr/>
        </p:nvSpPr>
        <p:spPr>
          <a:xfrm>
            <a:off x="2964656" y="2582167"/>
            <a:ext cx="3104976" cy="152624"/>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a:extLst>
              <a:ext uri="{FF2B5EF4-FFF2-40B4-BE49-F238E27FC236}">
                <a16:creationId xmlns:a16="http://schemas.microsoft.com/office/drawing/2014/main" id="{A258E09C-E2D0-40C8-8888-0B2E08211CE4}"/>
              </a:ext>
            </a:extLst>
          </p:cNvPr>
          <p:cNvSpPr/>
          <p:nvPr/>
        </p:nvSpPr>
        <p:spPr>
          <a:xfrm>
            <a:off x="2986088" y="3582292"/>
            <a:ext cx="3104976" cy="152624"/>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18">
            <a:extLst>
              <a:ext uri="{FF2B5EF4-FFF2-40B4-BE49-F238E27FC236}">
                <a16:creationId xmlns:a16="http://schemas.microsoft.com/office/drawing/2014/main" id="{272FD3D3-1E45-428D-9A3D-59B9E723B2D9}"/>
              </a:ext>
            </a:extLst>
          </p:cNvPr>
          <p:cNvSpPr/>
          <p:nvPr/>
        </p:nvSpPr>
        <p:spPr>
          <a:xfrm>
            <a:off x="2957513" y="4753867"/>
            <a:ext cx="3104976" cy="152624"/>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ectangle 19">
            <a:extLst>
              <a:ext uri="{FF2B5EF4-FFF2-40B4-BE49-F238E27FC236}">
                <a16:creationId xmlns:a16="http://schemas.microsoft.com/office/drawing/2014/main" id="{6EA33A1C-B4CA-4055-A241-81418CDFDE6B}"/>
              </a:ext>
            </a:extLst>
          </p:cNvPr>
          <p:cNvSpPr/>
          <p:nvPr/>
        </p:nvSpPr>
        <p:spPr>
          <a:xfrm>
            <a:off x="2964656" y="4903885"/>
            <a:ext cx="3104976" cy="152624"/>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a:extLst>
              <a:ext uri="{FF2B5EF4-FFF2-40B4-BE49-F238E27FC236}">
                <a16:creationId xmlns:a16="http://schemas.microsoft.com/office/drawing/2014/main" id="{7C9E2FBE-7D99-4F76-B2D1-B7665DD2D628}"/>
              </a:ext>
            </a:extLst>
          </p:cNvPr>
          <p:cNvSpPr/>
          <p:nvPr/>
        </p:nvSpPr>
        <p:spPr>
          <a:xfrm>
            <a:off x="2971800" y="5253929"/>
            <a:ext cx="3104976" cy="152624"/>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TextBox 21">
            <a:extLst>
              <a:ext uri="{FF2B5EF4-FFF2-40B4-BE49-F238E27FC236}">
                <a16:creationId xmlns:a16="http://schemas.microsoft.com/office/drawing/2014/main" id="{9B2E53E1-296D-4F6E-9F1F-E65B0A2B11BD}"/>
              </a:ext>
            </a:extLst>
          </p:cNvPr>
          <p:cNvSpPr txBox="1"/>
          <p:nvPr/>
        </p:nvSpPr>
        <p:spPr>
          <a:xfrm>
            <a:off x="6705602" y="3505200"/>
            <a:ext cx="2027458" cy="954107"/>
          </a:xfrm>
          <a:prstGeom prst="rect">
            <a:avLst/>
          </a:prstGeom>
          <a:noFill/>
          <a:ln w="19050">
            <a:solidFill>
              <a:srgbClr val="FFFF00"/>
            </a:solidFill>
          </a:ln>
        </p:spPr>
        <p:txBody>
          <a:bodyPr wrap="square" rtlCol="0">
            <a:spAutoFit/>
          </a:bodyPr>
          <a:lstStyle/>
          <a:p>
            <a:r>
              <a:rPr lang="en-US" sz="1400" dirty="0"/>
              <a:t>Small (5% cost reduction) results in most of the available resource being selected</a:t>
            </a:r>
          </a:p>
        </p:txBody>
      </p:sp>
      <p:sp>
        <p:nvSpPr>
          <p:cNvPr id="23" name="TextBox 22">
            <a:extLst>
              <a:ext uri="{FF2B5EF4-FFF2-40B4-BE49-F238E27FC236}">
                <a16:creationId xmlns:a16="http://schemas.microsoft.com/office/drawing/2014/main" id="{9B6A3329-1764-4B9A-9EA0-8C4E9FADA201}"/>
              </a:ext>
            </a:extLst>
          </p:cNvPr>
          <p:cNvSpPr txBox="1"/>
          <p:nvPr/>
        </p:nvSpPr>
        <p:spPr>
          <a:xfrm>
            <a:off x="6705601" y="4608493"/>
            <a:ext cx="2027458" cy="954107"/>
          </a:xfrm>
          <a:prstGeom prst="rect">
            <a:avLst/>
          </a:prstGeom>
          <a:noFill/>
          <a:ln w="19050">
            <a:solidFill>
              <a:srgbClr val="FF0000"/>
            </a:solidFill>
          </a:ln>
        </p:spPr>
        <p:txBody>
          <a:bodyPr wrap="square" rtlCol="0">
            <a:spAutoFit/>
          </a:bodyPr>
          <a:lstStyle/>
          <a:p>
            <a:r>
              <a:rPr lang="en-US" sz="1400" dirty="0"/>
              <a:t>Larger (10% cost reduction) results in most of the available resource being selected</a:t>
            </a:r>
          </a:p>
        </p:txBody>
      </p:sp>
      <p:sp>
        <p:nvSpPr>
          <p:cNvPr id="24" name="Rectangle 23">
            <a:extLst>
              <a:ext uri="{FF2B5EF4-FFF2-40B4-BE49-F238E27FC236}">
                <a16:creationId xmlns:a16="http://schemas.microsoft.com/office/drawing/2014/main" id="{38C5B575-7EE4-4FCC-9BEF-0FAB6FCF5582}"/>
              </a:ext>
            </a:extLst>
          </p:cNvPr>
          <p:cNvSpPr/>
          <p:nvPr/>
        </p:nvSpPr>
        <p:spPr>
          <a:xfrm>
            <a:off x="2986088" y="3927461"/>
            <a:ext cx="3104976" cy="1526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Rectangle 25">
            <a:extLst>
              <a:ext uri="{FF2B5EF4-FFF2-40B4-BE49-F238E27FC236}">
                <a16:creationId xmlns:a16="http://schemas.microsoft.com/office/drawing/2014/main" id="{2901C26B-DC4B-468D-AC80-483158B4CED4}"/>
              </a:ext>
            </a:extLst>
          </p:cNvPr>
          <p:cNvSpPr/>
          <p:nvPr/>
        </p:nvSpPr>
        <p:spPr>
          <a:xfrm>
            <a:off x="2978944" y="5088289"/>
            <a:ext cx="3104976" cy="1526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Rectangle 26">
            <a:extLst>
              <a:ext uri="{FF2B5EF4-FFF2-40B4-BE49-F238E27FC236}">
                <a16:creationId xmlns:a16="http://schemas.microsoft.com/office/drawing/2014/main" id="{19F38892-A326-4D5D-9D65-F5F2A2C91A23}"/>
              </a:ext>
            </a:extLst>
          </p:cNvPr>
          <p:cNvSpPr/>
          <p:nvPr/>
        </p:nvSpPr>
        <p:spPr>
          <a:xfrm>
            <a:off x="2978944" y="4415953"/>
            <a:ext cx="3104976" cy="152624"/>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Rectangle 27">
            <a:extLst>
              <a:ext uri="{FF2B5EF4-FFF2-40B4-BE49-F238E27FC236}">
                <a16:creationId xmlns:a16="http://schemas.microsoft.com/office/drawing/2014/main" id="{0AE17974-B013-4C37-A412-79621A5C220B}"/>
              </a:ext>
            </a:extLst>
          </p:cNvPr>
          <p:cNvSpPr/>
          <p:nvPr/>
        </p:nvSpPr>
        <p:spPr>
          <a:xfrm>
            <a:off x="2957513" y="2926034"/>
            <a:ext cx="3104976" cy="1526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Rectangle 28">
            <a:extLst>
              <a:ext uri="{FF2B5EF4-FFF2-40B4-BE49-F238E27FC236}">
                <a16:creationId xmlns:a16="http://schemas.microsoft.com/office/drawing/2014/main" id="{B5D72BC6-9CAF-48C3-8EE2-FD3B4BCDE7B8}"/>
              </a:ext>
            </a:extLst>
          </p:cNvPr>
          <p:cNvSpPr/>
          <p:nvPr/>
        </p:nvSpPr>
        <p:spPr>
          <a:xfrm>
            <a:off x="2966466" y="2085341"/>
            <a:ext cx="3104976" cy="1526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TextBox 29">
            <a:extLst>
              <a:ext uri="{FF2B5EF4-FFF2-40B4-BE49-F238E27FC236}">
                <a16:creationId xmlns:a16="http://schemas.microsoft.com/office/drawing/2014/main" id="{1E4C3B97-E1CD-4B51-B92C-3A2A93E58774}"/>
              </a:ext>
            </a:extLst>
          </p:cNvPr>
          <p:cNvSpPr txBox="1"/>
          <p:nvPr/>
        </p:nvSpPr>
        <p:spPr>
          <a:xfrm>
            <a:off x="6934200" y="1444823"/>
            <a:ext cx="1569330" cy="307777"/>
          </a:xfrm>
          <a:prstGeom prst="rect">
            <a:avLst/>
          </a:prstGeom>
          <a:noFill/>
        </p:spPr>
        <p:txBody>
          <a:bodyPr wrap="square" rtlCol="0">
            <a:spAutoFit/>
          </a:bodyPr>
          <a:lstStyle/>
          <a:p>
            <a:pPr algn="ctr"/>
            <a:r>
              <a:rPr lang="en-US" sz="1400" i="1" dirty="0"/>
              <a:t>Color scheme:</a:t>
            </a:r>
          </a:p>
        </p:txBody>
      </p:sp>
      <p:sp>
        <p:nvSpPr>
          <p:cNvPr id="31" name="TextBox 30">
            <a:extLst>
              <a:ext uri="{FF2B5EF4-FFF2-40B4-BE49-F238E27FC236}">
                <a16:creationId xmlns:a16="http://schemas.microsoft.com/office/drawing/2014/main" id="{158F7156-325A-4E57-888E-FA37D7F0E0BC}"/>
              </a:ext>
            </a:extLst>
          </p:cNvPr>
          <p:cNvSpPr txBox="1"/>
          <p:nvPr/>
        </p:nvSpPr>
        <p:spPr>
          <a:xfrm>
            <a:off x="1143001" y="5892225"/>
            <a:ext cx="6477000" cy="584775"/>
          </a:xfrm>
          <a:prstGeom prst="rect">
            <a:avLst/>
          </a:prstGeom>
          <a:noFill/>
        </p:spPr>
        <p:txBody>
          <a:bodyPr wrap="square" rtlCol="0">
            <a:spAutoFit/>
          </a:bodyPr>
          <a:lstStyle/>
          <a:p>
            <a:r>
              <a:rPr lang="en-US" sz="1600" b="1" i="1" dirty="0"/>
              <a:t>Conclusion: Almost all CAISO solar resources are within 10% of cost-effective, and are therefore likely to be sensitive to local cost information</a:t>
            </a:r>
          </a:p>
        </p:txBody>
      </p:sp>
      <p:sp>
        <p:nvSpPr>
          <p:cNvPr id="32" name="Rectangle 31">
            <a:extLst>
              <a:ext uri="{FF2B5EF4-FFF2-40B4-BE49-F238E27FC236}">
                <a16:creationId xmlns:a16="http://schemas.microsoft.com/office/drawing/2014/main" id="{07128DEE-7FE7-48CF-A6C2-F518DAD80DDD}"/>
              </a:ext>
            </a:extLst>
          </p:cNvPr>
          <p:cNvSpPr/>
          <p:nvPr/>
        </p:nvSpPr>
        <p:spPr>
          <a:xfrm>
            <a:off x="2986088" y="4085290"/>
            <a:ext cx="3104976" cy="1526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lide Number Placeholder 2">
            <a:extLst>
              <a:ext uri="{FF2B5EF4-FFF2-40B4-BE49-F238E27FC236}">
                <a16:creationId xmlns:a16="http://schemas.microsoft.com/office/drawing/2014/main" id="{A9E437D1-CA01-4BD3-BD7B-4E0C82982854}"/>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86118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07CB-A170-4517-A323-855D0913A02F}"/>
              </a:ext>
            </a:extLst>
          </p:cNvPr>
          <p:cNvSpPr>
            <a:spLocks noGrp="1"/>
          </p:cNvSpPr>
          <p:nvPr>
            <p:ph type="ctrTitle"/>
          </p:nvPr>
        </p:nvSpPr>
        <p:spPr>
          <a:xfrm>
            <a:off x="1143000" y="921783"/>
            <a:ext cx="6858000" cy="689848"/>
          </a:xfrm>
        </p:spPr>
        <p:txBody>
          <a:bodyPr>
            <a:normAutofit/>
          </a:bodyPr>
          <a:lstStyle/>
          <a:p>
            <a:r>
              <a:rPr lang="en-US" sz="2250" dirty="0"/>
              <a:t>2023, 5% solar cost reduction</a:t>
            </a:r>
          </a:p>
        </p:txBody>
      </p:sp>
      <p:pic>
        <p:nvPicPr>
          <p:cNvPr id="6" name="Picture 5">
            <a:extLst>
              <a:ext uri="{FF2B5EF4-FFF2-40B4-BE49-F238E27FC236}">
                <a16:creationId xmlns:a16="http://schemas.microsoft.com/office/drawing/2014/main" id="{5A6B5EC2-88EC-4A6C-BE61-D15C1F9946D2}"/>
              </a:ext>
            </a:extLst>
          </p:cNvPr>
          <p:cNvPicPr>
            <a:picLocks noChangeAspect="1"/>
          </p:cNvPicPr>
          <p:nvPr/>
        </p:nvPicPr>
        <p:blipFill rotWithShape="1">
          <a:blip r:embed="rId2"/>
          <a:srcRect b="27725"/>
          <a:stretch/>
        </p:blipFill>
        <p:spPr>
          <a:xfrm>
            <a:off x="831022" y="2358471"/>
            <a:ext cx="7537355" cy="3717458"/>
          </a:xfrm>
          <a:prstGeom prst="rect">
            <a:avLst/>
          </a:prstGeom>
        </p:spPr>
      </p:pic>
      <p:sp>
        <p:nvSpPr>
          <p:cNvPr id="7" name="TextBox 6">
            <a:extLst>
              <a:ext uri="{FF2B5EF4-FFF2-40B4-BE49-F238E27FC236}">
                <a16:creationId xmlns:a16="http://schemas.microsoft.com/office/drawing/2014/main" id="{B4C49F2D-B2D2-4EFB-BCBE-FAB60087BDE9}"/>
              </a:ext>
            </a:extLst>
          </p:cNvPr>
          <p:cNvSpPr txBox="1"/>
          <p:nvPr/>
        </p:nvSpPr>
        <p:spPr>
          <a:xfrm>
            <a:off x="2230738" y="1752600"/>
            <a:ext cx="4398662" cy="461665"/>
          </a:xfrm>
          <a:prstGeom prst="rect">
            <a:avLst/>
          </a:prstGeom>
          <a:noFill/>
        </p:spPr>
        <p:txBody>
          <a:bodyPr wrap="square" rtlCol="0">
            <a:spAutoFit/>
          </a:bodyPr>
          <a:lstStyle/>
          <a:p>
            <a:r>
              <a:rPr lang="en-US" sz="1200" dirty="0"/>
              <a:t>Lower costs for areas with significant available transmission can result in slightly more system-wide solar build than the base case.</a:t>
            </a:r>
          </a:p>
        </p:txBody>
      </p:sp>
      <p:cxnSp>
        <p:nvCxnSpPr>
          <p:cNvPr id="8" name="Straight Arrow Connector 7">
            <a:extLst>
              <a:ext uri="{FF2B5EF4-FFF2-40B4-BE49-F238E27FC236}">
                <a16:creationId xmlns:a16="http://schemas.microsoft.com/office/drawing/2014/main" id="{72301BF7-51F6-41F1-A4D9-0741C371281C}"/>
              </a:ext>
            </a:extLst>
          </p:cNvPr>
          <p:cNvCxnSpPr>
            <a:cxnSpLocks/>
          </p:cNvCxnSpPr>
          <p:nvPr/>
        </p:nvCxnSpPr>
        <p:spPr>
          <a:xfrm>
            <a:off x="2063900" y="2434751"/>
            <a:ext cx="0" cy="254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77AF086-C797-4B14-8BC5-ED91040A5544}"/>
              </a:ext>
            </a:extLst>
          </p:cNvPr>
          <p:cNvSpPr/>
          <p:nvPr/>
        </p:nvSpPr>
        <p:spPr>
          <a:xfrm>
            <a:off x="1729259" y="4993600"/>
            <a:ext cx="4566992" cy="117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0" name="TextBox 9">
            <a:extLst>
              <a:ext uri="{FF2B5EF4-FFF2-40B4-BE49-F238E27FC236}">
                <a16:creationId xmlns:a16="http://schemas.microsoft.com/office/drawing/2014/main" id="{4AB0863B-BB14-4997-907B-F6567D707019}"/>
              </a:ext>
            </a:extLst>
          </p:cNvPr>
          <p:cNvSpPr txBox="1"/>
          <p:nvPr/>
        </p:nvSpPr>
        <p:spPr>
          <a:xfrm>
            <a:off x="1828802" y="3393570"/>
            <a:ext cx="4180886" cy="369332"/>
          </a:xfrm>
          <a:prstGeom prst="rect">
            <a:avLst/>
          </a:prstGeom>
          <a:solidFill>
            <a:srgbClr val="FFC000">
              <a:alpha val="70000"/>
            </a:srgbClr>
          </a:solidFill>
        </p:spPr>
        <p:txBody>
          <a:bodyPr wrap="square" rtlCol="0">
            <a:spAutoFit/>
          </a:bodyPr>
          <a:lstStyle/>
          <a:p>
            <a:pPr algn="ctr"/>
            <a:r>
              <a:rPr lang="en-US" sz="900" b="1" dirty="0"/>
              <a:t>Even though the solar resources change location in sensitivities, minimal differences in CAISO-wide resource portfolio are observed</a:t>
            </a:r>
          </a:p>
        </p:txBody>
      </p:sp>
      <p:sp>
        <p:nvSpPr>
          <p:cNvPr id="11" name="Rectangle 10">
            <a:extLst>
              <a:ext uri="{FF2B5EF4-FFF2-40B4-BE49-F238E27FC236}">
                <a16:creationId xmlns:a16="http://schemas.microsoft.com/office/drawing/2014/main" id="{54949DD4-9808-4697-90BF-D71F8ABC9A87}"/>
              </a:ext>
            </a:extLst>
          </p:cNvPr>
          <p:cNvSpPr/>
          <p:nvPr/>
        </p:nvSpPr>
        <p:spPr>
          <a:xfrm>
            <a:off x="1976143" y="5167257"/>
            <a:ext cx="4189556" cy="204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Individual solar cost sensitivities (5% cost reduction) </a:t>
            </a:r>
          </a:p>
        </p:txBody>
      </p:sp>
      <p:sp>
        <p:nvSpPr>
          <p:cNvPr id="12" name="TextBox 11">
            <a:extLst>
              <a:ext uri="{FF2B5EF4-FFF2-40B4-BE49-F238E27FC236}">
                <a16:creationId xmlns:a16="http://schemas.microsoft.com/office/drawing/2014/main" id="{EDB6CC80-69C6-4E26-9AAD-6ACF19D777C3}"/>
              </a:ext>
            </a:extLst>
          </p:cNvPr>
          <p:cNvSpPr txBox="1"/>
          <p:nvPr/>
        </p:nvSpPr>
        <p:spPr>
          <a:xfrm rot="16200000">
            <a:off x="1377163" y="5114544"/>
            <a:ext cx="936860" cy="230832"/>
          </a:xfrm>
          <a:prstGeom prst="rect">
            <a:avLst/>
          </a:prstGeom>
          <a:noFill/>
        </p:spPr>
        <p:txBody>
          <a:bodyPr wrap="square" rtlCol="0">
            <a:spAutoFit/>
          </a:bodyPr>
          <a:lstStyle/>
          <a:p>
            <a:pPr algn="r"/>
            <a:r>
              <a:rPr lang="en-US" sz="900" b="1" dirty="0"/>
              <a:t>Base Portfolio</a:t>
            </a:r>
          </a:p>
        </p:txBody>
      </p:sp>
      <p:cxnSp>
        <p:nvCxnSpPr>
          <p:cNvPr id="13" name="Straight Arrow Connector 12">
            <a:extLst>
              <a:ext uri="{FF2B5EF4-FFF2-40B4-BE49-F238E27FC236}">
                <a16:creationId xmlns:a16="http://schemas.microsoft.com/office/drawing/2014/main" id="{AE369356-C446-4294-9C1C-3F080D8EC88B}"/>
              </a:ext>
            </a:extLst>
          </p:cNvPr>
          <p:cNvCxnSpPr>
            <a:cxnSpLocks/>
          </p:cNvCxnSpPr>
          <p:nvPr/>
        </p:nvCxnSpPr>
        <p:spPr>
          <a:xfrm>
            <a:off x="1992396" y="5139861"/>
            <a:ext cx="4157053"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223D496-D621-4D78-B6E8-0C3FF77E8E4C}"/>
              </a:ext>
            </a:extLst>
          </p:cNvPr>
          <p:cNvSpPr/>
          <p:nvPr/>
        </p:nvSpPr>
        <p:spPr>
          <a:xfrm rot="16200000">
            <a:off x="294228" y="3894286"/>
            <a:ext cx="3089449" cy="170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17" name="Straight Arrow Connector 16">
            <a:extLst>
              <a:ext uri="{FF2B5EF4-FFF2-40B4-BE49-F238E27FC236}">
                <a16:creationId xmlns:a16="http://schemas.microsoft.com/office/drawing/2014/main" id="{2768DEED-38A5-40C8-8511-6F78D4A4262F}"/>
              </a:ext>
            </a:extLst>
          </p:cNvPr>
          <p:cNvCxnSpPr>
            <a:cxnSpLocks/>
          </p:cNvCxnSpPr>
          <p:nvPr/>
        </p:nvCxnSpPr>
        <p:spPr>
          <a:xfrm>
            <a:off x="4191000" y="2632095"/>
            <a:ext cx="0" cy="141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BCD15D9-AF4B-41AB-9B54-302AE932ECCD}"/>
              </a:ext>
            </a:extLst>
          </p:cNvPr>
          <p:cNvSpPr txBox="1"/>
          <p:nvPr/>
        </p:nvSpPr>
        <p:spPr>
          <a:xfrm>
            <a:off x="1913111" y="2223064"/>
            <a:ext cx="427283" cy="230832"/>
          </a:xfrm>
          <a:prstGeom prst="rect">
            <a:avLst/>
          </a:prstGeom>
          <a:noFill/>
        </p:spPr>
        <p:txBody>
          <a:bodyPr wrap="square" rtlCol="0">
            <a:spAutoFit/>
          </a:bodyPr>
          <a:lstStyle/>
          <a:p>
            <a:r>
              <a:rPr lang="en-US" sz="900" dirty="0"/>
              <a:t>AZ</a:t>
            </a:r>
          </a:p>
        </p:txBody>
      </p:sp>
      <p:sp>
        <p:nvSpPr>
          <p:cNvPr id="19" name="TextBox 18">
            <a:extLst>
              <a:ext uri="{FF2B5EF4-FFF2-40B4-BE49-F238E27FC236}">
                <a16:creationId xmlns:a16="http://schemas.microsoft.com/office/drawing/2014/main" id="{38F073B8-0684-4359-9058-48C3F96C216B}"/>
              </a:ext>
            </a:extLst>
          </p:cNvPr>
          <p:cNvSpPr txBox="1"/>
          <p:nvPr/>
        </p:nvSpPr>
        <p:spPr>
          <a:xfrm>
            <a:off x="3468538" y="2432673"/>
            <a:ext cx="1469596" cy="230832"/>
          </a:xfrm>
          <a:prstGeom prst="rect">
            <a:avLst/>
          </a:prstGeom>
          <a:noFill/>
        </p:spPr>
        <p:txBody>
          <a:bodyPr wrap="square" rtlCol="0">
            <a:spAutoFit/>
          </a:bodyPr>
          <a:lstStyle/>
          <a:p>
            <a:r>
              <a:rPr lang="en-US" sz="900" dirty="0"/>
              <a:t>Riverside East Palm Springs</a:t>
            </a:r>
          </a:p>
        </p:txBody>
      </p:sp>
    </p:spTree>
    <p:extLst>
      <p:ext uri="{BB962C8B-B14F-4D97-AF65-F5344CB8AC3E}">
        <p14:creationId xmlns:p14="http://schemas.microsoft.com/office/powerpoint/2010/main" val="276256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3BB1CA6-DDBE-489E-8CFE-D313B9756089}"/>
              </a:ext>
            </a:extLst>
          </p:cNvPr>
          <p:cNvPicPr>
            <a:picLocks noChangeAspect="1"/>
          </p:cNvPicPr>
          <p:nvPr/>
        </p:nvPicPr>
        <p:blipFill rotWithShape="1">
          <a:blip r:embed="rId2"/>
          <a:srcRect b="27336"/>
          <a:stretch/>
        </p:blipFill>
        <p:spPr>
          <a:xfrm>
            <a:off x="842326" y="2364484"/>
            <a:ext cx="7537355" cy="3737447"/>
          </a:xfrm>
          <a:prstGeom prst="rect">
            <a:avLst/>
          </a:prstGeom>
        </p:spPr>
      </p:pic>
      <p:sp>
        <p:nvSpPr>
          <p:cNvPr id="10" name="Rectangle 9">
            <a:extLst>
              <a:ext uri="{FF2B5EF4-FFF2-40B4-BE49-F238E27FC236}">
                <a16:creationId xmlns:a16="http://schemas.microsoft.com/office/drawing/2014/main" id="{F55AD713-E7A8-4EC8-96FB-9A1BF42855E8}"/>
              </a:ext>
            </a:extLst>
          </p:cNvPr>
          <p:cNvSpPr/>
          <p:nvPr/>
        </p:nvSpPr>
        <p:spPr>
          <a:xfrm>
            <a:off x="1729259" y="5058606"/>
            <a:ext cx="4566992" cy="1113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 name="Title 1">
            <a:extLst>
              <a:ext uri="{FF2B5EF4-FFF2-40B4-BE49-F238E27FC236}">
                <a16:creationId xmlns:a16="http://schemas.microsoft.com/office/drawing/2014/main" id="{CC9C07CB-A170-4517-A323-855D0913A02F}"/>
              </a:ext>
            </a:extLst>
          </p:cNvPr>
          <p:cNvSpPr>
            <a:spLocks noGrp="1"/>
          </p:cNvSpPr>
          <p:nvPr>
            <p:ph type="ctrTitle"/>
          </p:nvPr>
        </p:nvSpPr>
        <p:spPr>
          <a:xfrm>
            <a:off x="1143000" y="921783"/>
            <a:ext cx="6858000" cy="689848"/>
          </a:xfrm>
        </p:spPr>
        <p:txBody>
          <a:bodyPr>
            <a:normAutofit/>
          </a:bodyPr>
          <a:lstStyle/>
          <a:p>
            <a:r>
              <a:rPr lang="en-US" sz="2250" dirty="0"/>
              <a:t>2030, 5% solar cost reduction</a:t>
            </a:r>
          </a:p>
        </p:txBody>
      </p:sp>
      <p:sp>
        <p:nvSpPr>
          <p:cNvPr id="5" name="TextBox 4">
            <a:extLst>
              <a:ext uri="{FF2B5EF4-FFF2-40B4-BE49-F238E27FC236}">
                <a16:creationId xmlns:a16="http://schemas.microsoft.com/office/drawing/2014/main" id="{98917C30-295E-4987-9A69-3794EA7B3AE6}"/>
              </a:ext>
            </a:extLst>
          </p:cNvPr>
          <p:cNvSpPr txBox="1"/>
          <p:nvPr/>
        </p:nvSpPr>
        <p:spPr>
          <a:xfrm>
            <a:off x="1919446" y="3806352"/>
            <a:ext cx="4176554" cy="369332"/>
          </a:xfrm>
          <a:prstGeom prst="rect">
            <a:avLst/>
          </a:prstGeom>
          <a:solidFill>
            <a:srgbClr val="FFC000">
              <a:alpha val="70000"/>
            </a:srgbClr>
          </a:solidFill>
        </p:spPr>
        <p:txBody>
          <a:bodyPr wrap="square" rtlCol="0">
            <a:spAutoFit/>
          </a:bodyPr>
          <a:lstStyle/>
          <a:p>
            <a:pPr algn="ctr"/>
            <a:r>
              <a:rPr lang="en-US" sz="900" b="1" dirty="0"/>
              <a:t>Even though the solar resources change location in sensitivities, minimal differences in CAISO-wide resource portfolio are observed</a:t>
            </a:r>
          </a:p>
        </p:txBody>
      </p:sp>
      <p:sp>
        <p:nvSpPr>
          <p:cNvPr id="6" name="Rectangle 5">
            <a:extLst>
              <a:ext uri="{FF2B5EF4-FFF2-40B4-BE49-F238E27FC236}">
                <a16:creationId xmlns:a16="http://schemas.microsoft.com/office/drawing/2014/main" id="{0F6B3FE7-9D32-4D7F-8AF0-6F314820B558}"/>
              </a:ext>
            </a:extLst>
          </p:cNvPr>
          <p:cNvSpPr/>
          <p:nvPr/>
        </p:nvSpPr>
        <p:spPr>
          <a:xfrm>
            <a:off x="1976143" y="5167257"/>
            <a:ext cx="4189556" cy="204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Individual solar cost sensitivities (5% cost reduction) </a:t>
            </a:r>
          </a:p>
        </p:txBody>
      </p:sp>
      <p:sp>
        <p:nvSpPr>
          <p:cNvPr id="7" name="TextBox 6">
            <a:extLst>
              <a:ext uri="{FF2B5EF4-FFF2-40B4-BE49-F238E27FC236}">
                <a16:creationId xmlns:a16="http://schemas.microsoft.com/office/drawing/2014/main" id="{74AD1AC5-C949-467A-A78E-D22813186C8D}"/>
              </a:ext>
            </a:extLst>
          </p:cNvPr>
          <p:cNvSpPr txBox="1"/>
          <p:nvPr/>
        </p:nvSpPr>
        <p:spPr>
          <a:xfrm rot="16200000">
            <a:off x="1377163" y="5114544"/>
            <a:ext cx="936860" cy="230832"/>
          </a:xfrm>
          <a:prstGeom prst="rect">
            <a:avLst/>
          </a:prstGeom>
          <a:noFill/>
        </p:spPr>
        <p:txBody>
          <a:bodyPr wrap="square" rtlCol="0">
            <a:spAutoFit/>
          </a:bodyPr>
          <a:lstStyle/>
          <a:p>
            <a:pPr algn="r"/>
            <a:r>
              <a:rPr lang="en-US" sz="900" b="1" dirty="0"/>
              <a:t>Base Portfolio</a:t>
            </a:r>
          </a:p>
        </p:txBody>
      </p:sp>
      <p:cxnSp>
        <p:nvCxnSpPr>
          <p:cNvPr id="12" name="Straight Arrow Connector 11">
            <a:extLst>
              <a:ext uri="{FF2B5EF4-FFF2-40B4-BE49-F238E27FC236}">
                <a16:creationId xmlns:a16="http://schemas.microsoft.com/office/drawing/2014/main" id="{C310C6C0-A752-4C3E-BA17-2DB7C353E378}"/>
              </a:ext>
            </a:extLst>
          </p:cNvPr>
          <p:cNvCxnSpPr>
            <a:cxnSpLocks/>
          </p:cNvCxnSpPr>
          <p:nvPr/>
        </p:nvCxnSpPr>
        <p:spPr>
          <a:xfrm>
            <a:off x="1992396" y="5139861"/>
            <a:ext cx="4157053"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BEA1B35-7EF2-4CE7-A4EA-7EB04BAB4061}"/>
              </a:ext>
            </a:extLst>
          </p:cNvPr>
          <p:cNvSpPr/>
          <p:nvPr/>
        </p:nvSpPr>
        <p:spPr>
          <a:xfrm rot="16200000">
            <a:off x="294228" y="3894286"/>
            <a:ext cx="3089449" cy="170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Tree>
    <p:extLst>
      <p:ext uri="{BB962C8B-B14F-4D97-AF65-F5344CB8AC3E}">
        <p14:creationId xmlns:p14="http://schemas.microsoft.com/office/powerpoint/2010/main" val="3860595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07CB-A170-4517-A323-855D0913A02F}"/>
              </a:ext>
            </a:extLst>
          </p:cNvPr>
          <p:cNvSpPr>
            <a:spLocks noGrp="1"/>
          </p:cNvSpPr>
          <p:nvPr>
            <p:ph type="ctrTitle"/>
          </p:nvPr>
        </p:nvSpPr>
        <p:spPr>
          <a:xfrm>
            <a:off x="1143000" y="921783"/>
            <a:ext cx="6858000" cy="689848"/>
          </a:xfrm>
        </p:spPr>
        <p:txBody>
          <a:bodyPr>
            <a:normAutofit/>
          </a:bodyPr>
          <a:lstStyle/>
          <a:p>
            <a:r>
              <a:rPr lang="en-US" sz="2250" dirty="0"/>
              <a:t>2023, 10% solar cost reduction</a:t>
            </a:r>
          </a:p>
        </p:txBody>
      </p:sp>
      <p:pic>
        <p:nvPicPr>
          <p:cNvPr id="4" name="Picture 3">
            <a:extLst>
              <a:ext uri="{FF2B5EF4-FFF2-40B4-BE49-F238E27FC236}">
                <a16:creationId xmlns:a16="http://schemas.microsoft.com/office/drawing/2014/main" id="{5B0C3567-9CF8-4EC8-AA9E-45C9D8501E90}"/>
              </a:ext>
            </a:extLst>
          </p:cNvPr>
          <p:cNvPicPr>
            <a:picLocks noChangeAspect="1"/>
          </p:cNvPicPr>
          <p:nvPr/>
        </p:nvPicPr>
        <p:blipFill rotWithShape="1">
          <a:blip r:embed="rId2"/>
          <a:srcRect b="28914"/>
          <a:stretch/>
        </p:blipFill>
        <p:spPr>
          <a:xfrm>
            <a:off x="834319" y="2701018"/>
            <a:ext cx="7537355" cy="3656351"/>
          </a:xfrm>
          <a:prstGeom prst="rect">
            <a:avLst/>
          </a:prstGeom>
        </p:spPr>
      </p:pic>
      <p:cxnSp>
        <p:nvCxnSpPr>
          <p:cNvPr id="8" name="Straight Arrow Connector 7">
            <a:extLst>
              <a:ext uri="{FF2B5EF4-FFF2-40B4-BE49-F238E27FC236}">
                <a16:creationId xmlns:a16="http://schemas.microsoft.com/office/drawing/2014/main" id="{7ACB5DF1-9176-407D-B9E6-BA690A03090F}"/>
              </a:ext>
            </a:extLst>
          </p:cNvPr>
          <p:cNvCxnSpPr>
            <a:cxnSpLocks/>
          </p:cNvCxnSpPr>
          <p:nvPr/>
        </p:nvCxnSpPr>
        <p:spPr>
          <a:xfrm flipH="1">
            <a:off x="2037919" y="2976123"/>
            <a:ext cx="7067" cy="115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D9E665C-CA8F-497E-8EB9-9C7D9D761B41}"/>
              </a:ext>
            </a:extLst>
          </p:cNvPr>
          <p:cNvCxnSpPr>
            <a:cxnSpLocks/>
          </p:cNvCxnSpPr>
          <p:nvPr/>
        </p:nvCxnSpPr>
        <p:spPr>
          <a:xfrm>
            <a:off x="4166531" y="2976123"/>
            <a:ext cx="0" cy="141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FB299761-BAD9-4863-8060-99A44395B0AE}"/>
              </a:ext>
            </a:extLst>
          </p:cNvPr>
          <p:cNvSpPr/>
          <p:nvPr/>
        </p:nvSpPr>
        <p:spPr>
          <a:xfrm>
            <a:off x="1729259" y="5045091"/>
            <a:ext cx="4566992" cy="1508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9" name="Rectangle 18">
            <a:extLst>
              <a:ext uri="{FF2B5EF4-FFF2-40B4-BE49-F238E27FC236}">
                <a16:creationId xmlns:a16="http://schemas.microsoft.com/office/drawing/2014/main" id="{38E3DB50-E538-4389-8FBC-CDAFF6440E67}"/>
              </a:ext>
            </a:extLst>
          </p:cNvPr>
          <p:cNvSpPr/>
          <p:nvPr/>
        </p:nvSpPr>
        <p:spPr>
          <a:xfrm>
            <a:off x="1976143" y="5153742"/>
            <a:ext cx="4189556" cy="204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Individual solar cost sensitivities (10% cost reduction) </a:t>
            </a:r>
          </a:p>
        </p:txBody>
      </p:sp>
      <p:sp>
        <p:nvSpPr>
          <p:cNvPr id="20" name="TextBox 19">
            <a:extLst>
              <a:ext uri="{FF2B5EF4-FFF2-40B4-BE49-F238E27FC236}">
                <a16:creationId xmlns:a16="http://schemas.microsoft.com/office/drawing/2014/main" id="{744A252A-DA7C-402F-9187-67E13A9B8628}"/>
              </a:ext>
            </a:extLst>
          </p:cNvPr>
          <p:cNvSpPr txBox="1"/>
          <p:nvPr/>
        </p:nvSpPr>
        <p:spPr>
          <a:xfrm rot="16200000">
            <a:off x="1377163" y="5101029"/>
            <a:ext cx="936860" cy="230832"/>
          </a:xfrm>
          <a:prstGeom prst="rect">
            <a:avLst/>
          </a:prstGeom>
          <a:noFill/>
        </p:spPr>
        <p:txBody>
          <a:bodyPr wrap="square" rtlCol="0">
            <a:spAutoFit/>
          </a:bodyPr>
          <a:lstStyle/>
          <a:p>
            <a:pPr algn="r"/>
            <a:r>
              <a:rPr lang="en-US" sz="900" b="1" dirty="0"/>
              <a:t>Base Portfolio</a:t>
            </a:r>
          </a:p>
        </p:txBody>
      </p:sp>
      <p:cxnSp>
        <p:nvCxnSpPr>
          <p:cNvPr id="21" name="Straight Arrow Connector 20">
            <a:extLst>
              <a:ext uri="{FF2B5EF4-FFF2-40B4-BE49-F238E27FC236}">
                <a16:creationId xmlns:a16="http://schemas.microsoft.com/office/drawing/2014/main" id="{EFC8E161-ED73-4007-A0BA-C7EEBFC90B23}"/>
              </a:ext>
            </a:extLst>
          </p:cNvPr>
          <p:cNvCxnSpPr>
            <a:cxnSpLocks/>
          </p:cNvCxnSpPr>
          <p:nvPr/>
        </p:nvCxnSpPr>
        <p:spPr>
          <a:xfrm>
            <a:off x="1992396" y="5126346"/>
            <a:ext cx="4157053"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4CA37021-A035-4F97-8721-C4824EEA7E04}"/>
              </a:ext>
            </a:extLst>
          </p:cNvPr>
          <p:cNvSpPr/>
          <p:nvPr/>
        </p:nvSpPr>
        <p:spPr>
          <a:xfrm rot="16200000">
            <a:off x="467353" y="4053895"/>
            <a:ext cx="2743199" cy="1703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7" name="TextBox 26">
            <a:extLst>
              <a:ext uri="{FF2B5EF4-FFF2-40B4-BE49-F238E27FC236}">
                <a16:creationId xmlns:a16="http://schemas.microsoft.com/office/drawing/2014/main" id="{4586D97D-6D00-4D47-858D-BB87C94E20E6}"/>
              </a:ext>
            </a:extLst>
          </p:cNvPr>
          <p:cNvSpPr txBox="1"/>
          <p:nvPr/>
        </p:nvSpPr>
        <p:spPr>
          <a:xfrm>
            <a:off x="1924143" y="2815107"/>
            <a:ext cx="427283" cy="230832"/>
          </a:xfrm>
          <a:prstGeom prst="rect">
            <a:avLst/>
          </a:prstGeom>
          <a:noFill/>
        </p:spPr>
        <p:txBody>
          <a:bodyPr wrap="square" rtlCol="0">
            <a:spAutoFit/>
          </a:bodyPr>
          <a:lstStyle/>
          <a:p>
            <a:r>
              <a:rPr lang="en-US" sz="900" dirty="0"/>
              <a:t>AZ</a:t>
            </a:r>
          </a:p>
        </p:txBody>
      </p:sp>
      <p:sp>
        <p:nvSpPr>
          <p:cNvPr id="28" name="TextBox 27">
            <a:extLst>
              <a:ext uri="{FF2B5EF4-FFF2-40B4-BE49-F238E27FC236}">
                <a16:creationId xmlns:a16="http://schemas.microsoft.com/office/drawing/2014/main" id="{628DFA19-849C-42A2-8C4F-A741A6E00265}"/>
              </a:ext>
            </a:extLst>
          </p:cNvPr>
          <p:cNvSpPr txBox="1"/>
          <p:nvPr/>
        </p:nvSpPr>
        <p:spPr>
          <a:xfrm>
            <a:off x="3802399" y="2503060"/>
            <a:ext cx="705053" cy="507831"/>
          </a:xfrm>
          <a:prstGeom prst="rect">
            <a:avLst/>
          </a:prstGeom>
          <a:noFill/>
        </p:spPr>
        <p:txBody>
          <a:bodyPr wrap="square" rtlCol="0">
            <a:spAutoFit/>
          </a:bodyPr>
          <a:lstStyle/>
          <a:p>
            <a:r>
              <a:rPr lang="en-US" sz="900" dirty="0"/>
              <a:t>Riverside East Palm Springs</a:t>
            </a:r>
          </a:p>
        </p:txBody>
      </p:sp>
      <p:sp>
        <p:nvSpPr>
          <p:cNvPr id="29" name="TextBox 28">
            <a:extLst>
              <a:ext uri="{FF2B5EF4-FFF2-40B4-BE49-F238E27FC236}">
                <a16:creationId xmlns:a16="http://schemas.microsoft.com/office/drawing/2014/main" id="{FEC522C0-32C9-4E80-96ED-02D914AC2D61}"/>
              </a:ext>
            </a:extLst>
          </p:cNvPr>
          <p:cNvSpPr txBox="1"/>
          <p:nvPr/>
        </p:nvSpPr>
        <p:spPr>
          <a:xfrm>
            <a:off x="4334563" y="2788898"/>
            <a:ext cx="639136" cy="230832"/>
          </a:xfrm>
          <a:prstGeom prst="rect">
            <a:avLst/>
          </a:prstGeom>
          <a:noFill/>
        </p:spPr>
        <p:txBody>
          <a:bodyPr wrap="square" rtlCol="0">
            <a:spAutoFit/>
          </a:bodyPr>
          <a:lstStyle/>
          <a:p>
            <a:r>
              <a:rPr lang="en-US" sz="900" dirty="0"/>
              <a:t>SCADSNV</a:t>
            </a:r>
          </a:p>
        </p:txBody>
      </p:sp>
      <p:cxnSp>
        <p:nvCxnSpPr>
          <p:cNvPr id="33" name="Straight Arrow Connector 32">
            <a:extLst>
              <a:ext uri="{FF2B5EF4-FFF2-40B4-BE49-F238E27FC236}">
                <a16:creationId xmlns:a16="http://schemas.microsoft.com/office/drawing/2014/main" id="{7F4A4B8C-753A-4D7A-A6E6-6020200B209B}"/>
              </a:ext>
            </a:extLst>
          </p:cNvPr>
          <p:cNvCxnSpPr>
            <a:cxnSpLocks/>
          </p:cNvCxnSpPr>
          <p:nvPr/>
        </p:nvCxnSpPr>
        <p:spPr>
          <a:xfrm>
            <a:off x="4583824" y="2971043"/>
            <a:ext cx="0" cy="141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F2E7F1E6-C688-4FBA-A506-0A45F350EA79}"/>
              </a:ext>
            </a:extLst>
          </p:cNvPr>
          <p:cNvSpPr txBox="1"/>
          <p:nvPr/>
        </p:nvSpPr>
        <p:spPr>
          <a:xfrm>
            <a:off x="2230738" y="1976735"/>
            <a:ext cx="4398662" cy="461665"/>
          </a:xfrm>
          <a:prstGeom prst="rect">
            <a:avLst/>
          </a:prstGeom>
          <a:noFill/>
        </p:spPr>
        <p:txBody>
          <a:bodyPr wrap="square" rtlCol="0">
            <a:spAutoFit/>
          </a:bodyPr>
          <a:lstStyle/>
          <a:p>
            <a:r>
              <a:rPr lang="en-US" sz="1200" dirty="0"/>
              <a:t>Lower costs for areas with significant available transmission can result in slightly more system-wide solar build than the base case.</a:t>
            </a:r>
          </a:p>
        </p:txBody>
      </p:sp>
      <p:sp>
        <p:nvSpPr>
          <p:cNvPr id="23" name="TextBox 22">
            <a:extLst>
              <a:ext uri="{FF2B5EF4-FFF2-40B4-BE49-F238E27FC236}">
                <a16:creationId xmlns:a16="http://schemas.microsoft.com/office/drawing/2014/main" id="{5CEFC541-F2B2-40B2-8F2E-BD5EAD92AFA3}"/>
              </a:ext>
            </a:extLst>
          </p:cNvPr>
          <p:cNvSpPr txBox="1"/>
          <p:nvPr/>
        </p:nvSpPr>
        <p:spPr>
          <a:xfrm>
            <a:off x="1919446" y="3806352"/>
            <a:ext cx="4176554" cy="369332"/>
          </a:xfrm>
          <a:prstGeom prst="rect">
            <a:avLst/>
          </a:prstGeom>
          <a:solidFill>
            <a:srgbClr val="FFC000">
              <a:alpha val="70000"/>
            </a:srgbClr>
          </a:solidFill>
        </p:spPr>
        <p:txBody>
          <a:bodyPr wrap="square" rtlCol="0">
            <a:spAutoFit/>
          </a:bodyPr>
          <a:lstStyle/>
          <a:p>
            <a:pPr algn="ctr"/>
            <a:r>
              <a:rPr lang="en-US" sz="900" b="1" dirty="0"/>
              <a:t>Even though the solar resources change location in sensitivities, minimal differences in CAISO-wide resource portfolio are observed</a:t>
            </a:r>
          </a:p>
        </p:txBody>
      </p:sp>
    </p:spTree>
    <p:extLst>
      <p:ext uri="{BB962C8B-B14F-4D97-AF65-F5344CB8AC3E}">
        <p14:creationId xmlns:p14="http://schemas.microsoft.com/office/powerpoint/2010/main" val="3523194278"/>
      </p:ext>
    </p:extLst>
  </p:cSld>
  <p:clrMapOvr>
    <a:masterClrMapping/>
  </p:clrMapOvr>
</p:sld>
</file>

<file path=ppt/theme/theme1.xml><?xml version="1.0" encoding="utf-8"?>
<a:theme xmlns:a="http://schemas.openxmlformats.org/drawingml/2006/main" name="ED Asilomar Retreat_Resource Planning for 2030_DRAFT_PSD_0923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 Asilomar Retreat_Resource Planning for 2030_DRAFT_PSD_092314</Template>
  <TotalTime>46651</TotalTime>
  <Words>1125</Words>
  <Application>Microsoft Office PowerPoint</Application>
  <PresentationFormat>On-screen Show (4:3)</PresentationFormat>
  <Paragraphs>78</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ED Asilomar Retreat_Resource Planning for 2030_DRAFT_PSD_092314</vt:lpstr>
      <vt:lpstr>Solar Cost Sensitivity Modeling</vt:lpstr>
      <vt:lpstr>Purpose &amp; Outline</vt:lpstr>
      <vt:lpstr>Solar Sensitivity Modeling: Background</vt:lpstr>
      <vt:lpstr>Solar Sensitivity Modeling: Analytical approach</vt:lpstr>
      <vt:lpstr>MW selected in solar sensitivities</vt:lpstr>
      <vt:lpstr>MW selected in solar sensitivities: explanations</vt:lpstr>
      <vt:lpstr>2023, 5% solar cost reduction</vt:lpstr>
      <vt:lpstr>2030, 5% solar cost reduction</vt:lpstr>
      <vt:lpstr>2023, 10% solar cost reduction</vt:lpstr>
      <vt:lpstr>2030, 10% solar cost reduction</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Douglas, Paul</dc:creator>
  <cp:lastModifiedBy>Raffan, Neil</cp:lastModifiedBy>
  <cp:revision>1058</cp:revision>
  <cp:lastPrinted>2019-12-09T23:57:26Z</cp:lastPrinted>
  <dcterms:created xsi:type="dcterms:W3CDTF">2014-11-18T20:15:06Z</dcterms:created>
  <dcterms:modified xsi:type="dcterms:W3CDTF">2020-02-22T00:38:41Z</dcterms:modified>
</cp:coreProperties>
</file>