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 id="2147483713" r:id="rId9"/>
  </p:sldMasterIdLst>
  <p:notesMasterIdLst>
    <p:notesMasterId r:id="rId23"/>
  </p:notesMasterIdLst>
  <p:sldIdLst>
    <p:sldId id="295" r:id="rId10"/>
    <p:sldId id="304" r:id="rId11"/>
    <p:sldId id="305" r:id="rId12"/>
    <p:sldId id="2215" r:id="rId13"/>
    <p:sldId id="278" r:id="rId14"/>
    <p:sldId id="2217" r:id="rId15"/>
    <p:sldId id="271" r:id="rId16"/>
    <p:sldId id="2219" r:id="rId17"/>
    <p:sldId id="275" r:id="rId18"/>
    <p:sldId id="2218" r:id="rId19"/>
    <p:sldId id="274"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ina Maslanka" initials="KM" lastIdx="5" clrIdx="0">
    <p:extLst>
      <p:ext uri="{19B8F6BF-5375-455C-9EA6-DF929625EA0E}">
        <p15:presenceInfo xmlns:p15="http://schemas.microsoft.com/office/powerpoint/2012/main" userId="51e4c62168e0dce3" providerId="Windows Live"/>
      </p:ext>
    </p:extLst>
  </p:cmAuthor>
  <p:cmAuthor id="2" name="Nathan Barcic" initials="NB" lastIdx="2" clrIdx="1">
    <p:extLst>
      <p:ext uri="{19B8F6BF-5375-455C-9EA6-DF929625EA0E}">
        <p15:presenceInfo xmlns:p15="http://schemas.microsoft.com/office/powerpoint/2012/main" userId="5512060d673e91bb" providerId="Windows Live"/>
      </p:ext>
    </p:extLst>
  </p:cmAuthor>
  <p:cmAuthor id="3" name="Brooks, Donald J." initials="BDJ" lastIdx="2" clrIdx="2">
    <p:extLst>
      <p:ext uri="{19B8F6BF-5375-455C-9EA6-DF929625EA0E}">
        <p15:presenceInfo xmlns:p15="http://schemas.microsoft.com/office/powerpoint/2012/main" userId="S::donald.brooks@cpuc.ca.gov::52062e77-2f11-429f-b953-6d3f6a47a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4A007-2A94-E822-D7AF-E793803B576A}" v="2" dt="2021-01-15T23:16:15.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6327"/>
  </p:normalViewPr>
  <p:slideViewPr>
    <p:cSldViewPr snapToGrid="0" snapToObjects="1" showGuides="1">
      <p:cViewPr varScale="1">
        <p:scale>
          <a:sx n="124" d="100"/>
          <a:sy n="124" d="100"/>
        </p:scale>
        <p:origin x="65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134A007-2A94-E822-D7AF-E793803B576A}"/>
    <pc:docChg chg="modSld">
      <pc:chgData name="" userId="" providerId="" clId="Web-{2134A007-2A94-E822-D7AF-E793803B576A}" dt="2021-01-15T23:16:15.800" v="0" actId="20577"/>
      <pc:docMkLst>
        <pc:docMk/>
      </pc:docMkLst>
      <pc:sldChg chg="modSp">
        <pc:chgData name="" userId="" providerId="" clId="Web-{2134A007-2A94-E822-D7AF-E793803B576A}" dt="2021-01-15T23:16:15.800" v="0" actId="20577"/>
        <pc:sldMkLst>
          <pc:docMk/>
          <pc:sldMk cId="3102054571" sldId="295"/>
        </pc:sldMkLst>
        <pc:spChg chg="mod">
          <ac:chgData name="" userId="" providerId="" clId="Web-{2134A007-2A94-E822-D7AF-E793803B576A}" dt="2021-01-15T23:16:15.800" v="0" actId="20577"/>
          <ac:spMkLst>
            <pc:docMk/>
            <pc:sldMk cId="3102054571" sldId="295"/>
            <ac:spMk id="7" creationId="{4F2042DD-6FE3-4637-BAEA-AE6DFD65E8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January 15,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January 15,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January 15,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January 15,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January 15,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January 15,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January 15,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January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January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January 15,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January 15,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January 15,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January 15,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January 15,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January 15,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January 15,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January 15,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January 15,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January 15,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January 15,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January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January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January 15,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January 15,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January 15,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January 15,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January 15,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January 15,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January 15,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January 15,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January 15,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January 15,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January 15,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January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January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January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January 15,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January 15,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January 15,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January 15,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January 15,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January 15,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January 15,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January 15,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January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January 15,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January 15,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January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January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January 15,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January 15,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January 15,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January 15,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January 15,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January 15,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January 15,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January 15,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5"/>
            <a:ext cx="9601200" cy="2306637"/>
          </a:xfrm>
        </p:spPr>
        <p:txBody>
          <a:bodyPr tIns="0" rIns="0" bIns="0" anchor="b">
            <a:normAutofit/>
          </a:bodyPr>
          <a:lstStyle>
            <a:lvl1pPr algn="l">
              <a:defRPr sz="33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A1F15B71-F836-4F1D-BFE0-4A51D930CF8F}"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5923431"/>
            <a:ext cx="2322857" cy="654797"/>
          </a:xfrm>
          <a:prstGeom prst="rect">
            <a:avLst/>
          </a:prstGeom>
          <a:solidFill>
            <a:schemeClr val="bg1"/>
          </a:solidFill>
        </p:spPr>
      </p:pic>
    </p:spTree>
    <p:extLst>
      <p:ext uri="{BB962C8B-B14F-4D97-AF65-F5344CB8AC3E}">
        <p14:creationId xmlns:p14="http://schemas.microsoft.com/office/powerpoint/2010/main" val="26924170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A1F15B71-F836-4F1D-BFE0-4A51D930CF8F}" type="slidenum">
              <a:rPr lang="en-US" smtClean="0"/>
              <a:t>‹#›</a:t>
            </a:fld>
            <a:endParaRPr lang="en-US"/>
          </a:p>
        </p:txBody>
      </p:sp>
    </p:spTree>
    <p:extLst>
      <p:ext uri="{BB962C8B-B14F-4D97-AF65-F5344CB8AC3E}">
        <p14:creationId xmlns:p14="http://schemas.microsoft.com/office/powerpoint/2010/main" val="6252415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5"/>
            <a:ext cx="9601200" cy="1500187"/>
          </a:xfrm>
        </p:spPr>
        <p:txBody>
          <a:bodyPr>
            <a:normAutofit/>
          </a:bodyPr>
          <a:lstStyle>
            <a:lvl1pPr marL="0" indent="0">
              <a:buNone/>
              <a:defRPr sz="165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A1F15B71-F836-4F1D-BFE0-4A51D930CF8F}" type="slidenum">
              <a:rPr lang="en-US" smtClean="0"/>
              <a:t>‹#›</a:t>
            </a:fld>
            <a:endParaRPr lang="en-US"/>
          </a:p>
        </p:txBody>
      </p:sp>
    </p:spTree>
    <p:extLst>
      <p:ext uri="{BB962C8B-B14F-4D97-AF65-F5344CB8AC3E}">
        <p14:creationId xmlns:p14="http://schemas.microsoft.com/office/powerpoint/2010/main" val="18103112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A1F15B71-F836-4F1D-BFE0-4A51D930CF8F}" type="slidenum">
              <a:rPr lang="en-US" smtClean="0"/>
              <a:t>‹#›</a:t>
            </a:fld>
            <a:endParaRPr lang="en-US"/>
          </a:p>
        </p:txBody>
      </p:sp>
    </p:spTree>
    <p:extLst>
      <p:ext uri="{BB962C8B-B14F-4D97-AF65-F5344CB8AC3E}">
        <p14:creationId xmlns:p14="http://schemas.microsoft.com/office/powerpoint/2010/main" val="34224742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175022" indent="-175022">
              <a:tabLst/>
              <a:defRPr sz="1650"/>
            </a:lvl1pPr>
            <a:lvl2pPr marL="385763" indent="-170260">
              <a:tabLst/>
              <a:defRPr sz="1500"/>
            </a:lvl2pPr>
            <a:lvl3pPr marL="560785" indent="-129779">
              <a:tabLst/>
              <a:defRPr sz="1350"/>
            </a:lvl3pPr>
            <a:lvl4pPr marL="771525" indent="-115491">
              <a:tabLst/>
              <a:defRPr sz="1200"/>
            </a:lvl4pPr>
            <a:lvl5pPr marL="901304" indent="-125016">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1650"/>
            </a:lvl1pPr>
            <a:lvl2pPr marL="431006" indent="-171450">
              <a:tabLst/>
              <a:defRPr sz="1500"/>
            </a:lvl2pPr>
            <a:lvl3pPr marL="601266" indent="-130969">
              <a:tabLst/>
              <a:defRPr sz="1350"/>
            </a:lvl3pPr>
            <a:lvl4pPr marL="771525" indent="-115491">
              <a:tabLst/>
              <a:defRPr sz="1200"/>
            </a:lvl4pPr>
            <a:lvl5pPr marL="946547" indent="-109538">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A1F15B71-F836-4F1D-BFE0-4A51D930CF8F}"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175022" indent="-175022">
              <a:tabLst/>
              <a:defRPr sz="1650"/>
            </a:lvl1pPr>
            <a:lvl2pPr marL="385763" indent="-170260">
              <a:tabLst/>
              <a:defRPr sz="1500"/>
            </a:lvl2pPr>
            <a:lvl3pPr marL="560785" indent="-129779">
              <a:tabLst/>
              <a:defRPr sz="1350"/>
            </a:lvl3pPr>
            <a:lvl4pPr marL="771525" indent="-115491">
              <a:tabLst/>
              <a:defRPr sz="1200"/>
            </a:lvl4pPr>
            <a:lvl5pPr marL="901304" indent="-125016">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31419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7"/>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1" y="1815353"/>
            <a:ext cx="5157787" cy="6897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1" y="2618142"/>
            <a:ext cx="5157787" cy="3567507"/>
          </a:xfrm>
        </p:spPr>
        <p:txBody>
          <a:bodyPr/>
          <a:lstStyle>
            <a:lvl1pPr>
              <a:defRPr sz="1650"/>
            </a:lvl1pPr>
            <a:lvl2pPr>
              <a:defRPr sz="1500"/>
            </a:lvl2pPr>
            <a:lvl3pPr>
              <a:defRPr sz="1350"/>
            </a:lvl3pPr>
            <a:lvl4pPr>
              <a:defRPr sz="12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3" y="1822077"/>
            <a:ext cx="5183188" cy="682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3" y="2618142"/>
            <a:ext cx="5183188" cy="3567507"/>
          </a:xfrm>
        </p:spPr>
        <p:txBody>
          <a:bodyPr/>
          <a:lstStyle>
            <a:lvl1pPr>
              <a:defRPr sz="1650"/>
            </a:lvl1pPr>
            <a:lvl2pPr>
              <a:defRPr sz="1500"/>
            </a:lvl2pPr>
            <a:lvl3pPr>
              <a:defRPr sz="1350"/>
            </a:lvl3pPr>
            <a:lvl4pPr>
              <a:defRPr sz="12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A1F15B71-F836-4F1D-BFE0-4A51D930CF8F}" type="slidenum">
              <a:rPr lang="en-US" smtClean="0"/>
              <a:t>‹#›</a:t>
            </a:fld>
            <a:endParaRPr lang="en-US"/>
          </a:p>
        </p:txBody>
      </p:sp>
    </p:spTree>
    <p:extLst>
      <p:ext uri="{BB962C8B-B14F-4D97-AF65-F5344CB8AC3E}">
        <p14:creationId xmlns:p14="http://schemas.microsoft.com/office/powerpoint/2010/main" val="26615231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867664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A1F15B71-F836-4F1D-BFE0-4A51D930CF8F}" type="slidenum">
              <a:rPr lang="en-US" smtClean="0"/>
              <a:t>‹#›</a:t>
            </a:fld>
            <a:endParaRPr lang="en-US"/>
          </a:p>
        </p:txBody>
      </p:sp>
    </p:spTree>
    <p:extLst>
      <p:ext uri="{BB962C8B-B14F-4D97-AF65-F5344CB8AC3E}">
        <p14:creationId xmlns:p14="http://schemas.microsoft.com/office/powerpoint/2010/main" val="6307017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1" y="457200"/>
            <a:ext cx="4162425" cy="1600200"/>
          </a:xfrm>
        </p:spPr>
        <p:txBody>
          <a:bodyPr anchor="b"/>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9" y="1122831"/>
            <a:ext cx="6399212" cy="4738221"/>
          </a:xfrm>
        </p:spPr>
        <p:txBody>
          <a:bodyPr/>
          <a:lstStyle>
            <a:lvl1pPr>
              <a:defRPr sz="1800"/>
            </a:lvl1pPr>
            <a:lvl2pPr>
              <a:defRPr sz="165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1" y="2144806"/>
            <a:ext cx="4162425" cy="37241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A1F15B71-F836-4F1D-BFE0-4A51D930CF8F}" type="slidenum">
              <a:rPr lang="en-US" smtClean="0"/>
              <a:t>‹#›</a:t>
            </a:fld>
            <a:endParaRPr lang="en-US"/>
          </a:p>
        </p:txBody>
      </p:sp>
    </p:spTree>
    <p:extLst>
      <p:ext uri="{BB962C8B-B14F-4D97-AF65-F5344CB8AC3E}">
        <p14:creationId xmlns:p14="http://schemas.microsoft.com/office/powerpoint/2010/main" val="1440063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January 15,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24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9" y="457202"/>
            <a:ext cx="6399212" cy="5714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A1F15B71-F836-4F1D-BFE0-4A51D930CF8F}" type="slidenum">
              <a:rPr lang="en-US" smtClean="0"/>
              <a:t>‹#›</a:t>
            </a:fld>
            <a:endParaRPr lang="en-US"/>
          </a:p>
        </p:txBody>
      </p:sp>
    </p:spTree>
    <p:extLst>
      <p:ext uri="{BB962C8B-B14F-4D97-AF65-F5344CB8AC3E}">
        <p14:creationId xmlns:p14="http://schemas.microsoft.com/office/powerpoint/2010/main" val="4933919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A1F15B71-F836-4F1D-BFE0-4A51D930CF8F}" type="slidenum">
              <a:rPr lang="en-US" smtClean="0"/>
              <a:t>‹#›</a:t>
            </a:fld>
            <a:endParaRPr lang="en-US"/>
          </a:p>
        </p:txBody>
      </p:sp>
    </p:spTree>
    <p:extLst>
      <p:ext uri="{BB962C8B-B14F-4D97-AF65-F5344CB8AC3E}">
        <p14:creationId xmlns:p14="http://schemas.microsoft.com/office/powerpoint/2010/main" val="4513548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A1F15B71-F836-4F1D-BFE0-4A51D930CF8F}" type="slidenum">
              <a:rPr lang="en-US" smtClean="0"/>
              <a:t>‹#›</a:t>
            </a:fld>
            <a:endParaRPr lang="en-US"/>
          </a:p>
        </p:txBody>
      </p:sp>
    </p:spTree>
    <p:extLst>
      <p:ext uri="{BB962C8B-B14F-4D97-AF65-F5344CB8AC3E}">
        <p14:creationId xmlns:p14="http://schemas.microsoft.com/office/powerpoint/2010/main" val="36764949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cSld name="SF_Title Slide">
    <p:bg>
      <p:bgPr>
        <a:blipFill dpi="0" rotWithShape="1">
          <a:blip r:embed="rId2">
            <a:alphaModFix amt="30000"/>
            <a:extLst>
              <a:ext uri="{BEBA8EAE-BF5A-486C-A8C5-ECC9F3942E4B}">
                <a14:imgProps xmlns:a14="http://schemas.microsoft.com/office/drawing/2010/main">
                  <a14:imgLayer r:embed="rId3">
                    <a14:imgEffect>
                      <a14:brightnessContrast brigh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234705FC-8C6E-4836-8FFC-A6363AB2BB9A}"/>
              </a:ext>
            </a:extLst>
          </p:cNvPr>
          <p:cNvSpPr>
            <a:spLocks noGrp="1"/>
          </p:cNvSpPr>
          <p:nvPr>
            <p:ph type="body" idx="10" hasCustomPrompt="1"/>
          </p:nvPr>
        </p:nvSpPr>
        <p:spPr>
          <a:xfrm>
            <a:off x="2029405" y="3429000"/>
            <a:ext cx="9552995" cy="381000"/>
          </a:xfrm>
        </p:spPr>
        <p:txBody>
          <a:bodyPr anchor="ctr">
            <a:noAutofit/>
          </a:bodyPr>
          <a:lstStyle>
            <a:lvl1pPr marL="0" indent="0" algn="l">
              <a:lnSpc>
                <a:spcPct val="100000"/>
              </a:lnSpc>
              <a:buFontTx/>
              <a:buNone/>
              <a:defRPr sz="1500" b="0" i="0">
                <a:solidFill>
                  <a:srgbClr val="034E6E"/>
                </a:solidFill>
                <a:latin typeface="+mn-lt"/>
                <a:cs typeface="Arial Black"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Subtitle</a:t>
            </a:r>
          </a:p>
        </p:txBody>
      </p:sp>
      <p:sp>
        <p:nvSpPr>
          <p:cNvPr id="14" name="Content Placeholder 10">
            <a:extLst>
              <a:ext uri="{FF2B5EF4-FFF2-40B4-BE49-F238E27FC236}">
                <a16:creationId xmlns:a16="http://schemas.microsoft.com/office/drawing/2014/main" id="{D78B0B07-7D61-4AAB-BE1A-1918B3BF9195}"/>
              </a:ext>
            </a:extLst>
          </p:cNvPr>
          <p:cNvSpPr>
            <a:spLocks noGrp="1"/>
          </p:cNvSpPr>
          <p:nvPr>
            <p:ph sz="quarter" idx="11" hasCustomPrompt="1"/>
          </p:nvPr>
        </p:nvSpPr>
        <p:spPr>
          <a:xfrm>
            <a:off x="2029405" y="3810000"/>
            <a:ext cx="5384800" cy="381000"/>
          </a:xfrm>
        </p:spPr>
        <p:txBody>
          <a:bodyPr>
            <a:normAutofit/>
          </a:bodyPr>
          <a:lstStyle>
            <a:lvl1pPr marL="0" indent="0">
              <a:buNone/>
              <a:defRPr sz="1050" b="0"/>
            </a:lvl1pPr>
            <a:lvl5pPr marL="1371600" indent="0" algn="l">
              <a:buNone/>
              <a:defRPr/>
            </a:lvl5pPr>
          </a:lstStyle>
          <a:p>
            <a:pPr lvl="0"/>
            <a:r>
              <a:rPr lang="en-US"/>
              <a:t>Date</a:t>
            </a:r>
          </a:p>
        </p:txBody>
      </p:sp>
      <p:sp>
        <p:nvSpPr>
          <p:cNvPr id="15" name="Title 1">
            <a:extLst>
              <a:ext uri="{FF2B5EF4-FFF2-40B4-BE49-F238E27FC236}">
                <a16:creationId xmlns:a16="http://schemas.microsoft.com/office/drawing/2014/main" id="{F1A183AE-BA1C-4F97-833D-B4790E1E5FFF}"/>
              </a:ext>
            </a:extLst>
          </p:cNvPr>
          <p:cNvSpPr>
            <a:spLocks noGrp="1"/>
          </p:cNvSpPr>
          <p:nvPr>
            <p:ph type="title" hasCustomPrompt="1"/>
          </p:nvPr>
        </p:nvSpPr>
        <p:spPr>
          <a:xfrm>
            <a:off x="2029405" y="2133602"/>
            <a:ext cx="9552995" cy="1257167"/>
          </a:xfrm>
        </p:spPr>
        <p:txBody>
          <a:bodyPr anchor="ctr">
            <a:normAutofit/>
          </a:bodyPr>
          <a:lstStyle>
            <a:lvl1pPr algn="l">
              <a:defRPr sz="2400" b="0" i="0" cap="none">
                <a:solidFill>
                  <a:schemeClr val="bg1"/>
                </a:solidFill>
                <a:latin typeface="Arial Black" panose="020B0604020202020204" pitchFamily="34" charset="0"/>
                <a:cs typeface="Arial Black" panose="020B0604020202020204" pitchFamily="34" charset="0"/>
              </a:defRPr>
            </a:lvl1pPr>
          </a:lstStyle>
          <a:p>
            <a:r>
              <a:rPr lang="en-US"/>
              <a:t>Title Line 1</a:t>
            </a:r>
            <a:br>
              <a:rPr lang="en-US"/>
            </a:br>
            <a:r>
              <a:rPr lang="en-US"/>
              <a:t>Title Line 2</a:t>
            </a:r>
          </a:p>
        </p:txBody>
      </p:sp>
      <p:sp>
        <p:nvSpPr>
          <p:cNvPr id="10" name="Text Placeholder 2">
            <a:extLst>
              <a:ext uri="{FF2B5EF4-FFF2-40B4-BE49-F238E27FC236}">
                <a16:creationId xmlns:a16="http://schemas.microsoft.com/office/drawing/2014/main" id="{41AA1513-E389-4D10-BD42-AA76E4C0EA60}"/>
              </a:ext>
            </a:extLst>
          </p:cNvPr>
          <p:cNvSpPr>
            <a:spLocks noGrp="1"/>
          </p:cNvSpPr>
          <p:nvPr>
            <p:ph type="body" idx="12" hasCustomPrompt="1"/>
          </p:nvPr>
        </p:nvSpPr>
        <p:spPr>
          <a:xfrm>
            <a:off x="6347405" y="6183824"/>
            <a:ext cx="5234995" cy="381000"/>
          </a:xfrm>
        </p:spPr>
        <p:txBody>
          <a:bodyPr anchor="b">
            <a:noAutofit/>
          </a:bodyPr>
          <a:lstStyle>
            <a:lvl1pPr marL="0" indent="0" algn="r">
              <a:lnSpc>
                <a:spcPct val="100000"/>
              </a:lnSpc>
              <a:spcBef>
                <a:spcPts val="300"/>
              </a:spcBef>
              <a:spcAft>
                <a:spcPts val="0"/>
              </a:spcAft>
              <a:buFontTx/>
              <a:buNone/>
              <a:defRPr sz="1200" b="0" i="0">
                <a:solidFill>
                  <a:srgbClr val="034E6E"/>
                </a:solidFill>
                <a:latin typeface="+mn-lt"/>
                <a:cs typeface="Arial Black"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Presenter 1</a:t>
            </a:r>
          </a:p>
          <a:p>
            <a:pPr lvl="0"/>
            <a:r>
              <a:rPr lang="en-US"/>
              <a:t>Presenter 2</a:t>
            </a:r>
          </a:p>
          <a:p>
            <a:pPr lvl="0"/>
            <a:r>
              <a:rPr lang="en-US"/>
              <a:t>Presenter 3</a:t>
            </a:r>
          </a:p>
          <a:p>
            <a:pPr lvl="0"/>
            <a:r>
              <a:rPr lang="en-US"/>
              <a:t>Presenter 4</a:t>
            </a:r>
          </a:p>
        </p:txBody>
      </p:sp>
    </p:spTree>
    <p:extLst>
      <p:ext uri="{BB962C8B-B14F-4D97-AF65-F5344CB8AC3E}">
        <p14:creationId xmlns:p14="http://schemas.microsoft.com/office/powerpoint/2010/main" val="1668797442"/>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cSld name="3_Section Header">
    <p:bg>
      <p:bgPr>
        <a:blipFill dpi="0" rotWithShape="1">
          <a:blip r:embed="rId2">
            <a:alphaModFix amt="20000"/>
            <a:lum/>
          </a:blip>
          <a:srcRect/>
          <a:stretch>
            <a:fillRect l="-10000" r="-10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B4D186-202B-4D9D-9B84-6613D97D87B7}"/>
              </a:ext>
            </a:extLst>
          </p:cNvPr>
          <p:cNvSpPr>
            <a:spLocks noGrp="1"/>
          </p:cNvSpPr>
          <p:nvPr>
            <p:ph type="title" hasCustomPrompt="1"/>
          </p:nvPr>
        </p:nvSpPr>
        <p:spPr>
          <a:xfrm>
            <a:off x="812800" y="3581400"/>
            <a:ext cx="9956800" cy="1066800"/>
          </a:xfrm>
        </p:spPr>
        <p:txBody>
          <a:bodyPr anchor="ctr">
            <a:normAutofit/>
          </a:bodyPr>
          <a:lstStyle>
            <a:lvl1pPr algn="r">
              <a:defRPr sz="2400" b="0" i="0" cap="none">
                <a:solidFill>
                  <a:schemeClr val="bg1"/>
                </a:solidFill>
                <a:latin typeface="Arial Black" panose="020B0604020202020204" pitchFamily="34" charset="0"/>
                <a:cs typeface="Arial Black" panose="020B0604020202020204" pitchFamily="34" charset="0"/>
              </a:defRPr>
            </a:lvl1pPr>
          </a:lstStyle>
          <a:p>
            <a:r>
              <a:rPr lang="en-US"/>
              <a:t>Section Header Line 1</a:t>
            </a:r>
            <a:br>
              <a:rPr lang="en-US"/>
            </a:br>
            <a:r>
              <a:rPr lang="en-US"/>
              <a:t>Header Line 2</a:t>
            </a:r>
          </a:p>
        </p:txBody>
      </p:sp>
    </p:spTree>
    <p:extLst>
      <p:ext uri="{BB962C8B-B14F-4D97-AF65-F5344CB8AC3E}">
        <p14:creationId xmlns:p14="http://schemas.microsoft.com/office/powerpoint/2010/main" val="109621295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January 15,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January 15,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1.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6.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January 15,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January 15,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January 15,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January 15,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January 15,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7"/>
            <a:ext cx="10972800" cy="1325563"/>
          </a:xfrm>
          <a:prstGeom prst="rect">
            <a:avLst/>
          </a:prstGeom>
        </p:spPr>
        <p:txBody>
          <a:bodyPr vert="horz" lIns="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1" y="6400803"/>
            <a:ext cx="1333125" cy="197223"/>
          </a:xfrm>
          <a:prstGeom prst="rect">
            <a:avLst/>
          </a:prstGeom>
        </p:spPr>
        <p:txBody>
          <a:bodyPr vert="horz" lIns="0" tIns="0" rIns="0" bIns="0" rtlCol="0" anchor="t" anchorCtr="0"/>
          <a:lstStyle>
            <a:lvl1pPr algn="r">
              <a:defRPr sz="675">
                <a:solidFill>
                  <a:schemeClr val="accent1"/>
                </a:solidFill>
              </a:defRPr>
            </a:lvl1pPr>
          </a:lstStyle>
          <a:p>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5" y="6400801"/>
            <a:ext cx="5842207" cy="209176"/>
          </a:xfrm>
          <a:prstGeom prst="rect">
            <a:avLst/>
          </a:prstGeom>
        </p:spPr>
        <p:txBody>
          <a:bodyPr vert="horz" lIns="0" tIns="0" rIns="0" bIns="0" rtlCol="0" anchor="t" anchorCtr="0"/>
          <a:lstStyle>
            <a:lvl1pPr algn="l">
              <a:defRPr sz="675">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7" y="6400802"/>
            <a:ext cx="382493" cy="181909"/>
          </a:xfrm>
          <a:prstGeom prst="rect">
            <a:avLst/>
          </a:prstGeom>
        </p:spPr>
        <p:txBody>
          <a:bodyPr vert="horz" lIns="0" tIns="0" rIns="0" bIns="0" rtlCol="0" anchor="t" anchorCtr="0"/>
          <a:lstStyle>
            <a:lvl1pPr algn="r" fontAlgn="t">
              <a:defRPr sz="675" baseline="0">
                <a:solidFill>
                  <a:schemeClr val="accent1"/>
                </a:solidFill>
              </a:defRPr>
            </a:lvl1pPr>
          </a:lstStyle>
          <a:p>
            <a:fld id="{A1F15B71-F836-4F1D-BFE0-4A51D930CF8F}"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p:nvSpPr>
        <p:spPr>
          <a:xfrm>
            <a:off x="604839" y="6400802"/>
            <a:ext cx="2932747" cy="103875"/>
          </a:xfrm>
          <a:prstGeom prst="rect">
            <a:avLst/>
          </a:prstGeom>
          <a:noFill/>
        </p:spPr>
        <p:txBody>
          <a:bodyPr wrap="square" lIns="0" tIns="0" rIns="0" bIns="0" rtlCol="0">
            <a:spAutoFit/>
          </a:bodyPr>
          <a:lstStyle/>
          <a:p>
            <a:r>
              <a:rPr lang="en-US" sz="675" spc="38" baseline="0" dirty="0">
                <a:solidFill>
                  <a:schemeClr val="accent1"/>
                </a:solidFill>
              </a:rPr>
              <a:t>California Public Utilities Commission</a:t>
            </a:r>
          </a:p>
        </p:txBody>
      </p:sp>
    </p:spTree>
    <p:extLst>
      <p:ext uri="{BB962C8B-B14F-4D97-AF65-F5344CB8AC3E}">
        <p14:creationId xmlns:p14="http://schemas.microsoft.com/office/powerpoint/2010/main" val="138893131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8" r:id="rId14"/>
  </p:sldLayoutIdLst>
  <p:hf hdr="0" ftr="0" dt="0"/>
  <p:txStyles>
    <p:titleStyle>
      <a:lvl1pPr algn="l" defTabSz="685800" rtl="0" eaLnBrk="1" fontAlgn="b" latinLnBrk="0" hangingPunct="1">
        <a:lnSpc>
          <a:spcPct val="90000"/>
        </a:lnSpc>
        <a:spcBef>
          <a:spcPct val="0"/>
        </a:spcBef>
        <a:buNone/>
        <a:defRPr sz="2700" b="1"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2"/>
          </a:solidFill>
          <a:latin typeface="+mn-lt"/>
          <a:ea typeface="+mn-ea"/>
          <a:cs typeface="+mn-cs"/>
        </a:defRPr>
      </a:lvl1pPr>
      <a:lvl2pPr marL="428625" indent="-173831" algn="l" defTabSz="685800" rtl="0" eaLnBrk="1" latinLnBrk="0" hangingPunct="1">
        <a:lnSpc>
          <a:spcPct val="90000"/>
        </a:lnSpc>
        <a:spcBef>
          <a:spcPts val="375"/>
        </a:spcBef>
        <a:buFont typeface="Arial" panose="020B0604020202020204" pitchFamily="34" charset="0"/>
        <a:buChar char="•"/>
        <a:tabLst/>
        <a:defRPr sz="1650" kern="1200">
          <a:solidFill>
            <a:schemeClr val="tx2"/>
          </a:solidFill>
          <a:latin typeface="+mn-lt"/>
          <a:ea typeface="+mn-ea"/>
          <a:cs typeface="+mn-cs"/>
        </a:defRPr>
      </a:lvl2pPr>
      <a:lvl3pPr marL="728663" indent="-129779" algn="l" defTabSz="685800" rtl="0" eaLnBrk="1" latinLnBrk="0" hangingPunct="1">
        <a:lnSpc>
          <a:spcPct val="90000"/>
        </a:lnSpc>
        <a:spcBef>
          <a:spcPts val="375"/>
        </a:spcBef>
        <a:buFont typeface="Arial" panose="020B0604020202020204" pitchFamily="34" charset="0"/>
        <a:buChar char="•"/>
        <a:tabLst/>
        <a:defRPr sz="1500" kern="1200">
          <a:solidFill>
            <a:schemeClr val="tx2"/>
          </a:solidFill>
          <a:latin typeface="+mn-lt"/>
          <a:ea typeface="+mn-ea"/>
          <a:cs typeface="+mn-cs"/>
        </a:defRPr>
      </a:lvl3pPr>
      <a:lvl4pPr marL="1072754" indent="-125016" algn="l" defTabSz="685800" rtl="0" eaLnBrk="1" latinLnBrk="0" hangingPunct="1">
        <a:lnSpc>
          <a:spcPct val="90000"/>
        </a:lnSpc>
        <a:spcBef>
          <a:spcPts val="375"/>
        </a:spcBef>
        <a:buFont typeface="Arial" panose="020B0604020202020204" pitchFamily="34" charset="0"/>
        <a:buChar char="•"/>
        <a:tabLst/>
        <a:defRPr sz="1350" kern="1200">
          <a:solidFill>
            <a:schemeClr val="tx2"/>
          </a:solidFill>
          <a:latin typeface="+mn-lt"/>
          <a:ea typeface="+mn-ea"/>
          <a:cs typeface="+mn-cs"/>
        </a:defRPr>
      </a:lvl4pPr>
      <a:lvl5pPr marL="1416844" indent="-129779" algn="l" defTabSz="685800" rtl="0" eaLnBrk="1" latinLnBrk="0" hangingPunct="1">
        <a:lnSpc>
          <a:spcPct val="90000"/>
        </a:lnSpc>
        <a:spcBef>
          <a:spcPts val="375"/>
        </a:spcBef>
        <a:buFont typeface="Arial" panose="020B0604020202020204" pitchFamily="34" charset="0"/>
        <a:buChar char="•"/>
        <a:tabLst/>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0">
          <p15:clr>
            <a:srgbClr val="F26B43"/>
          </p15:clr>
        </p15:guide>
        <p15:guide id="2" orient="horz" pos="2160">
          <p15:clr>
            <a:srgbClr val="F26B43"/>
          </p15:clr>
        </p15:guide>
        <p15:guide id="3" pos="512">
          <p15:clr>
            <a:srgbClr val="F26B43"/>
          </p15:clr>
        </p15:guide>
        <p15:guide id="4" pos="9728">
          <p15:clr>
            <a:srgbClr val="F26B43"/>
          </p15:clr>
        </p15:guide>
        <p15:guide id="5" orient="horz" pos="4032">
          <p15:clr>
            <a:srgbClr val="F26B43"/>
          </p15:clr>
        </p15:guide>
        <p15:guide id="6" pos="5472">
          <p15:clr>
            <a:srgbClr val="F26B43"/>
          </p15:clr>
        </p15:guide>
        <p15:guide id="7" pos="288">
          <p15:clr>
            <a:srgbClr val="F26B43"/>
          </p15:clr>
        </p15:guide>
        <p15:guide id="8" orient="horz" pos="7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puc.ca.gov/General.aspx?id=6442466555" TargetMode="External"/><Relationship Id="rId2" Type="http://schemas.openxmlformats.org/officeDocument/2006/relationships/hyperlink" Target="https://docs.cpuc.ca.gov/PublishedDocs/Efile/G000/M359/K001/359001183.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gmao.gsfc.nasa.gov/reanalysis/MERRA/FA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nergy.ca.gov/programs-and-topics/topics/energy-assessment/natural-gas-burner-tip-prices-california-and-western" TargetMode="External"/><Relationship Id="rId2" Type="http://schemas.openxmlformats.org/officeDocument/2006/relationships/hyperlink" Target="https://www.energy.ca.gov/data-reports/reports/integrated-energy-policy-report/2019-integrated-energy-policy-report/2019-iepr" TargetMode="External"/><Relationship Id="rId1" Type="http://schemas.openxmlformats.org/officeDocument/2006/relationships/slideLayout" Target="../slideLayouts/slideLayout2.xml"/><Relationship Id="rId4" Type="http://schemas.openxmlformats.org/officeDocument/2006/relationships/hyperlink" Target="https://www.cpuc.ca.gov/General.aspx?id=644246655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609600" y="710883"/>
            <a:ext cx="9257414" cy="2306637"/>
          </a:xfrm>
        </p:spPr>
        <p:txBody>
          <a:bodyPr>
            <a:noAutofit/>
          </a:bodyPr>
          <a:lstStyle/>
          <a:p>
            <a:r>
              <a:rPr lang="en-US" sz="5000" dirty="0"/>
              <a:t>SERVM analysis of IRP 46 MMT Portfolio for use in 2021-22 TPP</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7" name="Subtitle 2">
            <a:extLst>
              <a:ext uri="{FF2B5EF4-FFF2-40B4-BE49-F238E27FC236}">
                <a16:creationId xmlns:a16="http://schemas.microsoft.com/office/drawing/2014/main" id="{4F2042DD-6FE3-4637-BAEA-AE6DFD65E862}"/>
              </a:ext>
            </a:extLst>
          </p:cNvPr>
          <p:cNvSpPr>
            <a:spLocks noGrp="1"/>
          </p:cNvSpPr>
          <p:nvPr>
            <p:ph type="subTitle" idx="1"/>
          </p:nvPr>
        </p:nvSpPr>
        <p:spPr>
          <a:xfrm>
            <a:off x="457199" y="3468316"/>
            <a:ext cx="7200900" cy="1241822"/>
          </a:xfrm>
        </p:spPr>
        <p:txBody>
          <a:bodyPr vert="horz" lIns="0" tIns="0" rIns="0" bIns="0" rtlCol="0" anchor="t">
            <a:normAutofit/>
          </a:bodyPr>
          <a:lstStyle/>
          <a:p>
            <a:pPr>
              <a:lnSpc>
                <a:spcPct val="80000"/>
              </a:lnSpc>
              <a:defRPr/>
            </a:pPr>
            <a:endParaRPr lang="en-US" altLang="en-US" sz="2100" kern="0" dirty="0">
              <a:solidFill>
                <a:srgbClr val="002060"/>
              </a:solidFill>
            </a:endParaRPr>
          </a:p>
          <a:p>
            <a:pPr>
              <a:lnSpc>
                <a:spcPct val="80000"/>
              </a:lnSpc>
              <a:defRPr/>
            </a:pPr>
            <a:r>
              <a:rPr lang="en-US" altLang="en-US" sz="2800" kern="0">
                <a:solidFill>
                  <a:srgbClr val="002060"/>
                </a:solidFill>
              </a:rPr>
              <a:t>January 14, 2021</a:t>
            </a:r>
          </a:p>
        </p:txBody>
      </p:sp>
    </p:spTree>
    <p:extLst>
      <p:ext uri="{BB962C8B-B14F-4D97-AF65-F5344CB8AC3E}">
        <p14:creationId xmlns:p14="http://schemas.microsoft.com/office/powerpoint/2010/main" val="3102054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539547"/>
          </a:xfrm>
        </p:spPr>
        <p:txBody>
          <a:bodyPr/>
          <a:lstStyle/>
          <a:p>
            <a:r>
              <a:rPr lang="en-US" dirty="0"/>
              <a:t>Months and Hours When EUE Occurred</a:t>
            </a:r>
          </a:p>
        </p:txBody>
      </p:sp>
      <p:sp>
        <p:nvSpPr>
          <p:cNvPr id="5" name="Slide Number Placeholder 4">
            <a:extLst>
              <a:ext uri="{FF2B5EF4-FFF2-40B4-BE49-F238E27FC236}">
                <a16:creationId xmlns:a16="http://schemas.microsoft.com/office/drawing/2014/main" id="{5F0BD5EF-675F-9F44-8210-901CD524A339}"/>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E6DA4868-85EF-408D-B357-D907CBDBCF22}"/>
              </a:ext>
            </a:extLst>
          </p:cNvPr>
          <p:cNvSpPr txBox="1"/>
          <p:nvPr/>
        </p:nvSpPr>
        <p:spPr>
          <a:xfrm>
            <a:off x="9329979" y="1208868"/>
            <a:ext cx="2510725" cy="4031873"/>
          </a:xfrm>
          <a:prstGeom prst="rect">
            <a:avLst/>
          </a:prstGeom>
          <a:noFill/>
        </p:spPr>
        <p:txBody>
          <a:bodyPr wrap="square" rtlCol="0">
            <a:spAutoFit/>
          </a:bodyPr>
          <a:lstStyle/>
          <a:p>
            <a:pPr marL="285750" indent="-285750">
              <a:buFont typeface="Arial" panose="020B0604020202020204" pitchFamily="34" charset="0"/>
              <a:buChar char="•"/>
              <a:defRPr/>
            </a:pPr>
            <a:r>
              <a:rPr kumimoji="0" lang="en-US" sz="1600" b="0" i="0" u="none" strike="noStrike" kern="1200" cap="none" spc="0" normalizeH="0" baseline="0" noProof="0" dirty="0">
                <a:ln>
                  <a:noFill/>
                </a:ln>
                <a:solidFill>
                  <a:srgbClr val="000000"/>
                </a:solidFill>
                <a:effectLst/>
                <a:uLnTx/>
                <a:uFillTx/>
                <a:ea typeface="+mn-ea"/>
                <a:cs typeface="+mn-cs"/>
              </a:rPr>
              <a:t>Case: </a:t>
            </a:r>
            <a:r>
              <a:rPr lang="en-US" sz="1600" b="0" i="0" u="none" strike="noStrike" dirty="0">
                <a:solidFill>
                  <a:srgbClr val="000000"/>
                </a:solidFill>
                <a:effectLst/>
              </a:rPr>
              <a:t>46 MMT RSP w/ SERVM wind shape &amp; software updates, &amp; 2019 IEPR, &amp; RESOLVE rerun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Bulk of EUE occurs in August and September evening hours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Century Gothic" panose="020F0302020204030204"/>
              </a:rPr>
              <a:t>In 2031, the EUE hours shift later, likely due to further peak shift from solar penetration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graphicFrame>
        <p:nvGraphicFramePr>
          <p:cNvPr id="13" name="Table 12">
            <a:extLst>
              <a:ext uri="{FF2B5EF4-FFF2-40B4-BE49-F238E27FC236}">
                <a16:creationId xmlns:a16="http://schemas.microsoft.com/office/drawing/2014/main" id="{C1997789-7462-409E-910D-60B70BC4B0E4}"/>
              </a:ext>
            </a:extLst>
          </p:cNvPr>
          <p:cNvGraphicFramePr>
            <a:graphicFrameLocks noGrp="1"/>
          </p:cNvGraphicFramePr>
          <p:nvPr>
            <p:extLst>
              <p:ext uri="{D42A27DB-BD31-4B8C-83A1-F6EECF244321}">
                <p14:modId xmlns:p14="http://schemas.microsoft.com/office/powerpoint/2010/main" val="3768305456"/>
              </p:ext>
            </p:extLst>
          </p:nvPr>
        </p:nvGraphicFramePr>
        <p:xfrm>
          <a:off x="609600" y="926346"/>
          <a:ext cx="7543802" cy="2533650"/>
        </p:xfrm>
        <a:graphic>
          <a:graphicData uri="http://schemas.openxmlformats.org/drawingml/2006/table">
            <a:tbl>
              <a:tblPr/>
              <a:tblGrid>
                <a:gridCol w="1158512">
                  <a:extLst>
                    <a:ext uri="{9D8B030D-6E8A-4147-A177-3AD203B41FA5}">
                      <a16:colId xmlns:a16="http://schemas.microsoft.com/office/drawing/2014/main" val="2138810287"/>
                    </a:ext>
                  </a:extLst>
                </a:gridCol>
                <a:gridCol w="1064215">
                  <a:extLst>
                    <a:ext uri="{9D8B030D-6E8A-4147-A177-3AD203B41FA5}">
                      <a16:colId xmlns:a16="http://schemas.microsoft.com/office/drawing/2014/main" val="2103239146"/>
                    </a:ext>
                  </a:extLst>
                </a:gridCol>
                <a:gridCol w="1064215">
                  <a:extLst>
                    <a:ext uri="{9D8B030D-6E8A-4147-A177-3AD203B41FA5}">
                      <a16:colId xmlns:a16="http://schemas.microsoft.com/office/drawing/2014/main" val="3148823018"/>
                    </a:ext>
                  </a:extLst>
                </a:gridCol>
                <a:gridCol w="1064215">
                  <a:extLst>
                    <a:ext uri="{9D8B030D-6E8A-4147-A177-3AD203B41FA5}">
                      <a16:colId xmlns:a16="http://schemas.microsoft.com/office/drawing/2014/main" val="3486562196"/>
                    </a:ext>
                  </a:extLst>
                </a:gridCol>
                <a:gridCol w="1064215">
                  <a:extLst>
                    <a:ext uri="{9D8B030D-6E8A-4147-A177-3AD203B41FA5}">
                      <a16:colId xmlns:a16="http://schemas.microsoft.com/office/drawing/2014/main" val="3268660064"/>
                    </a:ext>
                  </a:extLst>
                </a:gridCol>
                <a:gridCol w="1064215">
                  <a:extLst>
                    <a:ext uri="{9D8B030D-6E8A-4147-A177-3AD203B41FA5}">
                      <a16:colId xmlns:a16="http://schemas.microsoft.com/office/drawing/2014/main" val="4154186899"/>
                    </a:ext>
                  </a:extLst>
                </a:gridCol>
                <a:gridCol w="1064215">
                  <a:extLst>
                    <a:ext uri="{9D8B030D-6E8A-4147-A177-3AD203B41FA5}">
                      <a16:colId xmlns:a16="http://schemas.microsoft.com/office/drawing/2014/main" val="2001212323"/>
                    </a:ext>
                  </a:extLst>
                </a:gridCol>
              </a:tblGrid>
              <a:tr h="238176">
                <a:tc gridSpan="7">
                  <a:txBody>
                    <a:bodyPr/>
                    <a:lstStyle/>
                    <a:p>
                      <a:pPr algn="l" fontAlgn="b"/>
                      <a:r>
                        <a:rPr lang="en-US" sz="1600" b="0" i="0" u="none" strike="noStrike" dirty="0">
                          <a:solidFill>
                            <a:srgbClr val="000000"/>
                          </a:solidFill>
                          <a:effectLst/>
                          <a:latin typeface="Calibri" panose="020F0502020204030204" pitchFamily="34" charset="0"/>
                        </a:rPr>
                        <a:t>2026 Expected Unserved Energy GWh - hours and months not shown have no EUE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256158"/>
                  </a:ext>
                </a:extLst>
              </a:tr>
              <a:tr h="238176">
                <a:tc>
                  <a:txBody>
                    <a:bodyPr/>
                    <a:lstStyle/>
                    <a:p>
                      <a:pPr algn="ctr" fontAlgn="b"/>
                      <a:r>
                        <a:rPr lang="en-US" sz="1600" b="0" i="0" u="none" strike="noStrike" dirty="0">
                          <a:solidFill>
                            <a:srgbClr val="000000"/>
                          </a:solidFill>
                          <a:effectLst/>
                          <a:latin typeface="Calibri" panose="020F0502020204030204" pitchFamily="34" charset="0"/>
                        </a:rPr>
                        <a:t>Hour Ending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algn="ctr" fontAlgn="b"/>
                      <a:r>
                        <a:rPr lang="en-US" sz="1600" b="0" i="0" u="none" strike="noStrike" dirty="0">
                          <a:solidFill>
                            <a:srgbClr val="000000"/>
                          </a:solidFill>
                          <a:effectLst/>
                          <a:latin typeface="Calibri" panose="020F0502020204030204" pitchFamily="34" charset="0"/>
                        </a:rPr>
                        <a:t>May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rgbClr val="000000"/>
                          </a:solidFill>
                          <a:effectLst/>
                          <a:latin typeface="Calibri" panose="020F0502020204030204" pitchFamily="34" charset="0"/>
                        </a:rPr>
                        <a:t>June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rgbClr val="000000"/>
                          </a:solidFill>
                          <a:effectLst/>
                          <a:latin typeface="Calibri" panose="020F0502020204030204" pitchFamily="34" charset="0"/>
                        </a:rPr>
                        <a:t>July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rgbClr val="000000"/>
                          </a:solidFill>
                          <a:effectLst/>
                          <a:latin typeface="Calibri" panose="020F0502020204030204" pitchFamily="34" charset="0"/>
                        </a:rPr>
                        <a:t>August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rgbClr val="000000"/>
                          </a:solidFill>
                          <a:effectLst/>
                          <a:latin typeface="Calibri" panose="020F0502020204030204" pitchFamily="34" charset="0"/>
                        </a:rPr>
                        <a:t>September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rgbClr val="000000"/>
                          </a:solidFill>
                          <a:effectLst/>
                          <a:latin typeface="Calibri" panose="020F0502020204030204" pitchFamily="34" charset="0"/>
                        </a:rPr>
                        <a:t>October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46419471"/>
                  </a:ext>
                </a:extLst>
              </a:tr>
              <a:tr h="226835">
                <a:tc>
                  <a:txBody>
                    <a:bodyPr/>
                    <a:lstStyle/>
                    <a:p>
                      <a:pPr algn="ctr" fontAlgn="b"/>
                      <a:r>
                        <a:rPr lang="en-US" sz="1600" b="0" i="0" u="none" strike="noStrike" dirty="0">
                          <a:solidFill>
                            <a:srgbClr val="000000"/>
                          </a:solidFill>
                          <a:effectLst/>
                          <a:latin typeface="Calibri" panose="020F0502020204030204" pitchFamily="34" charset="0"/>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63BE7B"/>
                    </a:solidFill>
                  </a:tcPr>
                </a:tc>
                <a:tc>
                  <a:txBody>
                    <a:bodyPr/>
                    <a:lstStyle/>
                    <a:p>
                      <a:pPr algn="ctr" fontAlgn="b"/>
                      <a:r>
                        <a:rPr lang="en-US" sz="1600" b="0" i="0" u="none" strike="noStrike" dirty="0">
                          <a:solidFill>
                            <a:srgbClr val="000000"/>
                          </a:solidFill>
                          <a:effectLst/>
                          <a:latin typeface="Calibri" panose="020F0502020204030204" pitchFamily="34" charset="0"/>
                        </a:rPr>
                        <a:t>                    -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63BE7B"/>
                    </a:solidFill>
                  </a:tcPr>
                </a:tc>
                <a:tc>
                  <a:txBody>
                    <a:bodyPr/>
                    <a:lstStyle/>
                    <a:p>
                      <a:pPr algn="ctr" fontAlgn="b"/>
                      <a:r>
                        <a:rPr lang="en-US" sz="1600" b="0" i="0" u="none" strike="noStrike" dirty="0">
                          <a:solidFill>
                            <a:srgbClr val="000000"/>
                          </a:solidFill>
                          <a:effectLst/>
                          <a:latin typeface="Calibri" panose="020F0502020204030204" pitchFamily="34" charset="0"/>
                        </a:rPr>
                        <a:t>                    -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63BE7B"/>
                    </a:solidFill>
                  </a:tcPr>
                </a:tc>
                <a:tc>
                  <a:txBody>
                    <a:bodyPr/>
                    <a:lstStyle/>
                    <a:p>
                      <a:pPr algn="ctr" fontAlgn="b"/>
                      <a:r>
                        <a:rPr lang="en-US" sz="1600" b="0" i="0" u="none" strike="noStrike" dirty="0">
                          <a:solidFill>
                            <a:srgbClr val="000000"/>
                          </a:solidFill>
                          <a:effectLst/>
                          <a:latin typeface="Calibri" panose="020F0502020204030204" pitchFamily="34" charset="0"/>
                        </a:rPr>
                        <a:t>                    -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63BE7B"/>
                    </a:solidFill>
                  </a:tcPr>
                </a:tc>
                <a:extLst>
                  <a:ext uri="{0D108BD9-81ED-4DB2-BD59-A6C34878D82A}">
                    <a16:rowId xmlns:a16="http://schemas.microsoft.com/office/drawing/2014/main" val="3176747024"/>
                  </a:ext>
                </a:extLst>
              </a:tr>
              <a:tr h="226835">
                <a:tc>
                  <a:txBody>
                    <a:bodyPr/>
                    <a:lstStyle/>
                    <a:p>
                      <a:pPr algn="ctr" fontAlgn="b"/>
                      <a:r>
                        <a:rPr lang="en-US" sz="1600" b="0" i="0" u="none" strike="noStrike">
                          <a:solidFill>
                            <a:srgbClr val="000000"/>
                          </a:solidFill>
                          <a:effectLst/>
                          <a:latin typeface="Calibri" panose="020F0502020204030204" pitchFamily="34"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a:noFill/>
                    </a:lnB>
                    <a:solidFill>
                      <a:srgbClr val="63BE7B"/>
                    </a:solidFill>
                  </a:tcPr>
                </a:tc>
                <a:tc>
                  <a:txBody>
                    <a:bodyPr/>
                    <a:lstStyle/>
                    <a:p>
                      <a:pPr algn="ctr" fontAlgn="b"/>
                      <a:r>
                        <a:rPr lang="en-US" sz="1600" b="0" i="0" u="none" strike="noStrike" dirty="0">
                          <a:solidFill>
                            <a:srgbClr val="000000"/>
                          </a:solidFill>
                          <a:effectLst/>
                          <a:latin typeface="Calibri" panose="020F0502020204030204" pitchFamily="34" charset="0"/>
                        </a:rPr>
                        <a:t>0.021</a:t>
                      </a:r>
                    </a:p>
                  </a:txBody>
                  <a:tcPr marL="9525" marR="9525" marT="9525" marB="0" anchor="b">
                    <a:lnL>
                      <a:noFill/>
                    </a:lnL>
                    <a:lnR>
                      <a:noFill/>
                    </a:lnR>
                    <a:lnT>
                      <a:noFill/>
                    </a:lnT>
                    <a:lnB>
                      <a:noFill/>
                    </a:lnB>
                    <a:solidFill>
                      <a:srgbClr val="FFEB84"/>
                    </a:solidFill>
                  </a:tcPr>
                </a:tc>
                <a:tc>
                  <a:txBody>
                    <a:bodyPr/>
                    <a:lstStyle/>
                    <a:p>
                      <a:pPr algn="ctr" fontAlgn="b"/>
                      <a:r>
                        <a:rPr lang="en-US" sz="1600" b="0" i="0" u="none" strike="noStrike">
                          <a:solidFill>
                            <a:srgbClr val="000000"/>
                          </a:solidFill>
                          <a:effectLst/>
                          <a:latin typeface="Calibri" panose="020F0502020204030204" pitchFamily="34" charset="0"/>
                        </a:rPr>
                        <a:t>4.241</a:t>
                      </a:r>
                    </a:p>
                  </a:txBody>
                  <a:tcPr marL="9525" marR="9525" marT="9525" marB="0" anchor="b">
                    <a:lnL>
                      <a:noFill/>
                    </a:lnL>
                    <a:lnR>
                      <a:noFill/>
                    </a:lnR>
                    <a:lnT>
                      <a:noFill/>
                    </a:lnT>
                    <a:lnB>
                      <a:noFill/>
                    </a:lnB>
                    <a:solidFill>
                      <a:srgbClr val="FFE182"/>
                    </a:solidFill>
                  </a:tcPr>
                </a:tc>
                <a:tc>
                  <a:txBody>
                    <a:bodyPr/>
                    <a:lstStyle/>
                    <a:p>
                      <a:pPr algn="ctr" fontAlgn="b"/>
                      <a:r>
                        <a:rPr lang="en-US" sz="1600" b="0" i="0" u="none" strike="noStrike">
                          <a:solidFill>
                            <a:srgbClr val="000000"/>
                          </a:solidFill>
                          <a:effectLst/>
                          <a:latin typeface="Calibri" panose="020F0502020204030204" pitchFamily="34" charset="0"/>
                        </a:rPr>
                        <a:t>34.860</a:t>
                      </a:r>
                    </a:p>
                  </a:txBody>
                  <a:tcPr marL="9525" marR="9525" marT="9525" marB="0" anchor="b">
                    <a:lnL>
                      <a:noFill/>
                    </a:lnL>
                    <a:lnR>
                      <a:noFill/>
                    </a:lnR>
                    <a:lnT>
                      <a:noFill/>
                    </a:lnT>
                    <a:lnB>
                      <a:noFill/>
                    </a:lnB>
                    <a:solidFill>
                      <a:srgbClr val="FB9374"/>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1192815456"/>
                  </a:ext>
                </a:extLst>
              </a:tr>
              <a:tr h="226835">
                <a:tc>
                  <a:txBody>
                    <a:bodyPr/>
                    <a:lstStyle/>
                    <a:p>
                      <a:pPr algn="ctr" fontAlgn="b"/>
                      <a:r>
                        <a:rPr lang="en-US" sz="1600" b="0" i="0" u="none" strike="noStrike">
                          <a:solidFill>
                            <a:srgbClr val="000000"/>
                          </a:solidFill>
                          <a:effectLst/>
                          <a:latin typeface="Calibri" panose="020F0502020204030204" pitchFamily="34"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3.202</a:t>
                      </a:r>
                    </a:p>
                  </a:txBody>
                  <a:tcPr marL="9525" marR="9525" marT="9525" marB="0" anchor="b">
                    <a:lnL>
                      <a:noFill/>
                    </a:lnL>
                    <a:lnR>
                      <a:noFill/>
                    </a:lnR>
                    <a:lnT>
                      <a:noFill/>
                    </a:lnT>
                    <a:lnB>
                      <a:noFill/>
                    </a:lnB>
                    <a:solidFill>
                      <a:srgbClr val="FFE383"/>
                    </a:solidFill>
                  </a:tcPr>
                </a:tc>
                <a:tc>
                  <a:txBody>
                    <a:bodyPr/>
                    <a:lstStyle/>
                    <a:p>
                      <a:pPr algn="ctr" fontAlgn="b"/>
                      <a:r>
                        <a:rPr lang="en-US" sz="1600" b="0" i="0" u="none" strike="noStrike">
                          <a:solidFill>
                            <a:srgbClr val="000000"/>
                          </a:solidFill>
                          <a:effectLst/>
                          <a:latin typeface="Calibri" panose="020F0502020204030204" pitchFamily="34" charset="0"/>
                        </a:rPr>
                        <a:t>14.542</a:t>
                      </a:r>
                    </a:p>
                  </a:txBody>
                  <a:tcPr marL="9525" marR="9525" marT="9525" marB="0" anchor="b">
                    <a:lnL>
                      <a:noFill/>
                    </a:lnL>
                    <a:lnR>
                      <a:noFill/>
                    </a:lnR>
                    <a:lnT>
                      <a:noFill/>
                    </a:lnT>
                    <a:lnB>
                      <a:noFill/>
                    </a:lnB>
                    <a:solidFill>
                      <a:srgbClr val="FEC77D"/>
                    </a:solidFill>
                  </a:tcPr>
                </a:tc>
                <a:tc>
                  <a:txBody>
                    <a:bodyPr/>
                    <a:lstStyle/>
                    <a:p>
                      <a:pPr algn="ctr" fontAlgn="b"/>
                      <a:r>
                        <a:rPr lang="en-US" sz="1600" b="0" i="0" u="none" strike="noStrike">
                          <a:solidFill>
                            <a:srgbClr val="000000"/>
                          </a:solidFill>
                          <a:effectLst/>
                          <a:latin typeface="Calibri" panose="020F0502020204030204" pitchFamily="34" charset="0"/>
                        </a:rPr>
                        <a:t>51.302</a:t>
                      </a:r>
                    </a:p>
                  </a:txBody>
                  <a:tcPr marL="9525" marR="9525" marT="9525" marB="0" anchor="b">
                    <a:lnL>
                      <a:noFill/>
                    </a:lnL>
                    <a:lnR>
                      <a:noFill/>
                    </a:lnR>
                    <a:lnT>
                      <a:noFill/>
                    </a:lnT>
                    <a:lnB>
                      <a:noFill/>
                    </a:lnB>
                    <a:solidFill>
                      <a:srgbClr val="F8696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3982143186"/>
                  </a:ext>
                </a:extLst>
              </a:tr>
              <a:tr h="226835">
                <a:tc>
                  <a:txBody>
                    <a:bodyPr/>
                    <a:lstStyle/>
                    <a:p>
                      <a:pPr algn="ctr" fontAlgn="b"/>
                      <a:r>
                        <a:rPr lang="en-US" sz="1600" b="0" i="0" u="none" strike="noStrike" dirty="0">
                          <a:solidFill>
                            <a:srgbClr val="000000"/>
                          </a:solidFill>
                          <a:effectLst/>
                          <a:latin typeface="Calibri" panose="020F0502020204030204" pitchFamily="34" charset="0"/>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2.587</a:t>
                      </a:r>
                    </a:p>
                  </a:txBody>
                  <a:tcPr marL="9525" marR="9525" marT="9525" marB="0" anchor="b">
                    <a:lnL>
                      <a:noFill/>
                    </a:lnL>
                    <a:lnR>
                      <a:noFill/>
                    </a:lnR>
                    <a:lnT>
                      <a:noFill/>
                    </a:lnT>
                    <a:lnB>
                      <a:noFill/>
                    </a:lnB>
                    <a:solidFill>
                      <a:srgbClr val="FFE583"/>
                    </a:solidFill>
                  </a:tcPr>
                </a:tc>
                <a:tc>
                  <a:txBody>
                    <a:bodyPr/>
                    <a:lstStyle/>
                    <a:p>
                      <a:pPr algn="ctr" fontAlgn="b"/>
                      <a:r>
                        <a:rPr lang="en-US" sz="1600" b="0" i="0" u="none" strike="noStrike">
                          <a:solidFill>
                            <a:srgbClr val="000000"/>
                          </a:solidFill>
                          <a:effectLst/>
                          <a:latin typeface="Calibri" panose="020F0502020204030204" pitchFamily="34" charset="0"/>
                        </a:rPr>
                        <a:t>8.519</a:t>
                      </a:r>
                    </a:p>
                  </a:txBody>
                  <a:tcPr marL="9525" marR="9525" marT="9525" marB="0" anchor="b">
                    <a:lnL>
                      <a:noFill/>
                    </a:lnL>
                    <a:lnR>
                      <a:noFill/>
                    </a:lnR>
                    <a:lnT>
                      <a:noFill/>
                    </a:lnT>
                    <a:lnB>
                      <a:noFill/>
                    </a:lnB>
                    <a:solidFill>
                      <a:srgbClr val="FED680"/>
                    </a:solidFill>
                  </a:tcPr>
                </a:tc>
                <a:tc>
                  <a:txBody>
                    <a:bodyPr/>
                    <a:lstStyle/>
                    <a:p>
                      <a:pPr algn="ctr" fontAlgn="b"/>
                      <a:r>
                        <a:rPr lang="en-US" sz="1600" b="0" i="0" u="none" strike="noStrike">
                          <a:solidFill>
                            <a:srgbClr val="000000"/>
                          </a:solidFill>
                          <a:effectLst/>
                          <a:latin typeface="Calibri" panose="020F0502020204030204" pitchFamily="34" charset="0"/>
                        </a:rPr>
                        <a:t>27.086</a:t>
                      </a:r>
                    </a:p>
                  </a:txBody>
                  <a:tcPr marL="9525" marR="9525" marT="9525" marB="0" anchor="b">
                    <a:lnL>
                      <a:noFill/>
                    </a:lnL>
                    <a:lnR>
                      <a:noFill/>
                    </a:lnR>
                    <a:lnT>
                      <a:noFill/>
                    </a:lnT>
                    <a:lnB>
                      <a:noFill/>
                    </a:lnB>
                    <a:solidFill>
                      <a:srgbClr val="FCA777"/>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3754507471"/>
                  </a:ext>
                </a:extLst>
              </a:tr>
              <a:tr h="226835">
                <a:tc>
                  <a:txBody>
                    <a:bodyPr/>
                    <a:lstStyle/>
                    <a:p>
                      <a:pPr algn="ctr" fontAlgn="b"/>
                      <a:r>
                        <a:rPr lang="en-US" sz="1600" b="0" i="0" u="none" strike="noStrike">
                          <a:solidFill>
                            <a:srgbClr val="000000"/>
                          </a:solidFill>
                          <a:effectLst/>
                          <a:latin typeface="Calibri" panose="020F0502020204030204" pitchFamily="34" charset="0"/>
                        </a:rPr>
                        <a:t>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5.060</a:t>
                      </a:r>
                    </a:p>
                  </a:txBody>
                  <a:tcPr marL="9525" marR="9525" marT="9525" marB="0" anchor="b">
                    <a:lnL>
                      <a:noFill/>
                    </a:lnL>
                    <a:lnR>
                      <a:noFill/>
                    </a:lnR>
                    <a:lnT>
                      <a:noFill/>
                    </a:lnT>
                    <a:lnB>
                      <a:noFill/>
                    </a:lnB>
                    <a:solidFill>
                      <a:srgbClr val="FFDF82"/>
                    </a:solidFill>
                  </a:tcPr>
                </a:tc>
                <a:tc>
                  <a:txBody>
                    <a:bodyPr/>
                    <a:lstStyle/>
                    <a:p>
                      <a:pPr algn="ctr" fontAlgn="b"/>
                      <a:r>
                        <a:rPr lang="en-US" sz="1600" b="0" i="0" u="none" strike="noStrike">
                          <a:solidFill>
                            <a:srgbClr val="000000"/>
                          </a:solidFill>
                          <a:effectLst/>
                          <a:latin typeface="Calibri" panose="020F0502020204030204" pitchFamily="34" charset="0"/>
                        </a:rPr>
                        <a:t>12.586</a:t>
                      </a:r>
                    </a:p>
                  </a:txBody>
                  <a:tcPr marL="9525" marR="9525" marT="9525" marB="0" anchor="b">
                    <a:lnL>
                      <a:noFill/>
                    </a:lnL>
                    <a:lnR>
                      <a:noFill/>
                    </a:lnR>
                    <a:lnT>
                      <a:noFill/>
                    </a:lnT>
                    <a:lnB>
                      <a:noFill/>
                    </a:lnB>
                    <a:solidFill>
                      <a:srgbClr val="FECC7E"/>
                    </a:solidFill>
                  </a:tcPr>
                </a:tc>
                <a:tc>
                  <a:txBody>
                    <a:bodyPr/>
                    <a:lstStyle/>
                    <a:p>
                      <a:pPr algn="ctr" fontAlgn="b"/>
                      <a:r>
                        <a:rPr lang="en-US" sz="1600" b="0" i="0" u="none" strike="noStrike">
                          <a:solidFill>
                            <a:srgbClr val="000000"/>
                          </a:solidFill>
                          <a:effectLst/>
                          <a:latin typeface="Calibri" panose="020F0502020204030204" pitchFamily="34" charset="0"/>
                        </a:rPr>
                        <a:t>34.696</a:t>
                      </a:r>
                    </a:p>
                  </a:txBody>
                  <a:tcPr marL="9525" marR="9525" marT="9525" marB="0" anchor="b">
                    <a:lnL>
                      <a:noFill/>
                    </a:lnL>
                    <a:lnR>
                      <a:noFill/>
                    </a:lnR>
                    <a:lnT>
                      <a:noFill/>
                    </a:lnT>
                    <a:lnB>
                      <a:noFill/>
                    </a:lnB>
                    <a:solidFill>
                      <a:srgbClr val="FB9474"/>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2956895789"/>
                  </a:ext>
                </a:extLst>
              </a:tr>
              <a:tr h="226835">
                <a:tc>
                  <a:txBody>
                    <a:bodyPr/>
                    <a:lstStyle/>
                    <a:p>
                      <a:pPr algn="ctr" fontAlgn="b"/>
                      <a:r>
                        <a:rPr lang="en-US" sz="1600" b="0" i="0" u="none" strike="noStrike">
                          <a:solidFill>
                            <a:srgbClr val="000000"/>
                          </a:solidFill>
                          <a:effectLst/>
                          <a:latin typeface="Calibri" panose="020F0502020204030204" pitchFamily="34" charset="0"/>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0.059</a:t>
                      </a:r>
                    </a:p>
                  </a:txBody>
                  <a:tcPr marL="9525" marR="9525" marT="9525" marB="0" anchor="b">
                    <a:lnL>
                      <a:noFill/>
                    </a:lnL>
                    <a:lnR>
                      <a:noFill/>
                    </a:lnR>
                    <a:lnT>
                      <a:noFill/>
                    </a:lnT>
                    <a:lnB>
                      <a:noFill/>
                    </a:lnB>
                    <a:solidFill>
                      <a:srgbClr val="FFEB84"/>
                    </a:solidFill>
                  </a:tcPr>
                </a:tc>
                <a:tc>
                  <a:txBody>
                    <a:bodyPr/>
                    <a:lstStyle/>
                    <a:p>
                      <a:pPr algn="ctr" fontAlgn="b"/>
                      <a:r>
                        <a:rPr lang="en-US" sz="1600" b="0" i="0" u="none" strike="noStrike">
                          <a:solidFill>
                            <a:srgbClr val="000000"/>
                          </a:solidFill>
                          <a:effectLst/>
                          <a:latin typeface="Calibri" panose="020F0502020204030204" pitchFamily="34" charset="0"/>
                        </a:rPr>
                        <a:t>0.549</a:t>
                      </a:r>
                    </a:p>
                  </a:txBody>
                  <a:tcPr marL="9525" marR="9525" marT="9525" marB="0" anchor="b">
                    <a:lnL>
                      <a:noFill/>
                    </a:lnL>
                    <a:lnR>
                      <a:noFill/>
                    </a:lnR>
                    <a:lnT>
                      <a:noFill/>
                    </a:lnT>
                    <a:lnB>
                      <a:noFill/>
                    </a:lnB>
                    <a:solidFill>
                      <a:srgbClr val="FFEA84"/>
                    </a:solidFill>
                  </a:tcPr>
                </a:tc>
                <a:tc>
                  <a:txBody>
                    <a:bodyPr/>
                    <a:lstStyle/>
                    <a:p>
                      <a:pPr algn="ctr" fontAlgn="b"/>
                      <a:r>
                        <a:rPr lang="en-US" sz="1600" b="0" i="0" u="none" strike="noStrike">
                          <a:solidFill>
                            <a:srgbClr val="000000"/>
                          </a:solidFill>
                          <a:effectLst/>
                          <a:latin typeface="Calibri" panose="020F0502020204030204" pitchFamily="34" charset="0"/>
                        </a:rPr>
                        <a:t>4.718</a:t>
                      </a:r>
                    </a:p>
                  </a:txBody>
                  <a:tcPr marL="9525" marR="9525" marT="9525" marB="0" anchor="b">
                    <a:lnL>
                      <a:noFill/>
                    </a:lnL>
                    <a:lnR>
                      <a:noFill/>
                    </a:lnR>
                    <a:lnT>
                      <a:noFill/>
                    </a:lnT>
                    <a:lnB>
                      <a:noFill/>
                    </a:lnB>
                    <a:solidFill>
                      <a:srgbClr val="FFE082"/>
                    </a:solidFill>
                  </a:tcPr>
                </a:tc>
                <a:tc>
                  <a:txBody>
                    <a:bodyPr/>
                    <a:lstStyle/>
                    <a:p>
                      <a:pPr algn="ctr" fontAlgn="b"/>
                      <a:r>
                        <a:rPr lang="en-US" sz="1600" b="0" i="0" u="none" strike="noStrike" dirty="0">
                          <a:solidFill>
                            <a:srgbClr val="000000"/>
                          </a:solidFill>
                          <a:effectLst/>
                          <a:latin typeface="Calibri" panose="020F0502020204030204" pitchFamily="34" charset="0"/>
                        </a:rPr>
                        <a:t>1.212</a:t>
                      </a:r>
                    </a:p>
                  </a:txBody>
                  <a:tcPr marL="9525" marR="9525" marT="9525" marB="0" anchor="b">
                    <a:lnL>
                      <a:noFill/>
                    </a:lnL>
                    <a:lnR>
                      <a:noFill/>
                    </a:lnR>
                    <a:lnT>
                      <a:noFill/>
                    </a:lnT>
                    <a:lnB>
                      <a:noFill/>
                    </a:lnB>
                    <a:solidFill>
                      <a:srgbClr val="FFE884"/>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2807241082"/>
                  </a:ext>
                </a:extLst>
              </a:tr>
              <a:tr h="226835">
                <a:tc>
                  <a:txBody>
                    <a:bodyPr/>
                    <a:lstStyle/>
                    <a:p>
                      <a:pPr algn="ctr" fontAlgn="b"/>
                      <a:r>
                        <a:rPr lang="en-US" sz="1600" b="0" i="0" u="none" strike="noStrike">
                          <a:solidFill>
                            <a:srgbClr val="000000"/>
                          </a:solidFill>
                          <a:effectLst/>
                          <a:latin typeface="Calibri" panose="020F0502020204030204" pitchFamily="34" charset="0"/>
                        </a:rPr>
                        <a:t>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600" b="0" i="0" u="none" strike="noStrike" dirty="0">
                          <a:solidFill>
                            <a:srgbClr val="000000"/>
                          </a:solidFill>
                          <a:effectLst/>
                          <a:latin typeface="Calibri" panose="020F0502020204030204" pitchFamily="34" charset="0"/>
                        </a:rPr>
                        <a:t>                    -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a:noFill/>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3898089263"/>
                  </a:ext>
                </a:extLst>
              </a:tr>
              <a:tr h="238176">
                <a:tc>
                  <a:txBody>
                    <a:bodyPr/>
                    <a:lstStyle/>
                    <a:p>
                      <a:pPr algn="ctr" fontAlgn="b"/>
                      <a:r>
                        <a:rPr lang="en-US" sz="1600" b="0" i="0" u="none" strike="noStrike" dirty="0">
                          <a:solidFill>
                            <a:srgbClr val="000000"/>
                          </a:solidFill>
                          <a:effectLst/>
                          <a:latin typeface="Calibri" panose="020F0502020204030204" pitchFamily="34" charset="0"/>
                        </a:rPr>
                        <a:t>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rgbClr val="000000"/>
                          </a:solidFill>
                          <a:effectLst/>
                          <a:latin typeface="Calibri" panose="020F0502020204030204" pitchFamily="34" charset="0"/>
                        </a:rPr>
                        <a:t>                    -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600" b="0" i="0" u="none" strike="noStrike" dirty="0">
                          <a:solidFill>
                            <a:srgbClr val="000000"/>
                          </a:solidFill>
                          <a:effectLst/>
                          <a:latin typeface="Calibri" panose="020F0502020204030204" pitchFamily="34" charset="0"/>
                        </a:rPr>
                        <a:t>                    -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851001995"/>
                  </a:ext>
                </a:extLst>
              </a:tr>
            </a:tbl>
          </a:graphicData>
        </a:graphic>
      </p:graphicFrame>
      <p:graphicFrame>
        <p:nvGraphicFramePr>
          <p:cNvPr id="4" name="Table 3">
            <a:extLst>
              <a:ext uri="{FF2B5EF4-FFF2-40B4-BE49-F238E27FC236}">
                <a16:creationId xmlns:a16="http://schemas.microsoft.com/office/drawing/2014/main" id="{9DA8F2E0-8E9B-4899-B4A5-A806ECA9CA71}"/>
              </a:ext>
            </a:extLst>
          </p:cNvPr>
          <p:cNvGraphicFramePr>
            <a:graphicFrameLocks noGrp="1"/>
          </p:cNvGraphicFramePr>
          <p:nvPr>
            <p:extLst>
              <p:ext uri="{D42A27DB-BD31-4B8C-83A1-F6EECF244321}">
                <p14:modId xmlns:p14="http://schemas.microsoft.com/office/powerpoint/2010/main" val="3907270199"/>
              </p:ext>
            </p:extLst>
          </p:nvPr>
        </p:nvGraphicFramePr>
        <p:xfrm>
          <a:off x="609599" y="3677443"/>
          <a:ext cx="7543800" cy="2533650"/>
        </p:xfrm>
        <a:graphic>
          <a:graphicData uri="http://schemas.openxmlformats.org/drawingml/2006/table">
            <a:tbl>
              <a:tblPr/>
              <a:tblGrid>
                <a:gridCol w="1135808">
                  <a:extLst>
                    <a:ext uri="{9D8B030D-6E8A-4147-A177-3AD203B41FA5}">
                      <a16:colId xmlns:a16="http://schemas.microsoft.com/office/drawing/2014/main" val="1075839506"/>
                    </a:ext>
                  </a:extLst>
                </a:gridCol>
                <a:gridCol w="983237">
                  <a:extLst>
                    <a:ext uri="{9D8B030D-6E8A-4147-A177-3AD203B41FA5}">
                      <a16:colId xmlns:a16="http://schemas.microsoft.com/office/drawing/2014/main" val="1321422798"/>
                    </a:ext>
                  </a:extLst>
                </a:gridCol>
                <a:gridCol w="1084951">
                  <a:extLst>
                    <a:ext uri="{9D8B030D-6E8A-4147-A177-3AD203B41FA5}">
                      <a16:colId xmlns:a16="http://schemas.microsoft.com/office/drawing/2014/main" val="2758742694"/>
                    </a:ext>
                  </a:extLst>
                </a:gridCol>
                <a:gridCol w="1084951">
                  <a:extLst>
                    <a:ext uri="{9D8B030D-6E8A-4147-A177-3AD203B41FA5}">
                      <a16:colId xmlns:a16="http://schemas.microsoft.com/office/drawing/2014/main" val="1967887017"/>
                    </a:ext>
                  </a:extLst>
                </a:gridCol>
                <a:gridCol w="1084951">
                  <a:extLst>
                    <a:ext uri="{9D8B030D-6E8A-4147-A177-3AD203B41FA5}">
                      <a16:colId xmlns:a16="http://schemas.microsoft.com/office/drawing/2014/main" val="2535064148"/>
                    </a:ext>
                  </a:extLst>
                </a:gridCol>
                <a:gridCol w="1084951">
                  <a:extLst>
                    <a:ext uri="{9D8B030D-6E8A-4147-A177-3AD203B41FA5}">
                      <a16:colId xmlns:a16="http://schemas.microsoft.com/office/drawing/2014/main" val="2039222663"/>
                    </a:ext>
                  </a:extLst>
                </a:gridCol>
                <a:gridCol w="1084951">
                  <a:extLst>
                    <a:ext uri="{9D8B030D-6E8A-4147-A177-3AD203B41FA5}">
                      <a16:colId xmlns:a16="http://schemas.microsoft.com/office/drawing/2014/main" val="1252244845"/>
                    </a:ext>
                  </a:extLst>
                </a:gridCol>
              </a:tblGrid>
              <a:tr h="253365">
                <a:tc gridSpan="7">
                  <a:txBody>
                    <a:bodyPr/>
                    <a:lstStyle/>
                    <a:p>
                      <a:pPr algn="l" rtl="0" fontAlgn="b"/>
                      <a:r>
                        <a:rPr lang="en-US" sz="1600" b="0" i="0" u="none" strike="noStrike" dirty="0">
                          <a:solidFill>
                            <a:srgbClr val="000000"/>
                          </a:solidFill>
                          <a:effectLst/>
                          <a:latin typeface="Calibri" panose="020F0502020204030204" pitchFamily="34" charset="0"/>
                        </a:rPr>
                        <a:t>2031 Expected Unserved Energy GWh - hours and months not shown have no EUE</a:t>
                      </a:r>
                    </a:p>
                  </a:txBody>
                  <a:tcPr marL="9525" marR="9525" marT="9525" marB="0" anchor="b">
                    <a:lnL>
                      <a:noFill/>
                    </a:lnL>
                    <a:lnR>
                      <a:noFill/>
                    </a:lnR>
                    <a:lnT>
                      <a:noFill/>
                    </a:lnT>
                    <a:lnB w="635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5396337"/>
                  </a:ext>
                </a:extLst>
              </a:tr>
              <a:tr h="253365">
                <a:tc>
                  <a:txBody>
                    <a:bodyPr/>
                    <a:lstStyle/>
                    <a:p>
                      <a:pPr algn="ctr" fontAlgn="b"/>
                      <a:r>
                        <a:rPr lang="en-US" sz="1600" b="0" i="0" u="none" strike="noStrike" dirty="0">
                          <a:solidFill>
                            <a:srgbClr val="000000"/>
                          </a:solidFill>
                          <a:effectLst/>
                          <a:latin typeface="Calibri" panose="020F0502020204030204" pitchFamily="34" charset="0"/>
                        </a:rPr>
                        <a:t>Hour Ending</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rgbClr val="000000"/>
                          </a:solidFill>
                          <a:effectLst/>
                          <a:latin typeface="Calibri" panose="020F0502020204030204" pitchFamily="34" charset="0"/>
                        </a:rPr>
                        <a:t>May</a:t>
                      </a:r>
                    </a:p>
                  </a:txBody>
                  <a:tcPr marL="9525" marR="9525" marT="9525" marB="0" anchor="b">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rgbClr val="000000"/>
                          </a:solidFill>
                          <a:effectLst/>
                          <a:latin typeface="Calibri" panose="020F0502020204030204" pitchFamily="34" charset="0"/>
                        </a:rPr>
                        <a:t>June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rgbClr val="000000"/>
                          </a:solidFill>
                          <a:effectLst/>
                          <a:latin typeface="Calibri" panose="020F0502020204030204" pitchFamily="34" charset="0"/>
                        </a:rPr>
                        <a:t>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rgbClr val="000000"/>
                          </a:solidFill>
                          <a:effectLst/>
                          <a:latin typeface="Calibri" panose="020F0502020204030204" pitchFamily="34" charset="0"/>
                        </a:rPr>
                        <a:t>August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rgbClr val="000000"/>
                          </a:solidFill>
                          <a:effectLst/>
                          <a:latin typeface="Calibri" panose="020F0502020204030204" pitchFamily="34" charset="0"/>
                        </a:rPr>
                        <a:t>September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600" b="0" i="0" u="none" strike="noStrike" dirty="0">
                          <a:solidFill>
                            <a:srgbClr val="000000"/>
                          </a:solidFill>
                          <a:effectLst/>
                          <a:latin typeface="Calibri" panose="020F0502020204030204" pitchFamily="34" charset="0"/>
                        </a:rPr>
                        <a:t>October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56976883"/>
                  </a:ext>
                </a:extLst>
              </a:tr>
              <a:tr h="253365">
                <a:tc>
                  <a:txBody>
                    <a:bodyPr/>
                    <a:lstStyle/>
                    <a:p>
                      <a:pPr algn="ctr" fontAlgn="b"/>
                      <a:r>
                        <a:rPr lang="en-US" sz="1600" b="0" i="0" u="none" strike="noStrike" dirty="0">
                          <a:solidFill>
                            <a:srgbClr val="000000"/>
                          </a:solidFill>
                          <a:effectLst/>
                          <a:latin typeface="Calibri" panose="020F0502020204030204" pitchFamily="34" charset="0"/>
                        </a:rPr>
                        <a:t>17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dirty="0">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dirty="0">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dirty="0">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dirty="0">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dirty="0">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2054764168"/>
                  </a:ext>
                </a:extLst>
              </a:tr>
              <a:tr h="253365">
                <a:tc>
                  <a:txBody>
                    <a:bodyPr/>
                    <a:lstStyle/>
                    <a:p>
                      <a:pPr algn="ctr" fontAlgn="b"/>
                      <a:r>
                        <a:rPr lang="en-US" sz="1600" b="0" i="0" u="none" strike="noStrike" dirty="0">
                          <a:solidFill>
                            <a:srgbClr val="000000"/>
                          </a:solidFill>
                          <a:effectLst/>
                          <a:latin typeface="Calibri" panose="020F0502020204030204" pitchFamily="34" charset="0"/>
                        </a:rPr>
                        <a:t>18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0.088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B84"/>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3321168815"/>
                  </a:ext>
                </a:extLst>
              </a:tr>
              <a:tr h="253365">
                <a:tc>
                  <a:txBody>
                    <a:bodyPr/>
                    <a:lstStyle/>
                    <a:p>
                      <a:pPr algn="ctr" fontAlgn="b"/>
                      <a:r>
                        <a:rPr lang="en-US" sz="1600" b="0" i="0" u="none" strike="noStrike" dirty="0">
                          <a:solidFill>
                            <a:srgbClr val="000000"/>
                          </a:solidFill>
                          <a:effectLst/>
                          <a:latin typeface="Calibri" panose="020F0502020204030204" pitchFamily="34" charset="0"/>
                        </a:rPr>
                        <a:t>19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0.047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B84"/>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0.743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A84"/>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306736534"/>
                  </a:ext>
                </a:extLst>
              </a:tr>
              <a:tr h="253365">
                <a:tc>
                  <a:txBody>
                    <a:bodyPr/>
                    <a:lstStyle/>
                    <a:p>
                      <a:pPr algn="ctr" fontAlgn="b"/>
                      <a:r>
                        <a:rPr lang="en-US" sz="1600" b="0" i="0" u="none" strike="noStrike" dirty="0">
                          <a:solidFill>
                            <a:srgbClr val="000000"/>
                          </a:solidFill>
                          <a:effectLst/>
                          <a:latin typeface="Calibri" panose="020F0502020204030204" pitchFamily="34" charset="0"/>
                        </a:rPr>
                        <a:t>20</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0.215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B84"/>
                    </a:solidFill>
                  </a:tcPr>
                </a:tc>
                <a:tc>
                  <a:txBody>
                    <a:bodyPr/>
                    <a:lstStyle/>
                    <a:p>
                      <a:pPr algn="ctr" fontAlgn="b"/>
                      <a:r>
                        <a:rPr lang="en-US" sz="1600" b="0" i="0" u="none" strike="noStrike">
                          <a:solidFill>
                            <a:srgbClr val="000000"/>
                          </a:solidFill>
                          <a:effectLst/>
                          <a:latin typeface="Calibri" panose="020F0502020204030204" pitchFamily="34" charset="0"/>
                        </a:rPr>
                        <a:t>        0.035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B84"/>
                    </a:solidFill>
                  </a:tcPr>
                </a:tc>
                <a:tc>
                  <a:txBody>
                    <a:bodyPr/>
                    <a:lstStyle/>
                    <a:p>
                      <a:pPr algn="ctr" fontAlgn="b"/>
                      <a:r>
                        <a:rPr lang="en-US" sz="1600" b="0" i="0" u="none" strike="noStrike">
                          <a:solidFill>
                            <a:srgbClr val="000000"/>
                          </a:solidFill>
                          <a:effectLst/>
                          <a:latin typeface="Calibri" panose="020F0502020204030204" pitchFamily="34" charset="0"/>
                        </a:rPr>
                        <a:t>        1.197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984"/>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61238694"/>
                  </a:ext>
                </a:extLst>
              </a:tr>
              <a:tr h="253365">
                <a:tc>
                  <a:txBody>
                    <a:bodyPr/>
                    <a:lstStyle/>
                    <a:p>
                      <a:pPr algn="ctr" fontAlgn="b"/>
                      <a:r>
                        <a:rPr lang="en-US" sz="1600" b="0" i="0" u="none" strike="noStrike" dirty="0">
                          <a:solidFill>
                            <a:srgbClr val="000000"/>
                          </a:solidFill>
                          <a:effectLst/>
                          <a:latin typeface="Calibri" panose="020F0502020204030204" pitchFamily="34" charset="0"/>
                        </a:rPr>
                        <a:t>21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3.596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383"/>
                    </a:solidFill>
                  </a:tcPr>
                </a:tc>
                <a:tc>
                  <a:txBody>
                    <a:bodyPr/>
                    <a:lstStyle/>
                    <a:p>
                      <a:pPr algn="ctr" fontAlgn="b"/>
                      <a:r>
                        <a:rPr lang="en-US" sz="1600" b="0" i="0" u="none" strike="noStrike">
                          <a:solidFill>
                            <a:srgbClr val="000000"/>
                          </a:solidFill>
                          <a:effectLst/>
                          <a:latin typeface="Calibri" panose="020F0502020204030204" pitchFamily="34" charset="0"/>
                        </a:rPr>
                        <a:t>        1.429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884"/>
                    </a:solidFill>
                  </a:tcPr>
                </a:tc>
                <a:tc>
                  <a:txBody>
                    <a:bodyPr/>
                    <a:lstStyle/>
                    <a:p>
                      <a:pPr algn="ctr" fontAlgn="b"/>
                      <a:r>
                        <a:rPr lang="en-US" sz="1600" b="0" i="0" u="none" strike="noStrike">
                          <a:solidFill>
                            <a:srgbClr val="000000"/>
                          </a:solidFill>
                          <a:effectLst/>
                          <a:latin typeface="Calibri" panose="020F0502020204030204" pitchFamily="34" charset="0"/>
                        </a:rPr>
                        <a:t>      37.075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B9273"/>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1713932339"/>
                  </a:ext>
                </a:extLst>
              </a:tr>
              <a:tr h="253365">
                <a:tc>
                  <a:txBody>
                    <a:bodyPr/>
                    <a:lstStyle/>
                    <a:p>
                      <a:pPr algn="ctr" fontAlgn="b"/>
                      <a:r>
                        <a:rPr lang="en-US" sz="1600" b="0" i="0" u="none" strike="noStrike" dirty="0">
                          <a:solidFill>
                            <a:srgbClr val="000000"/>
                          </a:solidFill>
                          <a:effectLst/>
                          <a:latin typeface="Calibri" panose="020F0502020204030204" pitchFamily="34" charset="0"/>
                        </a:rPr>
                        <a:t>22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17.019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DC27D"/>
                    </a:solidFill>
                  </a:tcPr>
                </a:tc>
                <a:tc>
                  <a:txBody>
                    <a:bodyPr/>
                    <a:lstStyle/>
                    <a:p>
                      <a:pPr algn="ctr" fontAlgn="b"/>
                      <a:r>
                        <a:rPr lang="en-US" sz="1600" b="0" i="0" u="none" strike="noStrike">
                          <a:solidFill>
                            <a:srgbClr val="000000"/>
                          </a:solidFill>
                          <a:effectLst/>
                          <a:latin typeface="Calibri" panose="020F0502020204030204" pitchFamily="34" charset="0"/>
                        </a:rPr>
                        <a:t>        7.177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A81"/>
                    </a:solidFill>
                  </a:tcPr>
                </a:tc>
                <a:tc>
                  <a:txBody>
                    <a:bodyPr/>
                    <a:lstStyle/>
                    <a:p>
                      <a:pPr algn="ctr" fontAlgn="b"/>
                      <a:r>
                        <a:rPr lang="en-US" sz="1600" b="0" i="0" u="none" strike="noStrike">
                          <a:solidFill>
                            <a:srgbClr val="000000"/>
                          </a:solidFill>
                          <a:effectLst/>
                          <a:latin typeface="Calibri" panose="020F0502020204030204" pitchFamily="34" charset="0"/>
                        </a:rPr>
                        <a:t>      53.788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28703916"/>
                  </a:ext>
                </a:extLst>
              </a:tr>
              <a:tr h="253365">
                <a:tc>
                  <a:txBody>
                    <a:bodyPr/>
                    <a:lstStyle/>
                    <a:p>
                      <a:pPr algn="ctr" fontAlgn="b"/>
                      <a:r>
                        <a:rPr lang="en-US" sz="1600" b="0" i="0" u="none" strike="noStrike" dirty="0">
                          <a:solidFill>
                            <a:srgbClr val="000000"/>
                          </a:solidFill>
                          <a:effectLst/>
                          <a:latin typeface="Calibri" panose="020F0502020204030204" pitchFamily="34" charset="0"/>
                        </a:rPr>
                        <a:t>23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3442446734"/>
                  </a:ext>
                </a:extLst>
              </a:tr>
              <a:tr h="253365">
                <a:tc>
                  <a:txBody>
                    <a:bodyPr/>
                    <a:lstStyle/>
                    <a:p>
                      <a:pPr algn="ctr" fontAlgn="b"/>
                      <a:r>
                        <a:rPr lang="en-US" sz="1600" b="0" i="0" u="none" strike="noStrike" dirty="0">
                          <a:solidFill>
                            <a:srgbClr val="000000"/>
                          </a:solidFill>
                          <a:effectLst/>
                          <a:latin typeface="Calibri" panose="020F0502020204030204" pitchFamily="34" charset="0"/>
                        </a:rPr>
                        <a:t>24</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US" sz="1600" b="0" i="0" u="none" strike="noStrike" dirty="0">
                          <a:solidFill>
                            <a:srgbClr val="000000"/>
                          </a:solidFill>
                          <a:effectLst/>
                          <a:latin typeface="Calibri" panose="020F0502020204030204" pitchFamily="34" charset="0"/>
                        </a:rPr>
                        <a:t>              -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3067905098"/>
                  </a:ext>
                </a:extLst>
              </a:tr>
            </a:tbl>
          </a:graphicData>
        </a:graphic>
      </p:graphicFrame>
    </p:spTree>
    <p:extLst>
      <p:ext uri="{BB962C8B-B14F-4D97-AF65-F5344CB8AC3E}">
        <p14:creationId xmlns:p14="http://schemas.microsoft.com/office/powerpoint/2010/main" val="112244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539547"/>
          </a:xfrm>
        </p:spPr>
        <p:txBody>
          <a:bodyPr/>
          <a:lstStyle/>
          <a:p>
            <a:r>
              <a:rPr lang="en-US" dirty="0"/>
              <a:t>SERVM Annual Energy Balance Results</a:t>
            </a:r>
          </a:p>
        </p:txBody>
      </p:sp>
      <p:sp>
        <p:nvSpPr>
          <p:cNvPr id="5" name="Slide Number Placeholder 4">
            <a:extLst>
              <a:ext uri="{FF2B5EF4-FFF2-40B4-BE49-F238E27FC236}">
                <a16:creationId xmlns:a16="http://schemas.microsoft.com/office/drawing/2014/main" id="{5F0BD5EF-675F-9F44-8210-901CD524A339}"/>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graphicFrame>
        <p:nvGraphicFramePr>
          <p:cNvPr id="6" name="Table 5">
            <a:extLst>
              <a:ext uri="{FF2B5EF4-FFF2-40B4-BE49-F238E27FC236}">
                <a16:creationId xmlns:a16="http://schemas.microsoft.com/office/drawing/2014/main" id="{09531250-EDBD-4B95-AC18-258E70B319E8}"/>
              </a:ext>
            </a:extLst>
          </p:cNvPr>
          <p:cNvGraphicFramePr>
            <a:graphicFrameLocks noGrp="1"/>
          </p:cNvGraphicFramePr>
          <p:nvPr>
            <p:extLst>
              <p:ext uri="{D42A27DB-BD31-4B8C-83A1-F6EECF244321}">
                <p14:modId xmlns:p14="http://schemas.microsoft.com/office/powerpoint/2010/main" val="548217"/>
              </p:ext>
            </p:extLst>
          </p:nvPr>
        </p:nvGraphicFramePr>
        <p:xfrm>
          <a:off x="294467" y="904673"/>
          <a:ext cx="11623730" cy="5389160"/>
        </p:xfrm>
        <a:graphic>
          <a:graphicData uri="http://schemas.openxmlformats.org/drawingml/2006/table">
            <a:tbl>
              <a:tblPr/>
              <a:tblGrid>
                <a:gridCol w="2428243">
                  <a:extLst>
                    <a:ext uri="{9D8B030D-6E8A-4147-A177-3AD203B41FA5}">
                      <a16:colId xmlns:a16="http://schemas.microsoft.com/office/drawing/2014/main" val="4212417588"/>
                    </a:ext>
                  </a:extLst>
                </a:gridCol>
                <a:gridCol w="1313641">
                  <a:extLst>
                    <a:ext uri="{9D8B030D-6E8A-4147-A177-3AD203B41FA5}">
                      <a16:colId xmlns:a16="http://schemas.microsoft.com/office/drawing/2014/main" val="55110124"/>
                    </a:ext>
                  </a:extLst>
                </a:gridCol>
                <a:gridCol w="1313641">
                  <a:extLst>
                    <a:ext uri="{9D8B030D-6E8A-4147-A177-3AD203B41FA5}">
                      <a16:colId xmlns:a16="http://schemas.microsoft.com/office/drawing/2014/main" val="2591666442"/>
                    </a:ext>
                  </a:extLst>
                </a:gridCol>
                <a:gridCol w="1313641">
                  <a:extLst>
                    <a:ext uri="{9D8B030D-6E8A-4147-A177-3AD203B41FA5}">
                      <a16:colId xmlns:a16="http://schemas.microsoft.com/office/drawing/2014/main" val="996635501"/>
                    </a:ext>
                  </a:extLst>
                </a:gridCol>
                <a:gridCol w="1313641">
                  <a:extLst>
                    <a:ext uri="{9D8B030D-6E8A-4147-A177-3AD203B41FA5}">
                      <a16:colId xmlns:a16="http://schemas.microsoft.com/office/drawing/2014/main" val="3488311710"/>
                    </a:ext>
                  </a:extLst>
                </a:gridCol>
                <a:gridCol w="1313641">
                  <a:extLst>
                    <a:ext uri="{9D8B030D-6E8A-4147-A177-3AD203B41FA5}">
                      <a16:colId xmlns:a16="http://schemas.microsoft.com/office/drawing/2014/main" val="3824122873"/>
                    </a:ext>
                  </a:extLst>
                </a:gridCol>
                <a:gridCol w="1313641">
                  <a:extLst>
                    <a:ext uri="{9D8B030D-6E8A-4147-A177-3AD203B41FA5}">
                      <a16:colId xmlns:a16="http://schemas.microsoft.com/office/drawing/2014/main" val="2759970839"/>
                    </a:ext>
                  </a:extLst>
                </a:gridCol>
                <a:gridCol w="1313641">
                  <a:extLst>
                    <a:ext uri="{9D8B030D-6E8A-4147-A177-3AD203B41FA5}">
                      <a16:colId xmlns:a16="http://schemas.microsoft.com/office/drawing/2014/main" val="1166746801"/>
                    </a:ext>
                  </a:extLst>
                </a:gridCol>
              </a:tblGrid>
              <a:tr h="1174588">
                <a:tc>
                  <a:txBody>
                    <a:bodyPr/>
                    <a:lstStyle/>
                    <a:p>
                      <a:pPr algn="l" fontAlgn="ctr"/>
                      <a:r>
                        <a:rPr lang="en-US" sz="1200" b="0" i="0" u="none" strike="noStrike">
                          <a:solidFill>
                            <a:srgbClr val="000000"/>
                          </a:solidFill>
                          <a:effectLst/>
                          <a:latin typeface="Calibri" panose="020F0502020204030204" pitchFamily="34" charset="0"/>
                        </a:rPr>
                        <a:t>Case</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46 MMT RSP</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46 MMT RSP w/ SERVM wind shape &amp; software updates</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46 MMT RSP w/ SERVM wind shape &amp; software updates, &amp; 2019 IEPR</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46 MMT RSP RESOLVE rerun w/ 2019 IEPR</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46 MMT RSP w/ SERVM wind shape &amp; software updates, &amp; 2019 IEPR, &amp; RESOLVE rerun</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46 MMT RSP RESOLVE rerun w/ 2019 IEPR</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46 MMT RSP w/ SERVM wind shape &amp; software updates, &amp; 2019 IEPR, &amp; RESOLVE rerun</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835374481"/>
                  </a:ext>
                </a:extLst>
              </a:tr>
              <a:tr h="182106">
                <a:tc>
                  <a:txBody>
                    <a:bodyPr/>
                    <a:lstStyle/>
                    <a:p>
                      <a:pPr algn="l" fontAlgn="ctr"/>
                      <a:r>
                        <a:rPr lang="en-US" sz="1200" b="0" i="0" u="none" strike="noStrike">
                          <a:solidFill>
                            <a:srgbClr val="000000"/>
                          </a:solidFill>
                          <a:effectLst/>
                          <a:latin typeface="Calibri" panose="020F0502020204030204" pitchFamily="34" charset="0"/>
                        </a:rPr>
                        <a:t>Study Year</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200" b="0" i="0" u="none" strike="noStrike">
                          <a:solidFill>
                            <a:srgbClr val="000000"/>
                          </a:solidFill>
                          <a:effectLst/>
                          <a:latin typeface="Calibri" panose="020F0502020204030204" pitchFamily="34" charset="0"/>
                        </a:rPr>
                        <a:t>2030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1200" b="0" i="0" u="none" strike="noStrike">
                          <a:solidFill>
                            <a:srgbClr val="000000"/>
                          </a:solidFill>
                          <a:effectLst/>
                          <a:latin typeface="Calibri" panose="020F0502020204030204" pitchFamily="34" charset="0"/>
                        </a:rPr>
                        <a:t>2026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200" b="0" i="0" u="none" strike="noStrike">
                          <a:solidFill>
                            <a:srgbClr val="000000"/>
                          </a:solidFill>
                          <a:effectLst/>
                          <a:latin typeface="Calibri" panose="020F0502020204030204" pitchFamily="34" charset="0"/>
                        </a:rPr>
                        <a:t>2031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17816717"/>
                  </a:ext>
                </a:extLst>
              </a:tr>
              <a:tr h="182106">
                <a:tc>
                  <a:txBody>
                    <a:bodyPr/>
                    <a:lstStyle/>
                    <a:p>
                      <a:pPr algn="l" fontAlgn="ctr"/>
                      <a:r>
                        <a:rPr lang="en-US" sz="1200" b="0" i="0" u="none" strike="noStrike">
                          <a:solidFill>
                            <a:srgbClr val="000000"/>
                          </a:solidFill>
                          <a:effectLst/>
                          <a:latin typeface="Calibri" panose="020F0502020204030204" pitchFamily="34" charset="0"/>
                        </a:rPr>
                        <a:t>Model</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RESOLVE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SERVM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SERVM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RESOLVE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SERVM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RESOLVE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SERVM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48520549"/>
                  </a:ext>
                </a:extLst>
              </a:tr>
              <a:tr h="182106">
                <a:tc>
                  <a:txBody>
                    <a:bodyPr/>
                    <a:lstStyle/>
                    <a:p>
                      <a:pPr algn="l" fontAlgn="ctr"/>
                      <a:r>
                        <a:rPr lang="en-US" sz="1200" b="0" i="0" u="none" strike="noStrike">
                          <a:solidFill>
                            <a:srgbClr val="000000"/>
                          </a:solidFill>
                          <a:effectLst/>
                          <a:latin typeface="Calibri" panose="020F0502020204030204" pitchFamily="34" charset="0"/>
                        </a:rPr>
                        <a:t>Category</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US" sz="1200" b="0" i="0" u="none" strike="noStrike">
                          <a:solidFill>
                            <a:srgbClr val="000000"/>
                          </a:solidFill>
                          <a:effectLst/>
                          <a:latin typeface="Calibri" panose="020F0502020204030204" pitchFamily="34" charset="0"/>
                        </a:rPr>
                        <a:t>CAISO Energy Balance (GWh)</a:t>
                      </a:r>
                    </a:p>
                  </a:txBody>
                  <a:tcPr marL="663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2925948"/>
                  </a:ext>
                </a:extLst>
              </a:tr>
              <a:tr h="182106">
                <a:tc>
                  <a:txBody>
                    <a:bodyPr/>
                    <a:lstStyle/>
                    <a:p>
                      <a:pPr algn="l" fontAlgn="ctr"/>
                      <a:r>
                        <a:rPr lang="en-US" sz="1200" b="0" i="0" u="none" strike="noStrike">
                          <a:solidFill>
                            <a:srgbClr val="000000"/>
                          </a:solidFill>
                          <a:effectLst/>
                          <a:latin typeface="Calibri" panose="020F0502020204030204" pitchFamily="34" charset="0"/>
                        </a:rPr>
                        <a:t>CHP</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10,881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9,950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10,015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10,881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9,494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9,793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9,786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val="1361988260"/>
                  </a:ext>
                </a:extLst>
              </a:tr>
              <a:tr h="182106">
                <a:tc>
                  <a:txBody>
                    <a:bodyPr/>
                    <a:lstStyle/>
                    <a:p>
                      <a:pPr algn="l" fontAlgn="ctr"/>
                      <a:r>
                        <a:rPr lang="en-US" sz="1200" b="0" i="0" u="none" strike="noStrike">
                          <a:solidFill>
                            <a:srgbClr val="000000"/>
                          </a:solidFill>
                          <a:effectLst/>
                          <a:latin typeface="Calibri" panose="020F0502020204030204" pitchFamily="34" charset="0"/>
                        </a:rPr>
                        <a:t>Nuclear</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5,108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5,136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5,136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sz="1200" b="0" i="0" u="none" strike="noStrike" dirty="0">
                          <a:solidFill>
                            <a:srgbClr val="000000"/>
                          </a:solidFill>
                          <a:effectLst/>
                          <a:latin typeface="Calibri" panose="020F0502020204030204" pitchFamily="34" charset="0"/>
                        </a:rPr>
                        <a:t>5,108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5,563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5,108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5,136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548948189"/>
                  </a:ext>
                </a:extLst>
              </a:tr>
              <a:tr h="182106">
                <a:tc>
                  <a:txBody>
                    <a:bodyPr/>
                    <a:lstStyle/>
                    <a:p>
                      <a:pPr algn="l" fontAlgn="ctr"/>
                      <a:r>
                        <a:rPr lang="en-US" sz="1200" b="0" i="0" u="none" strike="noStrike">
                          <a:solidFill>
                            <a:srgbClr val="000000"/>
                          </a:solidFill>
                          <a:effectLst/>
                          <a:latin typeface="Calibri" panose="020F0502020204030204" pitchFamily="34" charset="0"/>
                        </a:rPr>
                        <a:t>Hydro In-state</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22,995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25,393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25,393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22,996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25,393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22,995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25,392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1950098916"/>
                  </a:ext>
                </a:extLst>
              </a:tr>
              <a:tr h="182106">
                <a:tc>
                  <a:txBody>
                    <a:bodyPr/>
                    <a:lstStyle/>
                    <a:p>
                      <a:pPr algn="l" fontAlgn="ctr"/>
                      <a:r>
                        <a:rPr lang="en-US" sz="1200" b="0" i="0" u="none" strike="noStrike">
                          <a:solidFill>
                            <a:srgbClr val="000000"/>
                          </a:solidFill>
                          <a:effectLst/>
                          <a:latin typeface="Calibri" panose="020F0502020204030204" pitchFamily="34" charset="0"/>
                        </a:rPr>
                        <a:t>Hydro From NW</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11,311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11,000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11,000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11,447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11,000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11,404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11,000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723287744"/>
                  </a:ext>
                </a:extLst>
              </a:tr>
              <a:tr h="182106">
                <a:tc>
                  <a:txBody>
                    <a:bodyPr/>
                    <a:lstStyle/>
                    <a:p>
                      <a:pPr algn="l" fontAlgn="ctr"/>
                      <a:r>
                        <a:rPr lang="en-US" sz="1200" b="0" i="0" u="none" strike="noStrike">
                          <a:solidFill>
                            <a:srgbClr val="000000"/>
                          </a:solidFill>
                          <a:effectLst/>
                          <a:latin typeface="Calibri" panose="020F0502020204030204" pitchFamily="34" charset="0"/>
                        </a:rPr>
                        <a:t>CCGT</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38,564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44,556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45,966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56,451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45,249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47,896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51,087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142251060"/>
                  </a:ext>
                </a:extLst>
              </a:tr>
              <a:tr h="182106">
                <a:tc>
                  <a:txBody>
                    <a:bodyPr/>
                    <a:lstStyle/>
                    <a:p>
                      <a:pPr algn="l" fontAlgn="ctr"/>
                      <a:r>
                        <a:rPr lang="en-US" sz="1200" b="0" i="0" u="none" strike="noStrike">
                          <a:solidFill>
                            <a:srgbClr val="000000"/>
                          </a:solidFill>
                          <a:effectLst/>
                          <a:latin typeface="Calibri" panose="020F0502020204030204" pitchFamily="34" charset="0"/>
                        </a:rPr>
                        <a:t>Peaker</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69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3,283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3,166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372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2,223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4,234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196064314"/>
                  </a:ext>
                </a:extLst>
              </a:tr>
              <a:tr h="182106">
                <a:tc>
                  <a:txBody>
                    <a:bodyPr/>
                    <a:lstStyle/>
                    <a:p>
                      <a:pPr algn="l" fontAlgn="ctr"/>
                      <a:r>
                        <a:rPr lang="en-US" sz="1200" b="0" i="0" u="none" strike="noStrike">
                          <a:solidFill>
                            <a:srgbClr val="000000"/>
                          </a:solidFill>
                          <a:effectLst/>
                          <a:latin typeface="Calibri" panose="020F0502020204030204" pitchFamily="34" charset="0"/>
                        </a:rPr>
                        <a:t>Reciprocating Engine</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42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64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32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970731722"/>
                  </a:ext>
                </a:extLst>
              </a:tr>
              <a:tr h="182106">
                <a:tc>
                  <a:txBody>
                    <a:bodyPr/>
                    <a:lstStyle/>
                    <a:p>
                      <a:pPr algn="l" fontAlgn="ctr"/>
                      <a:r>
                        <a:rPr lang="en-US" sz="1200" b="0" i="0" u="none" strike="noStrike">
                          <a:solidFill>
                            <a:srgbClr val="000000"/>
                          </a:solidFill>
                          <a:effectLst/>
                          <a:latin typeface="Calibri" panose="020F0502020204030204" pitchFamily="34" charset="0"/>
                        </a:rPr>
                        <a:t>Coal</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486995627"/>
                  </a:ext>
                </a:extLst>
              </a:tr>
              <a:tr h="182106">
                <a:tc>
                  <a:txBody>
                    <a:bodyPr/>
                    <a:lstStyle/>
                    <a:p>
                      <a:pPr algn="l" fontAlgn="ctr"/>
                      <a:r>
                        <a:rPr lang="en-US" sz="1200" b="0" i="0" u="none" strike="noStrike">
                          <a:solidFill>
                            <a:srgbClr val="000000"/>
                          </a:solidFill>
                          <a:effectLst/>
                          <a:latin typeface="Calibri" panose="020F0502020204030204" pitchFamily="34" charset="0"/>
                        </a:rPr>
                        <a:t>Steam</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1636535486"/>
                  </a:ext>
                </a:extLst>
              </a:tr>
              <a:tr h="182106">
                <a:tc>
                  <a:txBody>
                    <a:bodyPr/>
                    <a:lstStyle/>
                    <a:p>
                      <a:pPr algn="l" fontAlgn="ctr"/>
                      <a:r>
                        <a:rPr lang="en-US" sz="1200" b="0" i="0" u="none" strike="noStrike">
                          <a:solidFill>
                            <a:srgbClr val="000000"/>
                          </a:solidFill>
                          <a:effectLst/>
                          <a:latin typeface="Calibri" panose="020F0502020204030204" pitchFamily="34" charset="0"/>
                        </a:rPr>
                        <a:t>BTM PV</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38,046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37,949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39,177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33,007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32,256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40,390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40,917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587396333"/>
                  </a:ext>
                </a:extLst>
              </a:tr>
              <a:tr h="182106">
                <a:tc>
                  <a:txBody>
                    <a:bodyPr/>
                    <a:lstStyle/>
                    <a:p>
                      <a:pPr algn="l" fontAlgn="ctr"/>
                      <a:r>
                        <a:rPr lang="en-US" sz="1200" b="0" i="0" u="none" strike="noStrike">
                          <a:solidFill>
                            <a:srgbClr val="000000"/>
                          </a:solidFill>
                          <a:effectLst/>
                          <a:latin typeface="Calibri" panose="020F0502020204030204" pitchFamily="34" charset="0"/>
                        </a:rPr>
                        <a:t>Solar</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68,249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65,177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65,177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54,911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52,076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71,850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68,420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351882482"/>
                  </a:ext>
                </a:extLst>
              </a:tr>
              <a:tr h="182106">
                <a:tc>
                  <a:txBody>
                    <a:bodyPr/>
                    <a:lstStyle/>
                    <a:p>
                      <a:pPr algn="l" fontAlgn="ctr"/>
                      <a:r>
                        <a:rPr lang="en-US" sz="1200" b="0" i="0" u="none" strike="noStrike">
                          <a:solidFill>
                            <a:srgbClr val="000000"/>
                          </a:solidFill>
                          <a:effectLst/>
                          <a:latin typeface="Calibri" panose="020F0502020204030204" pitchFamily="34" charset="0"/>
                        </a:rPr>
                        <a:t>Wind</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dirty="0">
                          <a:solidFill>
                            <a:srgbClr val="000000"/>
                          </a:solidFill>
                          <a:effectLst/>
                          <a:latin typeface="Calibri" panose="020F0502020204030204" pitchFamily="34" charset="0"/>
                        </a:rPr>
                        <a:t>29,215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27,700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27,700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26,253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25,570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32,567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30,536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119448399"/>
                  </a:ext>
                </a:extLst>
              </a:tr>
              <a:tr h="182106">
                <a:tc>
                  <a:txBody>
                    <a:bodyPr/>
                    <a:lstStyle/>
                    <a:p>
                      <a:pPr algn="l" fontAlgn="ctr"/>
                      <a:r>
                        <a:rPr lang="en-US" sz="1200" b="0" i="0" u="none" strike="noStrike">
                          <a:solidFill>
                            <a:srgbClr val="000000"/>
                          </a:solidFill>
                          <a:effectLst/>
                          <a:latin typeface="Calibri" panose="020F0502020204030204" pitchFamily="34" charset="0"/>
                        </a:rPr>
                        <a:t>Geothermal</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13,042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13,906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14,179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13,042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14,849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13,042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14,488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963872115"/>
                  </a:ext>
                </a:extLst>
              </a:tr>
              <a:tr h="182106">
                <a:tc>
                  <a:txBody>
                    <a:bodyPr/>
                    <a:lstStyle/>
                    <a:p>
                      <a:pPr algn="l" fontAlgn="ctr"/>
                      <a:r>
                        <a:rPr lang="en-US" sz="1200" b="0" i="0" u="none" strike="noStrike">
                          <a:solidFill>
                            <a:srgbClr val="000000"/>
                          </a:solidFill>
                          <a:effectLst/>
                          <a:latin typeface="Calibri" panose="020F0502020204030204" pitchFamily="34" charset="0"/>
                        </a:rPr>
                        <a:t>Biomass</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6,764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5,484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dirty="0">
                          <a:solidFill>
                            <a:srgbClr val="000000"/>
                          </a:solidFill>
                          <a:effectLst/>
                          <a:latin typeface="Calibri" panose="020F0502020204030204" pitchFamily="34" charset="0"/>
                        </a:rPr>
                        <a:t>5,738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6,778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5,894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6,764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5,332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829319790"/>
                  </a:ext>
                </a:extLst>
              </a:tr>
              <a:tr h="182106">
                <a:tc>
                  <a:txBody>
                    <a:bodyPr/>
                    <a:lstStyle/>
                    <a:p>
                      <a:pPr algn="l" fontAlgn="ctr"/>
                      <a:r>
                        <a:rPr lang="en-US" sz="1200" b="0" i="0" u="none" strike="noStrike">
                          <a:solidFill>
                            <a:srgbClr val="000000"/>
                          </a:solidFill>
                          <a:effectLst/>
                          <a:latin typeface="Calibri" panose="020F0502020204030204" pitchFamily="34" charset="0"/>
                        </a:rPr>
                        <a:t>Pumped Storage Roundtrip Losses</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-1,478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-1,237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-1,292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-793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-1,194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-1,310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-1,164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199284535"/>
                  </a:ext>
                </a:extLst>
              </a:tr>
              <a:tr h="182106">
                <a:tc>
                  <a:txBody>
                    <a:bodyPr/>
                    <a:lstStyle/>
                    <a:p>
                      <a:pPr algn="l" fontAlgn="ctr"/>
                      <a:r>
                        <a:rPr lang="en-US" sz="1200" b="0" i="0" u="none" strike="noStrike">
                          <a:solidFill>
                            <a:srgbClr val="000000"/>
                          </a:solidFill>
                          <a:effectLst/>
                          <a:latin typeface="Calibri" panose="020F0502020204030204" pitchFamily="34" charset="0"/>
                        </a:rPr>
                        <a:t>Battery Storage Roundtrip Losses</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-2,705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-2,299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-2,314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-2,211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-2,323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-3,190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-2,831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1012398288"/>
                  </a:ext>
                </a:extLst>
              </a:tr>
              <a:tr h="182106">
                <a:tc>
                  <a:txBody>
                    <a:bodyPr/>
                    <a:lstStyle/>
                    <a:p>
                      <a:pPr algn="l" fontAlgn="ctr"/>
                      <a:r>
                        <a:rPr lang="en-US" sz="1200" b="0" i="0" u="none" strike="noStrike">
                          <a:solidFill>
                            <a:srgbClr val="000000"/>
                          </a:solidFill>
                          <a:effectLst/>
                          <a:latin typeface="Calibri" panose="020F0502020204030204" pitchFamily="34" charset="0"/>
                        </a:rPr>
                        <a:t>Curtailment</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-5,541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-1,944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-1,363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-1,362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-343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-4,792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-2,308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633943594"/>
                  </a:ext>
                </a:extLst>
              </a:tr>
              <a:tr h="182106">
                <a:tc>
                  <a:txBody>
                    <a:bodyPr/>
                    <a:lstStyle/>
                    <a:p>
                      <a:pPr algn="l" fontAlgn="ctr"/>
                      <a:r>
                        <a:rPr lang="en-US" sz="1200" b="0" i="0" u="none" strike="noStrike">
                          <a:solidFill>
                            <a:srgbClr val="000000"/>
                          </a:solidFill>
                          <a:effectLst/>
                          <a:latin typeface="Calibri" panose="020F0502020204030204" pitchFamily="34" charset="0"/>
                        </a:rPr>
                        <a:t>Imports (unspecified)</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30,527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21,004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23,517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22,166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28,296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21,559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15,720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464409975"/>
                  </a:ext>
                </a:extLst>
              </a:tr>
              <a:tr h="182106">
                <a:tc>
                  <a:txBody>
                    <a:bodyPr/>
                    <a:lstStyle/>
                    <a:p>
                      <a:pPr algn="l" fontAlgn="ctr"/>
                      <a:r>
                        <a:rPr lang="en-US" sz="1200" b="0" i="0" u="none" strike="noStrike">
                          <a:solidFill>
                            <a:srgbClr val="000000"/>
                          </a:solidFill>
                          <a:effectLst/>
                          <a:latin typeface="Calibri" panose="020F0502020204030204" pitchFamily="34" charset="0"/>
                        </a:rPr>
                        <a:t>Exports</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-6,316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-9,212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-7,298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-3,026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-2,217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-5,071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-7,404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566332681"/>
                  </a:ext>
                </a:extLst>
              </a:tr>
              <a:tr h="191212">
                <a:tc>
                  <a:txBody>
                    <a:bodyPr/>
                    <a:lstStyle/>
                    <a:p>
                      <a:pPr algn="l" fontAlgn="ctr"/>
                      <a:r>
                        <a:rPr lang="en-US" sz="1200" b="0" i="0" u="none" strike="noStrike">
                          <a:solidFill>
                            <a:srgbClr val="000000"/>
                          </a:solidFill>
                          <a:effectLst/>
                          <a:latin typeface="Calibri" panose="020F0502020204030204" pitchFamily="34" charset="0"/>
                        </a:rPr>
                        <a:t>Load</a:t>
                      </a:r>
                    </a:p>
                  </a:txBody>
                  <a:tcPr marL="6637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257,010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255,778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263,837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0" i="0" u="none" strike="noStrike">
                          <a:solidFill>
                            <a:srgbClr val="000000"/>
                          </a:solidFill>
                          <a:effectLst/>
                          <a:latin typeface="Calibri" panose="020F0502020204030204" pitchFamily="34" charset="0"/>
                        </a:rPr>
                        <a:t>254,963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rPr>
                        <a:t>255,118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200" b="0" i="0" u="none" strike="noStrike">
                          <a:solidFill>
                            <a:srgbClr val="000000"/>
                          </a:solidFill>
                          <a:effectLst/>
                          <a:latin typeface="Calibri" panose="020F0502020204030204" pitchFamily="34" charset="0"/>
                        </a:rPr>
                        <a:t>267,350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200" b="0" i="0" u="none" strike="noStrike" dirty="0">
                          <a:solidFill>
                            <a:srgbClr val="000000"/>
                          </a:solidFill>
                          <a:effectLst/>
                          <a:latin typeface="Calibri" panose="020F0502020204030204" pitchFamily="34" charset="0"/>
                        </a:rPr>
                        <a:t>267,969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617538"/>
                  </a:ext>
                </a:extLst>
              </a:tr>
            </a:tbl>
          </a:graphicData>
        </a:graphic>
      </p:graphicFrame>
    </p:spTree>
    <p:extLst>
      <p:ext uri="{BB962C8B-B14F-4D97-AF65-F5344CB8AC3E}">
        <p14:creationId xmlns:p14="http://schemas.microsoft.com/office/powerpoint/2010/main" val="130051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539547"/>
          </a:xfrm>
        </p:spPr>
        <p:txBody>
          <a:bodyPr/>
          <a:lstStyle/>
          <a:p>
            <a:r>
              <a:rPr lang="en-US" dirty="0"/>
              <a:t>SERVM Annual GHG Emissions Results</a:t>
            </a:r>
          </a:p>
        </p:txBody>
      </p:sp>
      <p:sp>
        <p:nvSpPr>
          <p:cNvPr id="5" name="Slide Number Placeholder 4">
            <a:extLst>
              <a:ext uri="{FF2B5EF4-FFF2-40B4-BE49-F238E27FC236}">
                <a16:creationId xmlns:a16="http://schemas.microsoft.com/office/drawing/2014/main" id="{5F0BD5EF-675F-9F44-8210-901CD524A339}"/>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graphicFrame>
        <p:nvGraphicFramePr>
          <p:cNvPr id="6" name="Table 5">
            <a:extLst>
              <a:ext uri="{FF2B5EF4-FFF2-40B4-BE49-F238E27FC236}">
                <a16:creationId xmlns:a16="http://schemas.microsoft.com/office/drawing/2014/main" id="{61998FB2-BC00-4230-B86D-FF2273B5756A}"/>
              </a:ext>
            </a:extLst>
          </p:cNvPr>
          <p:cNvGraphicFramePr>
            <a:graphicFrameLocks noGrp="1"/>
          </p:cNvGraphicFramePr>
          <p:nvPr>
            <p:extLst>
              <p:ext uri="{D42A27DB-BD31-4B8C-83A1-F6EECF244321}">
                <p14:modId xmlns:p14="http://schemas.microsoft.com/office/powerpoint/2010/main" val="566750138"/>
              </p:ext>
            </p:extLst>
          </p:nvPr>
        </p:nvGraphicFramePr>
        <p:xfrm>
          <a:off x="418454" y="1083710"/>
          <a:ext cx="11406750" cy="4331603"/>
        </p:xfrm>
        <a:graphic>
          <a:graphicData uri="http://schemas.openxmlformats.org/drawingml/2006/table">
            <a:tbl>
              <a:tblPr/>
              <a:tblGrid>
                <a:gridCol w="2382917">
                  <a:extLst>
                    <a:ext uri="{9D8B030D-6E8A-4147-A177-3AD203B41FA5}">
                      <a16:colId xmlns:a16="http://schemas.microsoft.com/office/drawing/2014/main" val="1784946470"/>
                    </a:ext>
                  </a:extLst>
                </a:gridCol>
                <a:gridCol w="1289119">
                  <a:extLst>
                    <a:ext uri="{9D8B030D-6E8A-4147-A177-3AD203B41FA5}">
                      <a16:colId xmlns:a16="http://schemas.microsoft.com/office/drawing/2014/main" val="1789606089"/>
                    </a:ext>
                  </a:extLst>
                </a:gridCol>
                <a:gridCol w="1289119">
                  <a:extLst>
                    <a:ext uri="{9D8B030D-6E8A-4147-A177-3AD203B41FA5}">
                      <a16:colId xmlns:a16="http://schemas.microsoft.com/office/drawing/2014/main" val="720803685"/>
                    </a:ext>
                  </a:extLst>
                </a:gridCol>
                <a:gridCol w="1289119">
                  <a:extLst>
                    <a:ext uri="{9D8B030D-6E8A-4147-A177-3AD203B41FA5}">
                      <a16:colId xmlns:a16="http://schemas.microsoft.com/office/drawing/2014/main" val="2838543535"/>
                    </a:ext>
                  </a:extLst>
                </a:gridCol>
                <a:gridCol w="1289119">
                  <a:extLst>
                    <a:ext uri="{9D8B030D-6E8A-4147-A177-3AD203B41FA5}">
                      <a16:colId xmlns:a16="http://schemas.microsoft.com/office/drawing/2014/main" val="2337358835"/>
                    </a:ext>
                  </a:extLst>
                </a:gridCol>
                <a:gridCol w="1289119">
                  <a:extLst>
                    <a:ext uri="{9D8B030D-6E8A-4147-A177-3AD203B41FA5}">
                      <a16:colId xmlns:a16="http://schemas.microsoft.com/office/drawing/2014/main" val="224137199"/>
                    </a:ext>
                  </a:extLst>
                </a:gridCol>
                <a:gridCol w="1289119">
                  <a:extLst>
                    <a:ext uri="{9D8B030D-6E8A-4147-A177-3AD203B41FA5}">
                      <a16:colId xmlns:a16="http://schemas.microsoft.com/office/drawing/2014/main" val="3493870184"/>
                    </a:ext>
                  </a:extLst>
                </a:gridCol>
                <a:gridCol w="1289119">
                  <a:extLst>
                    <a:ext uri="{9D8B030D-6E8A-4147-A177-3AD203B41FA5}">
                      <a16:colId xmlns:a16="http://schemas.microsoft.com/office/drawing/2014/main" val="13237516"/>
                    </a:ext>
                  </a:extLst>
                </a:gridCol>
              </a:tblGrid>
              <a:tr h="1439230">
                <a:tc>
                  <a:txBody>
                    <a:bodyPr/>
                    <a:lstStyle/>
                    <a:p>
                      <a:pPr algn="l" fontAlgn="ctr"/>
                      <a:r>
                        <a:rPr lang="en-US" sz="1400" b="0" i="0" u="none" strike="noStrike">
                          <a:solidFill>
                            <a:srgbClr val="000000"/>
                          </a:solidFill>
                          <a:effectLst/>
                          <a:latin typeface="Calibri" panose="020F0502020204030204" pitchFamily="34" charset="0"/>
                        </a:rPr>
                        <a:t>Case</a:t>
                      </a:r>
                    </a:p>
                  </a:txBody>
                  <a:tcPr marL="84551"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46 MMT RSP</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46 MMT RSP w/ SERVM wind shape &amp; software updates</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46 MMT RSP w/ SERVM wind shape &amp; software updates, &amp; 2019 IEPR</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46 MMT RSP RESOLVE rerun w/ 2019 IEPR</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46 MMT RSP w/ SERVM wind shape &amp; software updates, &amp; 2019 IEPR, &amp; RESOLVE rerun</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46 MMT RSP RESOLVE rerun w/ 2019 IEPR</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46 MMT RSP w/ SERVM wind shape &amp; software updates, &amp; 2019 IEPR, &amp; RESOLVE rerun</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025045191"/>
                  </a:ext>
                </a:extLst>
              </a:tr>
              <a:tr h="223136">
                <a:tc>
                  <a:txBody>
                    <a:bodyPr/>
                    <a:lstStyle/>
                    <a:p>
                      <a:pPr algn="l" fontAlgn="ctr"/>
                      <a:r>
                        <a:rPr lang="en-US" sz="1400" b="0" i="0" u="none" strike="noStrike">
                          <a:solidFill>
                            <a:srgbClr val="000000"/>
                          </a:solidFill>
                          <a:effectLst/>
                          <a:latin typeface="Calibri" panose="020F0502020204030204" pitchFamily="34" charset="0"/>
                        </a:rPr>
                        <a:t>Study Year</a:t>
                      </a:r>
                    </a:p>
                  </a:txBody>
                  <a:tcPr marL="84551"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400" b="0" i="0" u="none" strike="noStrike">
                          <a:solidFill>
                            <a:srgbClr val="000000"/>
                          </a:solidFill>
                          <a:effectLst/>
                          <a:latin typeface="Calibri" panose="020F0502020204030204" pitchFamily="34" charset="0"/>
                        </a:rPr>
                        <a:t>2030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1400" b="0" i="0" u="none" strike="noStrike">
                          <a:solidFill>
                            <a:srgbClr val="000000"/>
                          </a:solidFill>
                          <a:effectLst/>
                          <a:latin typeface="Calibri" panose="020F0502020204030204" pitchFamily="34" charset="0"/>
                        </a:rPr>
                        <a:t>2026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400" b="0" i="0" u="none" strike="noStrike">
                          <a:solidFill>
                            <a:srgbClr val="000000"/>
                          </a:solidFill>
                          <a:effectLst/>
                          <a:latin typeface="Calibri" panose="020F0502020204030204" pitchFamily="34" charset="0"/>
                        </a:rPr>
                        <a:t>2031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07639379"/>
                  </a:ext>
                </a:extLst>
              </a:tr>
              <a:tr h="223136">
                <a:tc>
                  <a:txBody>
                    <a:bodyPr/>
                    <a:lstStyle/>
                    <a:p>
                      <a:pPr algn="l" fontAlgn="ctr"/>
                      <a:r>
                        <a:rPr lang="en-US" sz="1400" b="0" i="0" u="none" strike="noStrike">
                          <a:solidFill>
                            <a:srgbClr val="000000"/>
                          </a:solidFill>
                          <a:effectLst/>
                          <a:latin typeface="Calibri" panose="020F0502020204030204" pitchFamily="34" charset="0"/>
                        </a:rPr>
                        <a:t>Model</a:t>
                      </a:r>
                    </a:p>
                  </a:txBody>
                  <a:tcPr marL="84551"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RESOLVE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a:solidFill>
                            <a:srgbClr val="000000"/>
                          </a:solidFill>
                          <a:effectLst/>
                          <a:latin typeface="Calibri" panose="020F0502020204030204" pitchFamily="34" charset="0"/>
                        </a:rPr>
                        <a:t>SERVM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SERVM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RESOLVE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a:solidFill>
                            <a:srgbClr val="000000"/>
                          </a:solidFill>
                          <a:effectLst/>
                          <a:latin typeface="Calibri" panose="020F0502020204030204" pitchFamily="34" charset="0"/>
                        </a:rPr>
                        <a:t>SERVM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RESOLVE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a:solidFill>
                            <a:srgbClr val="000000"/>
                          </a:solidFill>
                          <a:effectLst/>
                          <a:latin typeface="Calibri" panose="020F0502020204030204" pitchFamily="34" charset="0"/>
                        </a:rPr>
                        <a:t>SERVM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18694227"/>
                  </a:ext>
                </a:extLst>
              </a:tr>
              <a:tr h="223136">
                <a:tc>
                  <a:txBody>
                    <a:bodyPr/>
                    <a:lstStyle/>
                    <a:p>
                      <a:pPr algn="l" fontAlgn="ctr"/>
                      <a:r>
                        <a:rPr lang="en-US" sz="1400" b="0" i="0" u="none" strike="noStrike">
                          <a:solidFill>
                            <a:srgbClr val="000000"/>
                          </a:solidFill>
                          <a:effectLst/>
                          <a:latin typeface="Calibri" panose="020F0502020204030204" pitchFamily="34" charset="0"/>
                        </a:rPr>
                        <a:t>Category</a:t>
                      </a:r>
                    </a:p>
                  </a:txBody>
                  <a:tcPr marL="84551"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FR" sz="1400" b="0" i="0" u="none" strike="noStrike">
                          <a:solidFill>
                            <a:srgbClr val="000000"/>
                          </a:solidFill>
                          <a:effectLst/>
                          <a:latin typeface="Calibri" panose="020F0502020204030204" pitchFamily="34" charset="0"/>
                        </a:rPr>
                        <a:t>CAISO GHG Emissions (MMtCO2/Yr)</a:t>
                      </a:r>
                    </a:p>
                  </a:txBody>
                  <a:tcPr marL="84551"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1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213425"/>
                  </a:ext>
                </a:extLst>
              </a:tr>
              <a:tr h="223136">
                <a:tc>
                  <a:txBody>
                    <a:bodyPr/>
                    <a:lstStyle/>
                    <a:p>
                      <a:pPr algn="l" fontAlgn="ctr"/>
                      <a:r>
                        <a:rPr lang="en-US" sz="1400" b="0" i="0" u="none" strike="noStrike">
                          <a:solidFill>
                            <a:srgbClr val="000000"/>
                          </a:solidFill>
                          <a:effectLst/>
                          <a:latin typeface="Calibri" panose="020F0502020204030204" pitchFamily="34" charset="0"/>
                        </a:rPr>
                        <a:t>CAISO Generator Emissions</a:t>
                      </a:r>
                    </a:p>
                  </a:txBody>
                  <a:tcPr marL="84551"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400" b="0" i="0" u="none" strike="noStrike">
                          <a:solidFill>
                            <a:srgbClr val="000000"/>
                          </a:solidFill>
                          <a:effectLst/>
                          <a:latin typeface="Calibri" panose="020F0502020204030204" pitchFamily="34" charset="0"/>
                        </a:rPr>
                        <a:t>19.4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n-US" sz="1400" b="0" i="0" u="none" strike="noStrike">
                          <a:solidFill>
                            <a:srgbClr val="000000"/>
                          </a:solidFill>
                          <a:effectLst/>
                          <a:latin typeface="Calibri" panose="020F0502020204030204" pitchFamily="34" charset="0"/>
                        </a:rPr>
                        <a:t>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24.2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26.2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n-US" sz="1400" b="0" i="0" u="none" strike="noStrike">
                          <a:solidFill>
                            <a:srgbClr val="000000"/>
                          </a:solidFill>
                          <a:effectLst/>
                          <a:latin typeface="Calibri" panose="020F0502020204030204" pitchFamily="34" charset="0"/>
                        </a:rPr>
                        <a:t>23.1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22.5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n-US" sz="1400" b="0" i="0" u="none" strike="noStrike" dirty="0">
                          <a:solidFill>
                            <a:srgbClr val="000000"/>
                          </a:solidFill>
                          <a:effectLst/>
                          <a:latin typeface="Calibri" panose="020F0502020204030204" pitchFamily="34" charset="0"/>
                        </a:rPr>
                        <a:t>27.0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val="690867135"/>
                  </a:ext>
                </a:extLst>
              </a:tr>
              <a:tr h="223136">
                <a:tc>
                  <a:txBody>
                    <a:bodyPr/>
                    <a:lstStyle/>
                    <a:p>
                      <a:pPr algn="l" fontAlgn="ctr"/>
                      <a:r>
                        <a:rPr lang="en-US" sz="1400" b="0" i="0" u="none" strike="noStrike">
                          <a:solidFill>
                            <a:srgbClr val="000000"/>
                          </a:solidFill>
                          <a:effectLst/>
                          <a:latin typeface="Calibri" panose="020F0502020204030204" pitchFamily="34" charset="0"/>
                        </a:rPr>
                        <a:t>Unspecified Import Emissions</a:t>
                      </a:r>
                    </a:p>
                  </a:txBody>
                  <a:tcPr marL="84551"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Calibri" panose="020F0502020204030204" pitchFamily="34" charset="0"/>
                        </a:rPr>
                        <a:t>13.1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a:solidFill>
                            <a:srgbClr val="0000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10.1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9.5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a:solidFill>
                            <a:srgbClr val="000000"/>
                          </a:solidFill>
                          <a:effectLst/>
                          <a:latin typeface="Calibri" panose="020F0502020204030204" pitchFamily="34" charset="0"/>
                        </a:rPr>
                        <a:t>12.1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9.2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dirty="0">
                          <a:solidFill>
                            <a:srgbClr val="0000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73036101"/>
                  </a:ext>
                </a:extLst>
              </a:tr>
              <a:tr h="223136">
                <a:tc>
                  <a:txBody>
                    <a:bodyPr/>
                    <a:lstStyle/>
                    <a:p>
                      <a:pPr algn="l" fontAlgn="ctr"/>
                      <a:r>
                        <a:rPr lang="pt-BR" sz="1400" b="0" i="0" u="none" strike="noStrike">
                          <a:solidFill>
                            <a:srgbClr val="000000"/>
                          </a:solidFill>
                          <a:effectLst/>
                          <a:latin typeface="Calibri" panose="020F0502020204030204" pitchFamily="34" charset="0"/>
                        </a:rPr>
                        <a:t>CAISO Emissions w/o BTM CHP</a:t>
                      </a:r>
                    </a:p>
                  </a:txBody>
                  <a:tcPr marL="84551"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Calibri" panose="020F0502020204030204" pitchFamily="34" charset="0"/>
                        </a:rPr>
                        <a:t>32.4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a:solidFill>
                            <a:srgbClr val="000000"/>
                          </a:solidFill>
                          <a:effectLst/>
                          <a:latin typeface="Calibri" panose="020F0502020204030204" pitchFamily="34" charset="0"/>
                        </a:rPr>
                        <a:t>32.7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34.3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35.7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a:solidFill>
                            <a:srgbClr val="000000"/>
                          </a:solidFill>
                          <a:effectLst/>
                          <a:latin typeface="Calibri" panose="020F0502020204030204" pitchFamily="34" charset="0"/>
                        </a:rPr>
                        <a:t>35.2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31.7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dirty="0">
                          <a:solidFill>
                            <a:srgbClr val="000000"/>
                          </a:solidFill>
                          <a:effectLst/>
                          <a:latin typeface="Calibri" panose="020F0502020204030204" pitchFamily="34" charset="0"/>
                        </a:rPr>
                        <a:t>33.7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78197388"/>
                  </a:ext>
                </a:extLst>
              </a:tr>
              <a:tr h="223136">
                <a:tc>
                  <a:txBody>
                    <a:bodyPr/>
                    <a:lstStyle/>
                    <a:p>
                      <a:pPr algn="l" fontAlgn="ctr"/>
                      <a:r>
                        <a:rPr lang="en-US" sz="1400" b="0" i="0" u="none" strike="noStrike">
                          <a:solidFill>
                            <a:srgbClr val="000000"/>
                          </a:solidFill>
                          <a:effectLst/>
                          <a:latin typeface="Calibri" panose="020F0502020204030204" pitchFamily="34" charset="0"/>
                        </a:rPr>
                        <a:t>CAISO BTM CHP Emissions</a:t>
                      </a:r>
                    </a:p>
                  </a:txBody>
                  <a:tcPr marL="84551"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5.5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a:solidFill>
                            <a:srgbClr val="00000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dirty="0">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dirty="0">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32456692"/>
                  </a:ext>
                </a:extLst>
              </a:tr>
              <a:tr h="223136">
                <a:tc>
                  <a:txBody>
                    <a:bodyPr/>
                    <a:lstStyle/>
                    <a:p>
                      <a:pPr algn="l" fontAlgn="ctr"/>
                      <a:r>
                        <a:rPr lang="pt-BR" sz="1400" b="0" i="0" u="none" strike="noStrike">
                          <a:solidFill>
                            <a:srgbClr val="000000"/>
                          </a:solidFill>
                          <a:effectLst/>
                          <a:latin typeface="Calibri" panose="020F0502020204030204" pitchFamily="34" charset="0"/>
                        </a:rPr>
                        <a:t>CAISO Emissions w/ BTM CHP</a:t>
                      </a:r>
                    </a:p>
                  </a:txBody>
                  <a:tcPr marL="84551"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Calibri" panose="020F0502020204030204" pitchFamily="34" charset="0"/>
                        </a:rPr>
                        <a:t>37.9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a:solidFill>
                            <a:srgbClr val="000000"/>
                          </a:solidFill>
                          <a:effectLst/>
                          <a:latin typeface="Calibri" panose="020F0502020204030204" pitchFamily="34" charset="0"/>
                        </a:rPr>
                        <a:t>38.2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39.8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40.6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dirty="0">
                          <a:solidFill>
                            <a:srgbClr val="000000"/>
                          </a:solidFill>
                          <a:effectLst/>
                          <a:latin typeface="Calibri" panose="020F0502020204030204" pitchFamily="34" charset="0"/>
                        </a:rPr>
                        <a:t>40.2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36.2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dirty="0">
                          <a:solidFill>
                            <a:srgbClr val="000000"/>
                          </a:solidFill>
                          <a:effectLst/>
                          <a:latin typeface="Calibri" panose="020F0502020204030204" pitchFamily="34" charset="0"/>
                        </a:rPr>
                        <a:t>38.2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95874097"/>
                  </a:ext>
                </a:extLst>
              </a:tr>
              <a:tr h="223136">
                <a:tc>
                  <a:txBody>
                    <a:bodyPr/>
                    <a:lstStyle/>
                    <a:p>
                      <a:pPr algn="l" fontAlgn="ctr"/>
                      <a:r>
                        <a:rPr lang="en-US" sz="1400" b="0" i="0" u="none" strike="noStrike">
                          <a:solidFill>
                            <a:srgbClr val="000000"/>
                          </a:solidFill>
                          <a:effectLst/>
                          <a:latin typeface="Calibri" panose="020F0502020204030204" pitchFamily="34" charset="0"/>
                        </a:rPr>
                        <a:t>Emissions delta relative to RESOLVE</a:t>
                      </a:r>
                    </a:p>
                  </a:txBody>
                  <a:tcPr marL="84551"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dirty="0">
                          <a:solidFill>
                            <a:srgbClr val="000000"/>
                          </a:solidFill>
                          <a:effectLst/>
                          <a:latin typeface="Calibri" panose="020F0502020204030204" pitchFamily="34" charset="0"/>
                        </a:rPr>
                        <a:t>1.91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-0.4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675307668"/>
                  </a:ext>
                </a:extLst>
              </a:tr>
              <a:tr h="223136">
                <a:tc>
                  <a:txBody>
                    <a:bodyPr/>
                    <a:lstStyle/>
                    <a:p>
                      <a:pPr algn="l" fontAlgn="ctr"/>
                      <a:r>
                        <a:rPr lang="en-US" sz="1400" b="0" i="0" u="none" strike="noStrike">
                          <a:solidFill>
                            <a:srgbClr val="000000"/>
                          </a:solidFill>
                          <a:effectLst/>
                          <a:latin typeface="Calibri" panose="020F0502020204030204" pitchFamily="34" charset="0"/>
                        </a:rPr>
                        <a:t> </a:t>
                      </a:r>
                    </a:p>
                  </a:txBody>
                  <a:tcPr marL="84551"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US" sz="1400" b="0" i="0" u="none" strike="noStrike">
                          <a:solidFill>
                            <a:srgbClr val="000000"/>
                          </a:solidFill>
                          <a:effectLst/>
                          <a:latin typeface="Calibri" panose="020F0502020204030204" pitchFamily="34" charset="0"/>
                        </a:rPr>
                        <a:t>CAISO Generation and Imports (GWh)</a:t>
                      </a:r>
                    </a:p>
                  </a:txBody>
                  <a:tcPr marL="84551"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1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505776"/>
                  </a:ext>
                </a:extLst>
              </a:tr>
              <a:tr h="223136">
                <a:tc>
                  <a:txBody>
                    <a:bodyPr/>
                    <a:lstStyle/>
                    <a:p>
                      <a:pPr algn="l" fontAlgn="ctr"/>
                      <a:r>
                        <a:rPr lang="en-US" sz="1400" b="0" i="0" u="none" strike="noStrike">
                          <a:solidFill>
                            <a:srgbClr val="000000"/>
                          </a:solidFill>
                          <a:effectLst/>
                          <a:latin typeface="Calibri" panose="020F0502020204030204" pitchFamily="34" charset="0"/>
                        </a:rPr>
                        <a:t>Zero-GHG</a:t>
                      </a:r>
                    </a:p>
                  </a:txBody>
                  <a:tcPr marL="84551"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Calibri" panose="020F0502020204030204" pitchFamily="34" charset="0"/>
                        </a:rPr>
                        <a:t>178,689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a:solidFill>
                            <a:srgbClr val="000000"/>
                          </a:solidFill>
                          <a:effectLst/>
                          <a:latin typeface="Calibri" panose="020F0502020204030204" pitchFamily="34" charset="0"/>
                        </a:rPr>
                        <a:t>177,053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181,235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166,152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a:solidFill>
                            <a:srgbClr val="000000"/>
                          </a:solidFill>
                          <a:effectLst/>
                          <a:latin typeface="Calibri" panose="020F0502020204030204" pitchFamily="34" charset="0"/>
                        </a:rPr>
                        <a:t>166,524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189,757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dirty="0">
                          <a:solidFill>
                            <a:srgbClr val="000000"/>
                          </a:solidFill>
                          <a:effectLst/>
                          <a:latin typeface="Calibri" panose="020F0502020204030204" pitchFamily="34" charset="0"/>
                        </a:rPr>
                        <a:t>184,374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92667844"/>
                  </a:ext>
                </a:extLst>
              </a:tr>
              <a:tr h="234293">
                <a:tc>
                  <a:txBody>
                    <a:bodyPr/>
                    <a:lstStyle/>
                    <a:p>
                      <a:pPr algn="l" fontAlgn="ctr"/>
                      <a:r>
                        <a:rPr lang="en-US" sz="1400" b="0" i="0" u="none" strike="noStrike">
                          <a:solidFill>
                            <a:srgbClr val="000000"/>
                          </a:solidFill>
                          <a:effectLst/>
                          <a:latin typeface="Calibri" panose="020F0502020204030204" pitchFamily="34" charset="0"/>
                        </a:rPr>
                        <a:t>GHG-emitting</a:t>
                      </a:r>
                    </a:p>
                  </a:txBody>
                  <a:tcPr marL="84551"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Calibri" panose="020F0502020204030204" pitchFamily="34" charset="0"/>
                        </a:rPr>
                        <a:t>80,061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a:solidFill>
                            <a:srgbClr val="000000"/>
                          </a:solidFill>
                          <a:effectLst/>
                          <a:latin typeface="Calibri" panose="020F0502020204030204" pitchFamily="34" charset="0"/>
                        </a:rPr>
                        <a:t>78,870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82,748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89,912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a:solidFill>
                            <a:srgbClr val="000000"/>
                          </a:solidFill>
                          <a:effectLst/>
                          <a:latin typeface="Calibri" panose="020F0502020204030204" pitchFamily="34" charset="0"/>
                        </a:rPr>
                        <a:t>85,325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79,300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0" i="0" u="none" strike="noStrike" dirty="0">
                          <a:solidFill>
                            <a:srgbClr val="000000"/>
                          </a:solidFill>
                          <a:effectLst/>
                          <a:latin typeface="Calibri" panose="020F0502020204030204" pitchFamily="34" charset="0"/>
                        </a:rPr>
                        <a:t>80,912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6938923"/>
                  </a:ext>
                </a:extLst>
              </a:tr>
            </a:tbl>
          </a:graphicData>
        </a:graphic>
      </p:graphicFrame>
    </p:spTree>
    <p:extLst>
      <p:ext uri="{BB962C8B-B14F-4D97-AF65-F5344CB8AC3E}">
        <p14:creationId xmlns:p14="http://schemas.microsoft.com/office/powerpoint/2010/main" val="3548669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539547"/>
          </a:xfrm>
        </p:spPr>
        <p:txBody>
          <a:bodyPr/>
          <a:lstStyle/>
          <a:p>
            <a:r>
              <a:rPr lang="en-US" dirty="0"/>
              <a:t>Conclusion</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idx="1"/>
          </p:nvPr>
        </p:nvSpPr>
        <p:spPr>
          <a:xfrm>
            <a:off x="609600" y="1060315"/>
            <a:ext cx="10972800" cy="5116648"/>
          </a:xfrm>
        </p:spPr>
        <p:txBody>
          <a:bodyPr/>
          <a:lstStyle/>
          <a:p>
            <a:r>
              <a:rPr lang="en-US" sz="2200" dirty="0">
                <a:solidFill>
                  <a:schemeClr val="tx1"/>
                </a:solidFill>
                <a:cs typeface="Calibri"/>
              </a:rPr>
              <a:t>For the CAISO’s 2021-22 TPP, the CPUC is providing as a base case portfolio a revised version of the 46 MMT portfolio that was adopted as the RSP</a:t>
            </a:r>
          </a:p>
          <a:p>
            <a:pPr lvl="1"/>
            <a:r>
              <a:rPr lang="en-US" sz="2000" dirty="0">
                <a:solidFill>
                  <a:schemeClr val="tx1"/>
                </a:solidFill>
                <a:cs typeface="Calibri"/>
              </a:rPr>
              <a:t>Staff reoptimized the 46 MMT portfolio using the CEC’s </a:t>
            </a:r>
            <a:r>
              <a:rPr lang="en-US" sz="2000" b="1" u="sng" dirty="0">
                <a:solidFill>
                  <a:schemeClr val="tx1"/>
                </a:solidFill>
                <a:cs typeface="Calibri"/>
              </a:rPr>
              <a:t>2019</a:t>
            </a:r>
            <a:r>
              <a:rPr lang="en-US" sz="2000" dirty="0">
                <a:solidFill>
                  <a:schemeClr val="tx1"/>
                </a:solidFill>
                <a:cs typeface="Calibri"/>
              </a:rPr>
              <a:t> IEPR demand forecast for projected electric demand and with other small updates in place</a:t>
            </a:r>
          </a:p>
          <a:p>
            <a:r>
              <a:rPr lang="en-US" dirty="0"/>
              <a:t>CPUC staff conducted SERVM studies of years 2026 and 2031 using the IRP RSP Decision’s 46 MMT portfolio reoptimized with the 2019 IEPR demand forecast</a:t>
            </a:r>
          </a:p>
          <a:p>
            <a:r>
              <a:rPr lang="en-US" dirty="0"/>
              <a:t>Results show that the portfolio is expected to be reliable in both 2026 and 2031, with a LOLE of 0.108 in 2026 and a LOLE of 0.064 in 2031; these LOLE values meet or go below the 0.1 LOLE industry reliability standard </a:t>
            </a:r>
          </a:p>
          <a:p>
            <a:r>
              <a:rPr lang="en-US" dirty="0"/>
              <a:t>Emissions modeled in SERVM are very similar to RESOLVE in both 2026 and 2031 study years</a:t>
            </a:r>
          </a:p>
          <a:p>
            <a:r>
              <a:rPr lang="en-US" dirty="0"/>
              <a:t>CPUC recommends that this portfolio can be used by the CAISO for 2021-22 TPP studies</a:t>
            </a:r>
          </a:p>
        </p:txBody>
      </p:sp>
      <p:sp>
        <p:nvSpPr>
          <p:cNvPr id="5" name="Slide Number Placeholder 4">
            <a:extLst>
              <a:ext uri="{FF2B5EF4-FFF2-40B4-BE49-F238E27FC236}">
                <a16:creationId xmlns:a16="http://schemas.microsoft.com/office/drawing/2014/main" id="{5F0BD5EF-675F-9F44-8210-901CD524A339}"/>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23224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8E18-2C2A-1F4F-9AC2-89B6BB1D6157}"/>
              </a:ext>
            </a:extLst>
          </p:cNvPr>
          <p:cNvSpPr>
            <a:spLocks noGrp="1"/>
          </p:cNvSpPr>
          <p:nvPr>
            <p:ph type="title"/>
          </p:nvPr>
        </p:nvSpPr>
        <p:spPr>
          <a:xfrm>
            <a:off x="609600" y="365125"/>
            <a:ext cx="10972800" cy="698131"/>
          </a:xfrm>
        </p:spPr>
        <p:txBody>
          <a:bodyPr/>
          <a:lstStyle/>
          <a:p>
            <a:r>
              <a:rPr lang="en-US" dirty="0"/>
              <a:t>Purpose of this Presentation</a:t>
            </a:r>
          </a:p>
        </p:txBody>
      </p:sp>
      <p:sp>
        <p:nvSpPr>
          <p:cNvPr id="3" name="Content Placeholder 2">
            <a:extLst>
              <a:ext uri="{FF2B5EF4-FFF2-40B4-BE49-F238E27FC236}">
                <a16:creationId xmlns:a16="http://schemas.microsoft.com/office/drawing/2014/main" id="{B0C04776-69B4-F44A-8C16-73A4DBEF60AC}"/>
              </a:ext>
            </a:extLst>
          </p:cNvPr>
          <p:cNvSpPr>
            <a:spLocks noGrp="1"/>
          </p:cNvSpPr>
          <p:nvPr>
            <p:ph idx="1"/>
          </p:nvPr>
        </p:nvSpPr>
        <p:spPr>
          <a:xfrm>
            <a:off x="609600" y="1169582"/>
            <a:ext cx="10972800" cy="5231218"/>
          </a:xfrm>
        </p:spPr>
        <p:txBody>
          <a:bodyPr/>
          <a:lstStyle/>
          <a:p>
            <a:r>
              <a:rPr lang="en-US" dirty="0"/>
              <a:t>Present SERVM reliability and operational modeling results of the CPUC Integrated Resource Plan (IRP) 46 MMT portfolio proposed for use in the CAISO’s 2021-22 Transmission Planning Process (TPP)</a:t>
            </a:r>
          </a:p>
          <a:p>
            <a:pPr lvl="1"/>
            <a:r>
              <a:rPr lang="en-US" dirty="0">
                <a:hlinkClick r:id="rId2" tooltip="Proposed Decision Transferring Electric Resource Portfolios to CAISO for 2021-2022 TPP"/>
              </a:rPr>
              <a:t>Proposed Decision Transferring Electric Resource Portfolios to CAISO for 2021-2022 TPP</a:t>
            </a:r>
            <a:endParaRPr lang="en-US" dirty="0"/>
          </a:p>
          <a:p>
            <a:pPr lvl="1"/>
            <a:r>
              <a:rPr lang="en-US" dirty="0">
                <a:hlinkClick r:id="rId3" tooltip="Portfolios &amp;amp; Modeling Assumptions for the 2021-2022 Transmission Planning Process"/>
              </a:rPr>
              <a:t>Portfolios &amp; Modeling Assumptions for the 2021-2022 Transmission </a:t>
            </a:r>
            <a:r>
              <a:rPr lang="en-US">
                <a:hlinkClick r:id="rId3" tooltip="Portfolios &amp;amp; Modeling Assumptions for the 2021-2022 Transmission Planning Process"/>
              </a:rPr>
              <a:t>Planning Process</a:t>
            </a:r>
            <a:endParaRPr lang="en-US" dirty="0"/>
          </a:p>
          <a:p>
            <a:r>
              <a:rPr lang="en-US" dirty="0"/>
              <a:t>Serve as supplemental documentation of the IRP 46 MMT portfolio, demonstrating sufficient system reliability and emissions reduction for use in the CAISO TPP</a:t>
            </a:r>
          </a:p>
          <a:p>
            <a:pPr marL="339725" lvl="1" indent="0">
              <a:buNone/>
            </a:pPr>
            <a:endParaRPr lang="en-US" dirty="0"/>
          </a:p>
          <a:p>
            <a:pPr lvl="1"/>
            <a:endParaRPr lang="en-US" dirty="0"/>
          </a:p>
          <a:p>
            <a:pPr marL="339725" lvl="1" indent="0">
              <a:buNone/>
            </a:pPr>
            <a:endParaRPr lang="en-US" dirty="0"/>
          </a:p>
          <a:p>
            <a:pPr lvl="1"/>
            <a:endParaRPr lang="en-US" dirty="0"/>
          </a:p>
          <a:p>
            <a:pPr marL="339725" lvl="1" indent="0">
              <a:buNone/>
            </a:pPr>
            <a:endParaRPr lang="en-US" dirty="0"/>
          </a:p>
        </p:txBody>
      </p:sp>
      <p:sp>
        <p:nvSpPr>
          <p:cNvPr id="4" name="Slide Number Placeholder 3">
            <a:extLst>
              <a:ext uri="{FF2B5EF4-FFF2-40B4-BE49-F238E27FC236}">
                <a16:creationId xmlns:a16="http://schemas.microsoft.com/office/drawing/2014/main" id="{D45C504C-2B7C-5244-BA0A-4C10A8B7F9FB}"/>
              </a:ext>
            </a:extLst>
          </p:cNvPr>
          <p:cNvSpPr>
            <a:spLocks noGrp="1"/>
          </p:cNvSpPr>
          <p:nvPr>
            <p:ph type="sldNum" sz="quarter" idx="12"/>
          </p:nvPr>
        </p:nvSpPr>
        <p:spPr/>
        <p:txBody>
          <a:bodyPr/>
          <a:lstStyle/>
          <a:p>
            <a:fld id="{1C4126A1-9282-4A82-AC02-A59AF4A969C8}" type="slidenum">
              <a:rPr lang="en-US" smtClean="0"/>
              <a:t>2</a:t>
            </a:fld>
            <a:endParaRPr lang="en-US"/>
          </a:p>
        </p:txBody>
      </p:sp>
    </p:spTree>
    <p:extLst>
      <p:ext uri="{BB962C8B-B14F-4D97-AF65-F5344CB8AC3E}">
        <p14:creationId xmlns:p14="http://schemas.microsoft.com/office/powerpoint/2010/main" val="184369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4D8D-EF8A-EB4F-A4D1-AAD2E6290388}"/>
              </a:ext>
            </a:extLst>
          </p:cNvPr>
          <p:cNvSpPr>
            <a:spLocks noGrp="1"/>
          </p:cNvSpPr>
          <p:nvPr>
            <p:ph type="title"/>
          </p:nvPr>
        </p:nvSpPr>
        <p:spPr>
          <a:xfrm>
            <a:off x="609600" y="365126"/>
            <a:ext cx="10972800" cy="623702"/>
          </a:xfrm>
        </p:spPr>
        <p:txBody>
          <a:bodyPr/>
          <a:lstStyle/>
          <a:p>
            <a:r>
              <a:rPr lang="en-US" dirty="0"/>
              <a:t>Background</a:t>
            </a:r>
          </a:p>
        </p:txBody>
      </p:sp>
      <p:sp>
        <p:nvSpPr>
          <p:cNvPr id="3" name="Content Placeholder 2">
            <a:extLst>
              <a:ext uri="{FF2B5EF4-FFF2-40B4-BE49-F238E27FC236}">
                <a16:creationId xmlns:a16="http://schemas.microsoft.com/office/drawing/2014/main" id="{9350AD4B-87CC-F443-BB64-02288E4E28EE}"/>
              </a:ext>
            </a:extLst>
          </p:cNvPr>
          <p:cNvSpPr>
            <a:spLocks noGrp="1"/>
          </p:cNvSpPr>
          <p:nvPr>
            <p:ph idx="1"/>
          </p:nvPr>
        </p:nvSpPr>
        <p:spPr>
          <a:xfrm>
            <a:off x="609600" y="1073888"/>
            <a:ext cx="10972800" cy="5103075"/>
          </a:xfrm>
        </p:spPr>
        <p:txBody>
          <a:bodyPr/>
          <a:lstStyle/>
          <a:p>
            <a:r>
              <a:rPr lang="en-US" sz="2200" dirty="0">
                <a:cs typeface="Calibri"/>
              </a:rPr>
              <a:t>In the CPUC’s IRP process:</a:t>
            </a:r>
          </a:p>
          <a:p>
            <a:pPr lvl="1"/>
            <a:r>
              <a:rPr lang="en-US" sz="2000" dirty="0">
                <a:cs typeface="Calibri"/>
              </a:rPr>
              <a:t>Staff used the RESOLVE capacity expansion model to design portfolios of new resources expected to meet electric system planning goals at least cost</a:t>
            </a:r>
          </a:p>
          <a:p>
            <a:pPr lvl="1"/>
            <a:r>
              <a:rPr lang="en-US" sz="2000" dirty="0">
                <a:cs typeface="Calibri"/>
              </a:rPr>
              <a:t>Staff used the SERVM probabilistic reliability and production cost model to validate the reliability, operability, and emissions of resource portfolios generated by RESOLVE</a:t>
            </a:r>
          </a:p>
          <a:p>
            <a:r>
              <a:rPr lang="en-US" sz="2200" dirty="0">
                <a:cs typeface="Calibri"/>
              </a:rPr>
              <a:t>IRP Decision (D.)20-03-028 adopted a Reference System Portfolio (RSP) to serve as a guide for long-term electric resource procurement that achieves state policy goals</a:t>
            </a:r>
          </a:p>
          <a:p>
            <a:pPr lvl="1"/>
            <a:r>
              <a:rPr lang="en-US" sz="2000" dirty="0">
                <a:cs typeface="Calibri"/>
              </a:rPr>
              <a:t>Staff designed the RSP to achieve </a:t>
            </a:r>
            <a:r>
              <a:rPr lang="en-US" sz="2000" dirty="0">
                <a:solidFill>
                  <a:schemeClr val="tx1"/>
                </a:solidFill>
                <a:cs typeface="Calibri"/>
              </a:rPr>
              <a:t>statewide electric sector GHG emissions of 46 MMT using the CEC’s 2018 IEPR demand forecast for projected electric demand</a:t>
            </a:r>
          </a:p>
          <a:p>
            <a:r>
              <a:rPr lang="en-US" sz="2200" dirty="0">
                <a:solidFill>
                  <a:schemeClr val="tx1"/>
                </a:solidFill>
                <a:cs typeface="Calibri"/>
              </a:rPr>
              <a:t>For the CAISO’s 2021-22 TPP, the CPUC is providing as a base case portfolio a revised version of the 46 MMT portfolio that was adopted as the RSP</a:t>
            </a:r>
          </a:p>
          <a:p>
            <a:pPr lvl="1"/>
            <a:r>
              <a:rPr lang="en-US" sz="2000" dirty="0">
                <a:solidFill>
                  <a:schemeClr val="tx1"/>
                </a:solidFill>
                <a:cs typeface="Calibri"/>
              </a:rPr>
              <a:t>Staff reoptimized the 46 MMT portfolio using the CEC’s </a:t>
            </a:r>
            <a:r>
              <a:rPr lang="en-US" sz="2000" b="1" u="sng" dirty="0">
                <a:solidFill>
                  <a:schemeClr val="tx1"/>
                </a:solidFill>
                <a:cs typeface="Calibri"/>
              </a:rPr>
              <a:t>2019</a:t>
            </a:r>
            <a:r>
              <a:rPr lang="en-US" sz="2000" dirty="0">
                <a:solidFill>
                  <a:schemeClr val="tx1"/>
                </a:solidFill>
                <a:cs typeface="Calibri"/>
              </a:rPr>
              <a:t> IEPR demand forecast for projected electric demand and with other small updates in place</a:t>
            </a:r>
          </a:p>
          <a:p>
            <a:endParaRPr lang="en-US" dirty="0"/>
          </a:p>
        </p:txBody>
      </p:sp>
      <p:sp>
        <p:nvSpPr>
          <p:cNvPr id="4" name="Slide Number Placeholder 3">
            <a:extLst>
              <a:ext uri="{FF2B5EF4-FFF2-40B4-BE49-F238E27FC236}">
                <a16:creationId xmlns:a16="http://schemas.microsoft.com/office/drawing/2014/main" id="{895145E9-695F-3B47-8657-41BDB97125E1}"/>
              </a:ext>
            </a:extLst>
          </p:cNvPr>
          <p:cNvSpPr>
            <a:spLocks noGrp="1"/>
          </p:cNvSpPr>
          <p:nvPr>
            <p:ph type="sldNum" sz="quarter" idx="12"/>
          </p:nvPr>
        </p:nvSpPr>
        <p:spPr/>
        <p:txBody>
          <a:bodyPr/>
          <a:lstStyle/>
          <a:p>
            <a:fld id="{1C4126A1-9282-4A82-AC02-A59AF4A969C8}" type="slidenum">
              <a:rPr lang="en-US" smtClean="0"/>
              <a:t>3</a:t>
            </a:fld>
            <a:endParaRPr lang="en-US"/>
          </a:p>
        </p:txBody>
      </p:sp>
    </p:spTree>
    <p:extLst>
      <p:ext uri="{BB962C8B-B14F-4D97-AF65-F5344CB8AC3E}">
        <p14:creationId xmlns:p14="http://schemas.microsoft.com/office/powerpoint/2010/main" val="2490948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539547"/>
          </a:xfrm>
        </p:spPr>
        <p:txBody>
          <a:bodyPr/>
          <a:lstStyle/>
          <a:p>
            <a:r>
              <a:rPr lang="en-US" dirty="0"/>
              <a:t>SERVM Updates Since RSP Adoption (Group 1)</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idx="1"/>
          </p:nvPr>
        </p:nvSpPr>
        <p:spPr>
          <a:xfrm>
            <a:off x="609600" y="1060315"/>
            <a:ext cx="10972800" cy="5116648"/>
          </a:xfrm>
        </p:spPr>
        <p:txBody>
          <a:bodyPr/>
          <a:lstStyle/>
          <a:p>
            <a:pPr marL="0" indent="0">
              <a:buNone/>
            </a:pPr>
            <a:r>
              <a:rPr lang="en-US" dirty="0"/>
              <a:t>These updates were completed first and tested:</a:t>
            </a:r>
          </a:p>
          <a:p>
            <a:r>
              <a:rPr lang="en-US" sz="2000" dirty="0"/>
              <a:t>Wind shapes rebuilt using MERRA dataset from NASA</a:t>
            </a:r>
          </a:p>
          <a:p>
            <a:pPr lvl="1"/>
            <a:r>
              <a:rPr lang="en-US" sz="1800" u="sng" dirty="0">
                <a:solidFill>
                  <a:srgbClr val="0563C1"/>
                </a:solidFill>
                <a:effectLst/>
                <a:latin typeface="Calibri" panose="020F0502020204030204" pitchFamily="34" charset="0"/>
                <a:ea typeface="Calibri" panose="020F0502020204030204" pitchFamily="34" charset="0"/>
                <a:hlinkClick r:id="rId2"/>
              </a:rPr>
              <a:t>https://gmao.gsfc.nasa.gov/reanalysis/MERRA/FAQ/</a:t>
            </a:r>
            <a:endParaRPr lang="en-US" sz="1800" dirty="0"/>
          </a:p>
          <a:p>
            <a:pPr lvl="1"/>
            <a:r>
              <a:rPr lang="en-US" sz="1800" dirty="0"/>
              <a:t>Original wind shapes were developed from National Climate Data Center wind speed data which had bad or incomplete data in Alberta, East Riverside, and New Mexico</a:t>
            </a:r>
          </a:p>
          <a:p>
            <a:pPr lvl="1"/>
            <a:r>
              <a:rPr lang="en-US" sz="1800" dirty="0"/>
              <a:t>MERRA dataset is based on satellite data and more complete</a:t>
            </a:r>
          </a:p>
          <a:p>
            <a:pPr lvl="1"/>
            <a:r>
              <a:rPr lang="en-US" sz="1800" dirty="0"/>
              <a:t>Capacity factor increased in rebuilt wind shapes</a:t>
            </a:r>
          </a:p>
          <a:p>
            <a:r>
              <a:rPr lang="en-US" sz="2000" dirty="0"/>
              <a:t>Updated SERVM software</a:t>
            </a:r>
          </a:p>
          <a:p>
            <a:pPr lvl="1"/>
            <a:r>
              <a:rPr lang="en-US" sz="1800" dirty="0"/>
              <a:t>Unit commitment logic improved, generally making CCGTs more flexible</a:t>
            </a:r>
          </a:p>
          <a:p>
            <a:pPr lvl="1"/>
            <a:r>
              <a:rPr lang="en-US" sz="1800" dirty="0"/>
              <a:t>Storage dispatch logic improved, linking current state of charge to ability to provide ancillary services</a:t>
            </a:r>
          </a:p>
          <a:p>
            <a:pPr lvl="2"/>
            <a:r>
              <a:rPr lang="en-US" sz="1600" dirty="0"/>
              <a:t>Total storage split into categories of utility-scale or BTM</a:t>
            </a:r>
          </a:p>
          <a:p>
            <a:pPr lvl="2"/>
            <a:r>
              <a:rPr lang="en-US" sz="1600" dirty="0"/>
              <a:t>Utility-scale modeled as providing up and down reserves up to 2x current state of charge</a:t>
            </a:r>
          </a:p>
          <a:p>
            <a:pPr lvl="2"/>
            <a:r>
              <a:rPr lang="en-US" sz="1600" dirty="0"/>
              <a:t>BTM modeled as not providing ancillary services</a:t>
            </a:r>
          </a:p>
          <a:p>
            <a:pPr lvl="1"/>
            <a:r>
              <a:rPr lang="en-US" sz="1800" dirty="0"/>
              <a:t>Various enhancements to input tables and output reports</a:t>
            </a:r>
          </a:p>
        </p:txBody>
      </p:sp>
      <p:sp>
        <p:nvSpPr>
          <p:cNvPr id="5" name="Slide Number Placeholder 4">
            <a:extLst>
              <a:ext uri="{FF2B5EF4-FFF2-40B4-BE49-F238E27FC236}">
                <a16:creationId xmlns:a16="http://schemas.microsoft.com/office/drawing/2014/main" id="{5F0BD5EF-675F-9F44-8210-901CD524A339}"/>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25459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539547"/>
          </a:xfrm>
        </p:spPr>
        <p:txBody>
          <a:bodyPr/>
          <a:lstStyle/>
          <a:p>
            <a:r>
              <a:rPr lang="en-US" dirty="0"/>
              <a:t>SERVM Updates Since RSP Adoption (Group 2)</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idx="1"/>
          </p:nvPr>
        </p:nvSpPr>
        <p:spPr>
          <a:xfrm>
            <a:off x="609600" y="1060315"/>
            <a:ext cx="10972800" cy="5116648"/>
          </a:xfrm>
        </p:spPr>
        <p:txBody>
          <a:bodyPr/>
          <a:lstStyle/>
          <a:p>
            <a:pPr marL="0" indent="0">
              <a:buNone/>
            </a:pPr>
            <a:r>
              <a:rPr lang="en-US" dirty="0"/>
              <a:t>These updates were completed after the first group of updates:</a:t>
            </a:r>
          </a:p>
          <a:p>
            <a:r>
              <a:rPr lang="en-US" sz="2000" dirty="0"/>
              <a:t>Incorporated CEC’s 2019 IEPR demand forecast to model future electric demand</a:t>
            </a:r>
          </a:p>
          <a:p>
            <a:pPr lvl="1"/>
            <a:r>
              <a:rPr lang="en-US" sz="1600" dirty="0">
                <a:hlinkClick r:id="rId2"/>
              </a:rPr>
              <a:t>2019 IEPR Workshops, Notices and Documents (ca.gov)</a:t>
            </a:r>
            <a:endParaRPr lang="en-US" sz="1600" dirty="0"/>
          </a:p>
          <a:p>
            <a:pPr lvl="1"/>
            <a:r>
              <a:rPr lang="en-US" sz="1600" dirty="0"/>
              <a:t>Developed 2031 demand-side projections by linearly extrapolating electric demand, AAEE, BTM PV, Light and Medium Duty Electric Vehicles components using IEPR forecast growth rate for 2026-2030.  TOU rate impacts assumed same in 2031 as in 2030.</a:t>
            </a:r>
            <a:endParaRPr lang="en-US" sz="1800" dirty="0"/>
          </a:p>
          <a:p>
            <a:r>
              <a:rPr lang="en-US" sz="2000" dirty="0"/>
              <a:t>Updated burner-tip fuel price forecast (to CEC’s June 2020 vintage)</a:t>
            </a:r>
          </a:p>
          <a:p>
            <a:pPr lvl="1"/>
            <a:r>
              <a:rPr lang="en-US" sz="1600" dirty="0">
                <a:hlinkClick r:id="rId3"/>
              </a:rPr>
              <a:t>Natural Gas Burner Tip Prices for California and the Western United States</a:t>
            </a:r>
            <a:endParaRPr lang="en-US" sz="1800" dirty="0"/>
          </a:p>
          <a:p>
            <a:r>
              <a:rPr lang="en-US" sz="1800" dirty="0"/>
              <a:t>Reran RESOLVE 46 MMT portfolio optimization with 2019 IEPR demand forecast, including 2031 as a simulation year, and input the revised electric resource buildout into SERVM</a:t>
            </a:r>
          </a:p>
          <a:p>
            <a:pPr lvl="1"/>
            <a:r>
              <a:rPr lang="en-US" sz="1600" dirty="0"/>
              <a:t>RESOLVE inputs and results with the 2019 IEPR will be posted here: </a:t>
            </a:r>
            <a:r>
              <a:rPr lang="en-US" sz="1600" dirty="0">
                <a:effectLst/>
                <a:hlinkClick r:id="rId4" tooltip="Portfolios &amp;amp; Modeling Assumptions for the 2021-2022 Transmission Planning Process"/>
              </a:rPr>
              <a:t>Portfolios &amp; Modeling Assumptions for the 2021-2022 Transmission Planning Process</a:t>
            </a:r>
            <a:endParaRPr lang="en-US" sz="2000" dirty="0">
              <a:cs typeface="Calibri"/>
            </a:endParaRPr>
          </a:p>
          <a:p>
            <a:r>
              <a:rPr lang="en-US" sz="2000" dirty="0">
                <a:cs typeface="Calibri"/>
              </a:rPr>
              <a:t>All other inputs and SERVM configuration are identical to that described as final in D.20-03-028, the Reference System Plan decision</a:t>
            </a:r>
          </a:p>
          <a:p>
            <a:endParaRPr lang="en-US" sz="2000" dirty="0"/>
          </a:p>
        </p:txBody>
      </p:sp>
      <p:sp>
        <p:nvSpPr>
          <p:cNvPr id="5" name="Slide Number Placeholder 4">
            <a:extLst>
              <a:ext uri="{FF2B5EF4-FFF2-40B4-BE49-F238E27FC236}">
                <a16:creationId xmlns:a16="http://schemas.microsoft.com/office/drawing/2014/main" id="{5F0BD5EF-675F-9F44-8210-901CD524A339}"/>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02534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1107214"/>
          </a:xfrm>
        </p:spPr>
        <p:txBody>
          <a:bodyPr/>
          <a:lstStyle/>
          <a:p>
            <a:r>
              <a:rPr lang="en-US" dirty="0"/>
              <a:t>2019 IEPR-updated 46 MMT Portfolio in RESOLVE and SERVM </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idx="1"/>
          </p:nvPr>
        </p:nvSpPr>
        <p:spPr>
          <a:xfrm>
            <a:off x="609600" y="1580827"/>
            <a:ext cx="4365356" cy="4596136"/>
          </a:xfrm>
        </p:spPr>
        <p:txBody>
          <a:bodyPr/>
          <a:lstStyle/>
          <a:p>
            <a:r>
              <a:rPr lang="en-US" sz="2000" dirty="0"/>
              <a:t>Staff studied years 2026 and 2031 of the 46 MMT portfolio designed by RESOLVE.  This table summarizes the fleet installed capacity modeled in RESOLVE and SERVM.</a:t>
            </a:r>
          </a:p>
          <a:p>
            <a:pPr lvl="2"/>
            <a:r>
              <a:rPr lang="en-US" sz="1600" dirty="0"/>
              <a:t>BTMPV installed capacity is at customer side</a:t>
            </a:r>
          </a:p>
          <a:p>
            <a:pPr lvl="2"/>
            <a:r>
              <a:rPr lang="en-US" sz="1600" dirty="0"/>
              <a:t>RESOLVE counts pumping load units as DR, hence the higher capacities than SERVM</a:t>
            </a:r>
          </a:p>
          <a:p>
            <a:pPr lvl="2"/>
            <a:r>
              <a:rPr lang="en-US" sz="1600" dirty="0"/>
              <a:t>SERVM models hydro as hourly profiles and counts installed capacity differently than RESOLVE</a:t>
            </a:r>
          </a:p>
          <a:p>
            <a:pPr lvl="2"/>
            <a:r>
              <a:rPr lang="en-US" sz="1600" dirty="0"/>
              <a:t>Battery Storage is total of utility-scale and BTM</a:t>
            </a:r>
          </a:p>
          <a:p>
            <a:endParaRPr lang="en-US" sz="2000" dirty="0"/>
          </a:p>
        </p:txBody>
      </p:sp>
      <p:sp>
        <p:nvSpPr>
          <p:cNvPr id="5" name="Slide Number Placeholder 4">
            <a:extLst>
              <a:ext uri="{FF2B5EF4-FFF2-40B4-BE49-F238E27FC236}">
                <a16:creationId xmlns:a16="http://schemas.microsoft.com/office/drawing/2014/main" id="{5F0BD5EF-675F-9F44-8210-901CD524A339}"/>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graphicFrame>
        <p:nvGraphicFramePr>
          <p:cNvPr id="6" name="Table 5">
            <a:extLst>
              <a:ext uri="{FF2B5EF4-FFF2-40B4-BE49-F238E27FC236}">
                <a16:creationId xmlns:a16="http://schemas.microsoft.com/office/drawing/2014/main" id="{6791D504-2AC4-4857-B39B-EA9E9367E633}"/>
              </a:ext>
            </a:extLst>
          </p:cNvPr>
          <p:cNvGraphicFramePr>
            <a:graphicFrameLocks noGrp="1"/>
          </p:cNvGraphicFramePr>
          <p:nvPr>
            <p:extLst>
              <p:ext uri="{D42A27DB-BD31-4B8C-83A1-F6EECF244321}">
                <p14:modId xmlns:p14="http://schemas.microsoft.com/office/powerpoint/2010/main" val="1796852091"/>
              </p:ext>
            </p:extLst>
          </p:nvPr>
        </p:nvGraphicFramePr>
        <p:xfrm>
          <a:off x="5237780" y="1239864"/>
          <a:ext cx="5962125" cy="4937093"/>
        </p:xfrm>
        <a:graphic>
          <a:graphicData uri="http://schemas.openxmlformats.org/drawingml/2006/table">
            <a:tbl>
              <a:tblPr/>
              <a:tblGrid>
                <a:gridCol w="1599357">
                  <a:extLst>
                    <a:ext uri="{9D8B030D-6E8A-4147-A177-3AD203B41FA5}">
                      <a16:colId xmlns:a16="http://schemas.microsoft.com/office/drawing/2014/main" val="416735214"/>
                    </a:ext>
                  </a:extLst>
                </a:gridCol>
                <a:gridCol w="1085801">
                  <a:extLst>
                    <a:ext uri="{9D8B030D-6E8A-4147-A177-3AD203B41FA5}">
                      <a16:colId xmlns:a16="http://schemas.microsoft.com/office/drawing/2014/main" val="830465566"/>
                    </a:ext>
                  </a:extLst>
                </a:gridCol>
                <a:gridCol w="1085801">
                  <a:extLst>
                    <a:ext uri="{9D8B030D-6E8A-4147-A177-3AD203B41FA5}">
                      <a16:colId xmlns:a16="http://schemas.microsoft.com/office/drawing/2014/main" val="3951656813"/>
                    </a:ext>
                  </a:extLst>
                </a:gridCol>
                <a:gridCol w="1095583">
                  <a:extLst>
                    <a:ext uri="{9D8B030D-6E8A-4147-A177-3AD203B41FA5}">
                      <a16:colId xmlns:a16="http://schemas.microsoft.com/office/drawing/2014/main" val="2726620967"/>
                    </a:ext>
                  </a:extLst>
                </a:gridCol>
                <a:gridCol w="1095583">
                  <a:extLst>
                    <a:ext uri="{9D8B030D-6E8A-4147-A177-3AD203B41FA5}">
                      <a16:colId xmlns:a16="http://schemas.microsoft.com/office/drawing/2014/main" val="3354454070"/>
                    </a:ext>
                  </a:extLst>
                </a:gridCol>
              </a:tblGrid>
              <a:tr h="259847">
                <a:tc gridSpan="3">
                  <a:txBody>
                    <a:bodyPr/>
                    <a:lstStyle/>
                    <a:p>
                      <a:pPr algn="l" fontAlgn="b"/>
                      <a:r>
                        <a:rPr lang="en-US" sz="1600" b="0" i="0" u="none" strike="noStrike">
                          <a:solidFill>
                            <a:srgbClr val="000000"/>
                          </a:solidFill>
                          <a:effectLst/>
                          <a:latin typeface="Calibri" panose="020F0502020204030204" pitchFamily="34" charset="0"/>
                        </a:rPr>
                        <a:t>Comparison of installed capacity in MW</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803110"/>
                  </a:ext>
                </a:extLst>
              </a:tr>
              <a:tr h="259847">
                <a:tc>
                  <a:txBody>
                    <a:bodyPr/>
                    <a:lstStyle/>
                    <a:p>
                      <a:pPr algn="l"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438236"/>
                  </a:ext>
                </a:extLst>
              </a:tr>
              <a:tr h="259847">
                <a:tc>
                  <a:txBody>
                    <a:bodyPr/>
                    <a:lstStyle/>
                    <a:p>
                      <a:pPr algn="l" fontAlgn="b"/>
                      <a:r>
                        <a:rPr lang="en-US" sz="1600" b="0" i="0" u="none" strike="noStrike">
                          <a:solidFill>
                            <a:srgbClr val="000000"/>
                          </a:solidFill>
                          <a:effectLst/>
                          <a:latin typeface="Calibri" panose="020F0502020204030204" pitchFamily="34" charset="0"/>
                        </a:rPr>
                        <a:t>Unit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RESOLVE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SERVM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RESOLVE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SERVM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439643"/>
                  </a:ext>
                </a:extLst>
              </a:tr>
              <a:tr h="259847">
                <a:tc>
                  <a:txBody>
                    <a:bodyPr/>
                    <a:lstStyle/>
                    <a:p>
                      <a:pPr algn="l" fontAlgn="b"/>
                      <a:r>
                        <a:rPr lang="en-US" sz="1600" b="0" i="0" u="none" strike="noStrike">
                          <a:solidFill>
                            <a:srgbClr val="000000"/>
                          </a:solidFill>
                          <a:effectLst/>
                          <a:latin typeface="Calibri" panose="020F0502020204030204" pitchFamily="34" charset="0"/>
                        </a:rPr>
                        <a:t>Battery Storage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10,279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9,149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14,071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13,969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927743"/>
                  </a:ext>
                </a:extLst>
              </a:tr>
              <a:tr h="259847">
                <a:tc>
                  <a:txBody>
                    <a:bodyPr/>
                    <a:lstStyle/>
                    <a:p>
                      <a:pPr algn="l" fontAlgn="b"/>
                      <a:r>
                        <a:rPr lang="en-US" sz="1600" b="0" i="0" u="none" strike="noStrike">
                          <a:solidFill>
                            <a:srgbClr val="000000"/>
                          </a:solidFill>
                          <a:effectLst/>
                          <a:latin typeface="Calibri" panose="020F0502020204030204" pitchFamily="34" charset="0"/>
                        </a:rPr>
                        <a:t>Biomass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903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856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901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854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588300"/>
                  </a:ext>
                </a:extLst>
              </a:tr>
              <a:tr h="259847">
                <a:tc>
                  <a:txBody>
                    <a:bodyPr/>
                    <a:lstStyle/>
                    <a:p>
                      <a:pPr algn="l" fontAlgn="b"/>
                      <a:r>
                        <a:rPr lang="en-US" sz="1600" b="0" i="0" u="none" strike="noStrike">
                          <a:solidFill>
                            <a:srgbClr val="000000"/>
                          </a:solidFill>
                          <a:effectLst/>
                          <a:latin typeface="Calibri" panose="020F0502020204030204" pitchFamily="34" charset="0"/>
                        </a:rPr>
                        <a:t>BTMPV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17,409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17,409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21,303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22,087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019914"/>
                  </a:ext>
                </a:extLst>
              </a:tr>
              <a:tr h="259847">
                <a:tc>
                  <a:txBody>
                    <a:bodyPr/>
                    <a:lstStyle/>
                    <a:p>
                      <a:pPr algn="l" fontAlgn="b"/>
                      <a:r>
                        <a:rPr lang="en-US" sz="1600" b="0" i="0" u="none" strike="noStrike">
                          <a:solidFill>
                            <a:srgbClr val="000000"/>
                          </a:solidFill>
                          <a:effectLst/>
                          <a:latin typeface="Calibri" panose="020F0502020204030204" pitchFamily="34" charset="0"/>
                        </a:rPr>
                        <a:t>CC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16,261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16,081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16,261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16,081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742565"/>
                  </a:ext>
                </a:extLst>
              </a:tr>
              <a:tr h="259847">
                <a:tc>
                  <a:txBody>
                    <a:bodyPr/>
                    <a:lstStyle/>
                    <a:p>
                      <a:pPr algn="l" fontAlgn="b"/>
                      <a:r>
                        <a:rPr lang="en-US" sz="1600" b="0" i="0" u="none" strike="noStrike">
                          <a:solidFill>
                            <a:srgbClr val="000000"/>
                          </a:solidFill>
                          <a:effectLst/>
                          <a:latin typeface="Calibri" panose="020F0502020204030204" pitchFamily="34" charset="0"/>
                        </a:rPr>
                        <a:t>Coal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513352"/>
                  </a:ext>
                </a:extLst>
              </a:tr>
              <a:tr h="259847">
                <a:tc>
                  <a:txBody>
                    <a:bodyPr/>
                    <a:lstStyle/>
                    <a:p>
                      <a:pPr algn="l" fontAlgn="b"/>
                      <a:r>
                        <a:rPr lang="en-US" sz="1600" b="0" i="0" u="none" strike="noStrike">
                          <a:solidFill>
                            <a:srgbClr val="000000"/>
                          </a:solidFill>
                          <a:effectLst/>
                          <a:latin typeface="Calibri" panose="020F0502020204030204" pitchFamily="34" charset="0"/>
                        </a:rPr>
                        <a:t>Cogen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2,296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2,320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2,066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2,320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968621"/>
                  </a:ext>
                </a:extLst>
              </a:tr>
              <a:tr h="259847">
                <a:tc>
                  <a:txBody>
                    <a:bodyPr/>
                    <a:lstStyle/>
                    <a:p>
                      <a:pPr algn="l" fontAlgn="b"/>
                      <a:r>
                        <a:rPr lang="en-US" sz="1600" b="0" i="0" u="none" strike="noStrike">
                          <a:solidFill>
                            <a:srgbClr val="000000"/>
                          </a:solidFill>
                          <a:effectLst/>
                          <a:latin typeface="Calibri" panose="020F0502020204030204" pitchFamily="34" charset="0"/>
                        </a:rPr>
                        <a:t>CT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8,597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8,029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8,597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8,029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767222"/>
                  </a:ext>
                </a:extLst>
              </a:tr>
              <a:tr h="259847">
                <a:tc>
                  <a:txBody>
                    <a:bodyPr/>
                    <a:lstStyle/>
                    <a:p>
                      <a:pPr algn="l" fontAlgn="b"/>
                      <a:r>
                        <a:rPr lang="en-US" sz="1600" b="0" i="0" u="none" strike="noStrike">
                          <a:solidFill>
                            <a:srgbClr val="000000"/>
                          </a:solidFill>
                          <a:effectLst/>
                          <a:latin typeface="Calibri" panose="020F0502020204030204" pitchFamily="34" charset="0"/>
                        </a:rPr>
                        <a:t>DR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2,803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1,776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2,803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1,750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703368"/>
                  </a:ext>
                </a:extLst>
              </a:tr>
              <a:tr h="259847">
                <a:tc>
                  <a:txBody>
                    <a:bodyPr/>
                    <a:lstStyle/>
                    <a:p>
                      <a:pPr algn="l" fontAlgn="b"/>
                      <a:r>
                        <a:rPr lang="en-US" sz="1600" b="0" i="0" u="none" strike="noStrike">
                          <a:solidFill>
                            <a:srgbClr val="000000"/>
                          </a:solidFill>
                          <a:effectLst/>
                          <a:latin typeface="Calibri" panose="020F0502020204030204" pitchFamily="34" charset="0"/>
                        </a:rPr>
                        <a:t>Geothermal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1,851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1,881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1,851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1,881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186439"/>
                  </a:ext>
                </a:extLst>
              </a:tr>
              <a:tr h="259847">
                <a:tc>
                  <a:txBody>
                    <a:bodyPr/>
                    <a:lstStyle/>
                    <a:p>
                      <a:pPr algn="l" fontAlgn="b"/>
                      <a:r>
                        <a:rPr lang="en-US" sz="1600" b="0" i="0" u="none" strike="noStrike">
                          <a:solidFill>
                            <a:srgbClr val="000000"/>
                          </a:solidFill>
                          <a:effectLst/>
                          <a:latin typeface="Calibri" panose="020F0502020204030204" pitchFamily="34" charset="0"/>
                        </a:rPr>
                        <a:t>Hydro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8,044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6,353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8,044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6,353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165438"/>
                  </a:ext>
                </a:extLst>
              </a:tr>
              <a:tr h="259847">
                <a:tc>
                  <a:txBody>
                    <a:bodyPr/>
                    <a:lstStyle/>
                    <a:p>
                      <a:pPr algn="l" fontAlgn="b"/>
                      <a:r>
                        <a:rPr lang="en-US" sz="1600" b="0" i="0" u="none" strike="noStrike">
                          <a:solidFill>
                            <a:srgbClr val="000000"/>
                          </a:solidFill>
                          <a:effectLst/>
                          <a:latin typeface="Calibri" panose="020F0502020204030204" pitchFamily="34" charset="0"/>
                        </a:rPr>
                        <a:t>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002279"/>
                  </a:ext>
                </a:extLst>
              </a:tr>
              <a:tr h="259847">
                <a:tc>
                  <a:txBody>
                    <a:bodyPr/>
                    <a:lstStyle/>
                    <a:p>
                      <a:pPr algn="l" fontAlgn="b"/>
                      <a:r>
                        <a:rPr lang="en-US" sz="1600" b="0" i="0" u="none" strike="noStrike">
                          <a:solidFill>
                            <a:srgbClr val="000000"/>
                          </a:solidFill>
                          <a:effectLst/>
                          <a:latin typeface="Calibri" panose="020F0502020204030204" pitchFamily="34" charset="0"/>
                        </a:rPr>
                        <a:t>Nuclear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635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635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635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635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307773"/>
                  </a:ext>
                </a:extLst>
              </a:tr>
              <a:tr h="259847">
                <a:tc>
                  <a:txBody>
                    <a:bodyPr/>
                    <a:lstStyle/>
                    <a:p>
                      <a:pPr algn="l" fontAlgn="b"/>
                      <a:r>
                        <a:rPr lang="en-US" sz="1600" b="0" i="0" u="none" strike="noStrike">
                          <a:solidFill>
                            <a:srgbClr val="000000"/>
                          </a:solidFill>
                          <a:effectLst/>
                          <a:latin typeface="Calibri" panose="020F0502020204030204" pitchFamily="34" charset="0"/>
                        </a:rPr>
                        <a:t>PSH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2,227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2,346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2,227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2,346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304554"/>
                  </a:ext>
                </a:extLst>
              </a:tr>
              <a:tr h="259847">
                <a:tc>
                  <a:txBody>
                    <a:bodyPr/>
                    <a:lstStyle/>
                    <a:p>
                      <a:pPr algn="l" fontAlgn="b"/>
                      <a:r>
                        <a:rPr lang="en-US" sz="1600" b="0" i="0" u="none" strike="noStrike">
                          <a:solidFill>
                            <a:srgbClr val="000000"/>
                          </a:solidFill>
                          <a:effectLst/>
                          <a:latin typeface="Calibri" panose="020F0502020204030204" pitchFamily="34" charset="0"/>
                        </a:rPr>
                        <a:t>Solar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21,398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20,940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27,282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27,009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376465"/>
                  </a:ext>
                </a:extLst>
              </a:tr>
              <a:tr h="259847">
                <a:tc>
                  <a:txBody>
                    <a:bodyPr/>
                    <a:lstStyle/>
                    <a:p>
                      <a:pPr algn="l" fontAlgn="b"/>
                      <a:r>
                        <a:rPr lang="en-US" sz="1600" b="0" i="0" u="none" strike="noStrike">
                          <a:solidFill>
                            <a:srgbClr val="000000"/>
                          </a:solidFill>
                          <a:effectLst/>
                          <a:latin typeface="Calibri" panose="020F0502020204030204" pitchFamily="34" charset="0"/>
                        </a:rPr>
                        <a:t>Steam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864425"/>
                  </a:ext>
                </a:extLst>
              </a:tr>
              <a:tr h="259847">
                <a:tc>
                  <a:txBody>
                    <a:bodyPr/>
                    <a:lstStyle/>
                    <a:p>
                      <a:pPr algn="l" fontAlgn="b"/>
                      <a:r>
                        <a:rPr lang="en-US" sz="1600" b="0" i="0" u="none" strike="noStrike">
                          <a:solidFill>
                            <a:srgbClr val="000000"/>
                          </a:solidFill>
                          <a:effectLst/>
                          <a:latin typeface="Calibri" panose="020F0502020204030204" pitchFamily="34" charset="0"/>
                        </a:rPr>
                        <a:t>Wind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10,125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10,076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11,808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11,867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0552532"/>
                  </a:ext>
                </a:extLst>
              </a:tr>
            </a:tbl>
          </a:graphicData>
        </a:graphic>
      </p:graphicFrame>
    </p:spTree>
    <p:extLst>
      <p:ext uri="{BB962C8B-B14F-4D97-AF65-F5344CB8AC3E}">
        <p14:creationId xmlns:p14="http://schemas.microsoft.com/office/powerpoint/2010/main" val="3673615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539547"/>
          </a:xfrm>
        </p:spPr>
        <p:txBody>
          <a:bodyPr/>
          <a:lstStyle/>
          <a:p>
            <a:r>
              <a:rPr lang="en-US" dirty="0"/>
              <a:t>Review of SERVM Metrics</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idx="1"/>
          </p:nvPr>
        </p:nvSpPr>
        <p:spPr>
          <a:xfrm>
            <a:off x="609600" y="1060315"/>
            <a:ext cx="10972800" cy="5116648"/>
          </a:xfrm>
        </p:spPr>
        <p:txBody>
          <a:bodyPr/>
          <a:lstStyle/>
          <a:p>
            <a:pPr marL="0" indent="0">
              <a:spcBef>
                <a:spcPts val="0"/>
              </a:spcBef>
              <a:spcAft>
                <a:spcPts val="1200"/>
              </a:spcAft>
              <a:buNone/>
            </a:pPr>
            <a:r>
              <a:rPr lang="en-US" sz="2000" dirty="0">
                <a:cs typeface="Calibri"/>
              </a:rPr>
              <a:t>Reliability Metrics</a:t>
            </a:r>
            <a:endParaRPr lang="en-US" sz="2000" dirty="0"/>
          </a:p>
          <a:p>
            <a:pPr lvl="1">
              <a:spcBef>
                <a:spcPts val="0"/>
              </a:spcBef>
              <a:spcAft>
                <a:spcPts val="1200"/>
              </a:spcAft>
            </a:pPr>
            <a:r>
              <a:rPr lang="en-US" sz="2000" dirty="0">
                <a:cs typeface="Calibri"/>
              </a:rPr>
              <a:t>Loss-of-Load Expectation (LOLE): expected frequency of events</a:t>
            </a:r>
          </a:p>
          <a:p>
            <a:pPr lvl="1">
              <a:spcBef>
                <a:spcPts val="0"/>
              </a:spcBef>
              <a:spcAft>
                <a:spcPts val="1200"/>
              </a:spcAft>
            </a:pPr>
            <a:r>
              <a:rPr lang="en-US" sz="2000" dirty="0">
                <a:cs typeface="Calibri"/>
              </a:rPr>
              <a:t>Loss-of-Load Hours (LOLH): expected duration of unserved energy</a:t>
            </a:r>
          </a:p>
          <a:p>
            <a:pPr lvl="1">
              <a:spcBef>
                <a:spcPts val="0"/>
              </a:spcBef>
              <a:spcAft>
                <a:spcPts val="1200"/>
              </a:spcAft>
            </a:pPr>
            <a:r>
              <a:rPr lang="en-US" sz="2000" dirty="0">
                <a:cs typeface="Calibri"/>
              </a:rPr>
              <a:t>Expected Unserved Energy (EUE): expected volume of unserved energy</a:t>
            </a:r>
          </a:p>
          <a:p>
            <a:pPr lvl="1">
              <a:spcBef>
                <a:spcPts val="0"/>
              </a:spcBef>
              <a:spcAft>
                <a:spcPts val="1200"/>
              </a:spcAft>
            </a:pPr>
            <a:r>
              <a:rPr lang="en-US" sz="2000" dirty="0">
                <a:cs typeface="Calibri"/>
              </a:rPr>
              <a:t>Loss-of-load events modeled to occur when operating reserves of 4.5% of hourly demand cannot be maintained (based on 3% spinning reserve and 1.5% regulation requirements)</a:t>
            </a:r>
          </a:p>
          <a:p>
            <a:pPr lvl="1">
              <a:spcBef>
                <a:spcPts val="0"/>
              </a:spcBef>
              <a:spcAft>
                <a:spcPts val="1200"/>
              </a:spcAft>
            </a:pPr>
            <a:r>
              <a:rPr lang="en-US" sz="2000" dirty="0">
                <a:cs typeface="Calibri"/>
              </a:rPr>
              <a:t>Electric system considered sufficiently reliable if probability-weighted LOLE &lt;= 0.1, which corresponds to about 1 day in 10 years where firm load must be shed to balance the grid</a:t>
            </a:r>
          </a:p>
          <a:p>
            <a:pPr marL="0" indent="0">
              <a:spcBef>
                <a:spcPts val="0"/>
              </a:spcBef>
              <a:spcAft>
                <a:spcPts val="1200"/>
              </a:spcAft>
              <a:buNone/>
            </a:pPr>
            <a:r>
              <a:rPr lang="en-US" sz="2000" dirty="0">
                <a:cs typeface="Calibri"/>
              </a:rPr>
              <a:t>Operational Metrics</a:t>
            </a:r>
          </a:p>
          <a:p>
            <a:pPr lvl="1">
              <a:spcBef>
                <a:spcPts val="0"/>
              </a:spcBef>
              <a:spcAft>
                <a:spcPts val="1200"/>
              </a:spcAft>
            </a:pPr>
            <a:r>
              <a:rPr lang="en-US" sz="2000" dirty="0">
                <a:cs typeface="Calibri"/>
              </a:rPr>
              <a:t>Annual energy by resource type, imports and exports, curtailment, storage dispatch, and emissions</a:t>
            </a:r>
            <a:endParaRPr lang="en-US" sz="2000" dirty="0"/>
          </a:p>
        </p:txBody>
      </p:sp>
      <p:sp>
        <p:nvSpPr>
          <p:cNvPr id="5" name="Slide Number Placeholder 4">
            <a:extLst>
              <a:ext uri="{FF2B5EF4-FFF2-40B4-BE49-F238E27FC236}">
                <a16:creationId xmlns:a16="http://schemas.microsoft.com/office/drawing/2014/main" id="{5F0BD5EF-675F-9F44-8210-901CD524A339}"/>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162168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539547"/>
          </a:xfrm>
        </p:spPr>
        <p:txBody>
          <a:bodyPr/>
          <a:lstStyle/>
          <a:p>
            <a:r>
              <a:rPr lang="en-US" dirty="0"/>
              <a:t>Overview of Modeling Cases Presented</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idx="1"/>
          </p:nvPr>
        </p:nvSpPr>
        <p:spPr>
          <a:xfrm>
            <a:off x="609600" y="1060315"/>
            <a:ext cx="10972800" cy="5116648"/>
          </a:xfrm>
        </p:spPr>
        <p:txBody>
          <a:bodyPr/>
          <a:lstStyle/>
          <a:p>
            <a:pPr marL="0" indent="0">
              <a:spcBef>
                <a:spcPts val="0"/>
              </a:spcBef>
              <a:spcAft>
                <a:spcPts val="1200"/>
              </a:spcAft>
              <a:buNone/>
            </a:pPr>
            <a:r>
              <a:rPr lang="en-US" sz="2000" dirty="0">
                <a:cs typeface="Calibri"/>
              </a:rPr>
              <a:t>The tables on the following slides compare reliability and operational results for the following cases:</a:t>
            </a:r>
            <a:endParaRPr lang="en-US" sz="2000" dirty="0"/>
          </a:p>
          <a:p>
            <a:pPr marL="796925" lvl="1" indent="-457200">
              <a:spcBef>
                <a:spcPts val="0"/>
              </a:spcBef>
              <a:spcAft>
                <a:spcPts val="1200"/>
              </a:spcAft>
              <a:buFont typeface="+mj-lt"/>
              <a:buAutoNum type="alphaUcPeriod"/>
            </a:pPr>
            <a:r>
              <a:rPr lang="en-US" sz="2000" dirty="0">
                <a:cs typeface="Calibri"/>
              </a:rPr>
              <a:t>RESOLVE 2030 simulation of the 46 MMT RSP (i.e. 2018 IEPR input into RESOLVE)</a:t>
            </a:r>
          </a:p>
          <a:p>
            <a:pPr marL="796925" lvl="1" indent="-457200">
              <a:spcBef>
                <a:spcPts val="0"/>
              </a:spcBef>
              <a:spcAft>
                <a:spcPts val="1200"/>
              </a:spcAft>
              <a:buFont typeface="+mj-lt"/>
              <a:buAutoNum type="alphaUcPeriod"/>
            </a:pPr>
            <a:r>
              <a:rPr lang="en-US" sz="2000" dirty="0">
                <a:cs typeface="Calibri"/>
              </a:rPr>
              <a:t>SERVM 2030 simulation of A. and with SERVM wind shape and software updates</a:t>
            </a:r>
          </a:p>
          <a:p>
            <a:pPr marL="796925" lvl="1" indent="-457200">
              <a:spcBef>
                <a:spcPts val="0"/>
              </a:spcBef>
              <a:spcAft>
                <a:spcPts val="1200"/>
              </a:spcAft>
              <a:buFont typeface="+mj-lt"/>
              <a:buAutoNum type="alphaUcPeriod"/>
            </a:pPr>
            <a:r>
              <a:rPr lang="en-US" sz="2000" dirty="0">
                <a:cs typeface="Calibri"/>
              </a:rPr>
              <a:t>SERVM 2030 simulation of B. and with 2019 IEPR input into SERVM</a:t>
            </a:r>
          </a:p>
          <a:p>
            <a:pPr marL="796925" lvl="1" indent="-457200">
              <a:spcBef>
                <a:spcPts val="0"/>
              </a:spcBef>
              <a:spcAft>
                <a:spcPts val="1200"/>
              </a:spcAft>
              <a:buFont typeface="+mj-lt"/>
              <a:buAutoNum type="alphaUcPeriod"/>
            </a:pPr>
            <a:r>
              <a:rPr lang="en-US" sz="2000" dirty="0">
                <a:cs typeface="Calibri"/>
              </a:rPr>
              <a:t>RESOLVE 2026 and 2031 simulation of the 46 MMT RSP but with 2019 IEPR input into RESOLVE</a:t>
            </a:r>
          </a:p>
          <a:p>
            <a:pPr marL="796925" lvl="1" indent="-457200">
              <a:spcBef>
                <a:spcPts val="0"/>
              </a:spcBef>
              <a:spcAft>
                <a:spcPts val="1200"/>
              </a:spcAft>
              <a:buFont typeface="+mj-lt"/>
              <a:buAutoNum type="alphaUcPeriod"/>
            </a:pPr>
            <a:r>
              <a:rPr lang="en-US" sz="2000" dirty="0">
                <a:cs typeface="Calibri"/>
              </a:rPr>
              <a:t>SERVM 2026 and 2031 simulation using the RESOLVE candidate resources produced in D. and with SERVM wind shape and software updates, and with 2019 IEPR input into SERVM</a:t>
            </a:r>
          </a:p>
          <a:p>
            <a:pPr lvl="1">
              <a:spcBef>
                <a:spcPts val="0"/>
              </a:spcBef>
              <a:spcAft>
                <a:spcPts val="1200"/>
              </a:spcAft>
            </a:pPr>
            <a:endParaRPr lang="en-US" sz="2000" dirty="0">
              <a:cs typeface="Calibri"/>
            </a:endParaRPr>
          </a:p>
        </p:txBody>
      </p:sp>
      <p:sp>
        <p:nvSpPr>
          <p:cNvPr id="5" name="Slide Number Placeholder 4">
            <a:extLst>
              <a:ext uri="{FF2B5EF4-FFF2-40B4-BE49-F238E27FC236}">
                <a16:creationId xmlns:a16="http://schemas.microsoft.com/office/drawing/2014/main" id="{5F0BD5EF-675F-9F44-8210-901CD524A339}"/>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16927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539547"/>
          </a:xfrm>
        </p:spPr>
        <p:txBody>
          <a:bodyPr/>
          <a:lstStyle/>
          <a:p>
            <a:r>
              <a:rPr lang="en-US" dirty="0"/>
              <a:t>SERVM Reliability Results</a:t>
            </a:r>
          </a:p>
        </p:txBody>
      </p:sp>
      <p:sp>
        <p:nvSpPr>
          <p:cNvPr id="5" name="Slide Number Placeholder 4">
            <a:extLst>
              <a:ext uri="{FF2B5EF4-FFF2-40B4-BE49-F238E27FC236}">
                <a16:creationId xmlns:a16="http://schemas.microsoft.com/office/drawing/2014/main" id="{5F0BD5EF-675F-9F44-8210-901CD524A339}"/>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E6DA4868-85EF-408D-B357-D907CBDBCF22}"/>
              </a:ext>
            </a:extLst>
          </p:cNvPr>
          <p:cNvSpPr txBox="1"/>
          <p:nvPr/>
        </p:nvSpPr>
        <p:spPr>
          <a:xfrm>
            <a:off x="718287" y="4169014"/>
            <a:ext cx="10590306"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Century Gothic" panose="020F0302020204030204"/>
              </a:rPr>
              <a:t>When SERVM was updated to the 2019 IEPR but the candidate resources from RESOLVE were not updated (i.e. still based on the 2018 IEPR), LOLE increased since the 2019 IEPR projected higher demand in 2030 than the 2018 IEPR (2</a:t>
            </a:r>
            <a:r>
              <a:rPr lang="en-US" sz="1600" baseline="30000" dirty="0">
                <a:solidFill>
                  <a:srgbClr val="000000"/>
                </a:solidFill>
                <a:latin typeface="Century Gothic" panose="020F0302020204030204"/>
              </a:rPr>
              <a:t>nd</a:t>
            </a:r>
            <a:r>
              <a:rPr lang="en-US" sz="1600" dirty="0">
                <a:solidFill>
                  <a:srgbClr val="000000"/>
                </a:solidFill>
                <a:latin typeface="Century Gothic" panose="020F0302020204030204"/>
              </a:rPr>
              <a:t> column of results in table)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When SERVM was also updated to include candidates from RESOLVE rerun with the 2019 IEPR, LOLE decreased back down (4</a:t>
            </a:r>
            <a:r>
              <a:rPr kumimoji="0" lang="en-US" sz="1600" b="0" i="0" u="none" strike="noStrike" kern="1200" cap="none" spc="0" normalizeH="0" baseline="30000" noProof="0" dirty="0">
                <a:ln>
                  <a:noFill/>
                </a:ln>
                <a:solidFill>
                  <a:srgbClr val="000000"/>
                </a:solidFill>
                <a:effectLst/>
                <a:uLnTx/>
                <a:uFillTx/>
                <a:latin typeface="Century Gothic" panose="020F0302020204030204"/>
                <a:ea typeface="+mn-ea"/>
                <a:cs typeface="+mn-cs"/>
              </a:rPr>
              <a:t>th</a:t>
            </a: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 column of results in table)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Century Gothic" panose="020F0302020204030204"/>
              </a:rPr>
              <a:t>2026 and 2031 LOLE results of the 46 MMT portfolio recommended for study in the 2021-22 TPP are acceptably close to the 0.1 LOLE standard</a:t>
            </a:r>
            <a:endPar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10" name="TextBox 9">
            <a:extLst>
              <a:ext uri="{FF2B5EF4-FFF2-40B4-BE49-F238E27FC236}">
                <a16:creationId xmlns:a16="http://schemas.microsoft.com/office/drawing/2014/main" id="{2F1C9A04-16B9-4876-A9DC-4E29B63A1B5B}"/>
              </a:ext>
            </a:extLst>
          </p:cNvPr>
          <p:cNvSpPr txBox="1"/>
          <p:nvPr/>
        </p:nvSpPr>
        <p:spPr>
          <a:xfrm>
            <a:off x="240631" y="6077525"/>
            <a:ext cx="59187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rPr>
              <a:t>* Normalized EUE = EUE/annual load expressed as a percent</a:t>
            </a:r>
          </a:p>
        </p:txBody>
      </p:sp>
      <p:graphicFrame>
        <p:nvGraphicFramePr>
          <p:cNvPr id="6" name="Table 5">
            <a:extLst>
              <a:ext uri="{FF2B5EF4-FFF2-40B4-BE49-F238E27FC236}">
                <a16:creationId xmlns:a16="http://schemas.microsoft.com/office/drawing/2014/main" id="{869D1D11-9783-45F5-A073-384BA446C484}"/>
              </a:ext>
            </a:extLst>
          </p:cNvPr>
          <p:cNvGraphicFramePr>
            <a:graphicFrameLocks noGrp="1"/>
          </p:cNvGraphicFramePr>
          <p:nvPr>
            <p:extLst>
              <p:ext uri="{D42A27DB-BD31-4B8C-83A1-F6EECF244321}">
                <p14:modId xmlns:p14="http://schemas.microsoft.com/office/powerpoint/2010/main" val="703543214"/>
              </p:ext>
            </p:extLst>
          </p:nvPr>
        </p:nvGraphicFramePr>
        <p:xfrm>
          <a:off x="1100579" y="1084884"/>
          <a:ext cx="9825723" cy="2913058"/>
        </p:xfrm>
        <a:graphic>
          <a:graphicData uri="http://schemas.openxmlformats.org/drawingml/2006/table">
            <a:tbl>
              <a:tblPr/>
              <a:tblGrid>
                <a:gridCol w="3105539">
                  <a:extLst>
                    <a:ext uri="{9D8B030D-6E8A-4147-A177-3AD203B41FA5}">
                      <a16:colId xmlns:a16="http://schemas.microsoft.com/office/drawing/2014/main" val="797070701"/>
                    </a:ext>
                  </a:extLst>
                </a:gridCol>
                <a:gridCol w="1680046">
                  <a:extLst>
                    <a:ext uri="{9D8B030D-6E8A-4147-A177-3AD203B41FA5}">
                      <a16:colId xmlns:a16="http://schemas.microsoft.com/office/drawing/2014/main" val="1771156164"/>
                    </a:ext>
                  </a:extLst>
                </a:gridCol>
                <a:gridCol w="1680046">
                  <a:extLst>
                    <a:ext uri="{9D8B030D-6E8A-4147-A177-3AD203B41FA5}">
                      <a16:colId xmlns:a16="http://schemas.microsoft.com/office/drawing/2014/main" val="286024580"/>
                    </a:ext>
                  </a:extLst>
                </a:gridCol>
                <a:gridCol w="1680046">
                  <a:extLst>
                    <a:ext uri="{9D8B030D-6E8A-4147-A177-3AD203B41FA5}">
                      <a16:colId xmlns:a16="http://schemas.microsoft.com/office/drawing/2014/main" val="1758008294"/>
                    </a:ext>
                  </a:extLst>
                </a:gridCol>
                <a:gridCol w="1680046">
                  <a:extLst>
                    <a:ext uri="{9D8B030D-6E8A-4147-A177-3AD203B41FA5}">
                      <a16:colId xmlns:a16="http://schemas.microsoft.com/office/drawing/2014/main" val="313652649"/>
                    </a:ext>
                  </a:extLst>
                </a:gridCol>
              </a:tblGrid>
              <a:tr h="1200425">
                <a:tc>
                  <a:txBody>
                    <a:bodyPr/>
                    <a:lstStyle/>
                    <a:p>
                      <a:pPr algn="l" fontAlgn="ctr"/>
                      <a:endParaRPr lang="en-US" sz="1600" b="0" i="0" u="none" strike="noStrike">
                        <a:solidFill>
                          <a:srgbClr val="000000"/>
                        </a:solidFill>
                        <a:effectLst/>
                        <a:latin typeface="Calibri" panose="020F0502020204030204" pitchFamily="34" charset="0"/>
                      </a:endParaRPr>
                    </a:p>
                  </a:txBody>
                  <a:tcPr marL="85725"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46 MMT RSP w/ SERVM wind shape &amp; software updates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46 MMT RSP w/ SERVM wind shape &amp; software updates, &amp; 2019 IEPR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600" b="0" i="0" u="none" strike="noStrike" dirty="0">
                          <a:solidFill>
                            <a:srgbClr val="000000"/>
                          </a:solidFill>
                          <a:effectLst/>
                          <a:latin typeface="Calibri" panose="020F0502020204030204" pitchFamily="34" charset="0"/>
                        </a:rPr>
                        <a:t>46 MMT RSP w/ SERVM wind shape &amp; software updates, &amp; 2019 IEPR, &amp; RESOLVE rerun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83128958"/>
                  </a:ext>
                </a:extLst>
              </a:tr>
              <a:tr h="239779">
                <a:tc>
                  <a:txBody>
                    <a:bodyPr/>
                    <a:lstStyle/>
                    <a:p>
                      <a:pPr algn="l" fontAlgn="ctr"/>
                      <a:r>
                        <a:rPr lang="en-US" sz="1600" b="0" i="0" u="none" strike="noStrike">
                          <a:solidFill>
                            <a:srgbClr val="000000"/>
                          </a:solidFill>
                          <a:effectLst/>
                          <a:latin typeface="Calibri" panose="020F0502020204030204" pitchFamily="34" charset="0"/>
                        </a:rPr>
                        <a:t>Study Year</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600" b="0" i="0" u="none" strike="noStrike" dirty="0">
                          <a:solidFill>
                            <a:srgbClr val="000000"/>
                          </a:solidFill>
                          <a:effectLst/>
                          <a:latin typeface="Calibri" panose="020F0502020204030204" pitchFamily="34" charset="0"/>
                        </a:rPr>
                        <a:t>2030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2026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2031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632888"/>
                  </a:ext>
                </a:extLst>
              </a:tr>
              <a:tr h="239779">
                <a:tc>
                  <a:txBody>
                    <a:bodyPr/>
                    <a:lstStyle/>
                    <a:p>
                      <a:pPr algn="l" fontAlgn="ctr"/>
                      <a:r>
                        <a:rPr lang="en-US" sz="1600" b="0" i="0" u="none" strike="noStrike">
                          <a:solidFill>
                            <a:srgbClr val="000000"/>
                          </a:solidFill>
                          <a:effectLst/>
                          <a:latin typeface="Calibri" panose="020F0502020204030204" pitchFamily="34" charset="0"/>
                        </a:rPr>
                        <a:t>LOLE (expected events/year)</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600" b="0" i="0" u="none" strike="noStrike" dirty="0">
                          <a:solidFill>
                            <a:srgbClr val="000000"/>
                          </a:solidFill>
                          <a:effectLst/>
                          <a:latin typeface="Calibri" panose="020F0502020204030204" pitchFamily="34" charset="0"/>
                        </a:rPr>
                        <a:t>0.0935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0.1901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600" b="0" i="0" u="none" strike="noStrike">
                          <a:solidFill>
                            <a:srgbClr val="000000"/>
                          </a:solidFill>
                          <a:effectLst/>
                          <a:latin typeface="Calibri" panose="020F0502020204030204" pitchFamily="34" charset="0"/>
                        </a:rPr>
                        <a:t>0.1081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dirty="0">
                          <a:solidFill>
                            <a:srgbClr val="000000"/>
                          </a:solidFill>
                          <a:effectLst/>
                          <a:latin typeface="Calibri" panose="020F0502020204030204" pitchFamily="34" charset="0"/>
                        </a:rPr>
                        <a:t>0.0643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544017229"/>
                  </a:ext>
                </a:extLst>
              </a:tr>
              <a:tr h="479558">
                <a:tc>
                  <a:txBody>
                    <a:bodyPr/>
                    <a:lstStyle/>
                    <a:p>
                      <a:pPr algn="l" fontAlgn="ctr"/>
                      <a:r>
                        <a:rPr lang="en-US" sz="1600" b="0" i="0" u="none" strike="noStrike">
                          <a:solidFill>
                            <a:srgbClr val="000000"/>
                          </a:solidFill>
                          <a:effectLst/>
                          <a:latin typeface="Calibri" panose="020F0502020204030204" pitchFamily="34" charset="0"/>
                        </a:rPr>
                        <a:t>LOLH (expected hours of events/year)</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600" b="0" i="0" u="none" strike="noStrike">
                          <a:solidFill>
                            <a:srgbClr val="000000"/>
                          </a:solidFill>
                          <a:effectLst/>
                          <a:latin typeface="Calibri" panose="020F0502020204030204" pitchFamily="34" charset="0"/>
                        </a:rPr>
                        <a:t>0.1262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0.3095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600" b="0" i="0" u="none" strike="noStrike">
                          <a:solidFill>
                            <a:srgbClr val="000000"/>
                          </a:solidFill>
                          <a:effectLst/>
                          <a:latin typeface="Calibri" panose="020F0502020204030204" pitchFamily="34" charset="0"/>
                        </a:rPr>
                        <a:t>0.2442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dirty="0">
                          <a:solidFill>
                            <a:srgbClr val="000000"/>
                          </a:solidFill>
                          <a:effectLst/>
                          <a:latin typeface="Calibri" panose="020F0502020204030204" pitchFamily="34" charset="0"/>
                        </a:rPr>
                        <a:t>0.0976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51330539"/>
                  </a:ext>
                </a:extLst>
              </a:tr>
              <a:tr h="239779">
                <a:tc>
                  <a:txBody>
                    <a:bodyPr/>
                    <a:lstStyle/>
                    <a:p>
                      <a:pPr algn="l" fontAlgn="ctr"/>
                      <a:r>
                        <a:rPr lang="en-US" sz="1600" b="0" i="0" u="none" strike="noStrike">
                          <a:solidFill>
                            <a:srgbClr val="000000"/>
                          </a:solidFill>
                          <a:effectLst/>
                          <a:latin typeface="Calibri" panose="020F0502020204030204" pitchFamily="34" charset="0"/>
                        </a:rPr>
                        <a:t>EUE (MWh)</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600" b="0" i="0" u="none" strike="noStrike">
                          <a:solidFill>
                            <a:srgbClr val="000000"/>
                          </a:solidFill>
                          <a:effectLst/>
                          <a:latin typeface="Calibri" panose="020F0502020204030204" pitchFamily="34" charset="0"/>
                        </a:rPr>
                        <a:t>122.8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400.3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600" b="0" i="0" u="none" strike="noStrike">
                          <a:solidFill>
                            <a:srgbClr val="000000"/>
                          </a:solidFill>
                          <a:effectLst/>
                          <a:latin typeface="Calibri" panose="020F0502020204030204" pitchFamily="34" charset="0"/>
                        </a:rPr>
                        <a:t>205.2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dirty="0">
                          <a:solidFill>
                            <a:srgbClr val="000000"/>
                          </a:solidFill>
                          <a:effectLst/>
                          <a:latin typeface="Calibri" panose="020F0502020204030204" pitchFamily="34" charset="0"/>
                        </a:rPr>
                        <a:t>122.41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07364620"/>
                  </a:ext>
                </a:extLst>
              </a:tr>
              <a:tr h="239779">
                <a:tc>
                  <a:txBody>
                    <a:bodyPr/>
                    <a:lstStyle/>
                    <a:p>
                      <a:pPr algn="l" fontAlgn="ctr"/>
                      <a:r>
                        <a:rPr lang="en-US" sz="1600" b="0" i="0" u="none" strike="noStrike">
                          <a:solidFill>
                            <a:srgbClr val="000000"/>
                          </a:solidFill>
                          <a:effectLst/>
                          <a:latin typeface="Calibri" panose="020F0502020204030204" pitchFamily="34" charset="0"/>
                        </a:rPr>
                        <a:t>annual load (GWh)</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600" b="0" i="0" u="none" strike="noStrike">
                          <a:solidFill>
                            <a:srgbClr val="000000"/>
                          </a:solidFill>
                          <a:effectLst/>
                          <a:latin typeface="Calibri" panose="020F0502020204030204" pitchFamily="34" charset="0"/>
                        </a:rPr>
                        <a:t>255,778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263,837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600" b="0" i="0" u="none" strike="noStrike">
                          <a:solidFill>
                            <a:srgbClr val="000000"/>
                          </a:solidFill>
                          <a:effectLst/>
                          <a:latin typeface="Calibri" panose="020F0502020204030204" pitchFamily="34" charset="0"/>
                        </a:rPr>
                        <a:t>255,118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dirty="0">
                          <a:solidFill>
                            <a:srgbClr val="000000"/>
                          </a:solidFill>
                          <a:effectLst/>
                          <a:latin typeface="Calibri" panose="020F0502020204030204" pitchFamily="34" charset="0"/>
                        </a:rPr>
                        <a:t>267,969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40840635"/>
                  </a:ext>
                </a:extLst>
              </a:tr>
              <a:tr h="249593">
                <a:tc>
                  <a:txBody>
                    <a:bodyPr/>
                    <a:lstStyle/>
                    <a:p>
                      <a:pPr algn="l" fontAlgn="ctr"/>
                      <a:r>
                        <a:rPr lang="en-US" sz="1600" b="0" i="0" u="none" strike="noStrike">
                          <a:solidFill>
                            <a:srgbClr val="000000"/>
                          </a:solidFill>
                          <a:effectLst/>
                          <a:latin typeface="Calibri" panose="020F0502020204030204" pitchFamily="34" charset="0"/>
                        </a:rPr>
                        <a:t>normalized EUE (%)</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600" b="0" i="0" u="none" strike="noStrike" dirty="0">
                          <a:solidFill>
                            <a:srgbClr val="000000"/>
                          </a:solidFill>
                          <a:effectLst/>
                          <a:latin typeface="Calibri" panose="020F0502020204030204" pitchFamily="34" charset="0"/>
                        </a:rPr>
                        <a:t>0.0000480%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0.0001517%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600" b="0" i="0" u="none" strike="noStrike" dirty="0">
                          <a:solidFill>
                            <a:srgbClr val="000000"/>
                          </a:solidFill>
                          <a:effectLst/>
                          <a:latin typeface="Calibri" panose="020F0502020204030204" pitchFamily="34" charset="0"/>
                        </a:rPr>
                        <a:t>0.0000805%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0" i="0" u="none" strike="noStrike" dirty="0">
                          <a:solidFill>
                            <a:srgbClr val="000000"/>
                          </a:solidFill>
                          <a:effectLst/>
                          <a:latin typeface="Calibri" panose="020F0502020204030204" pitchFamily="34" charset="0"/>
                        </a:rPr>
                        <a:t>0.0000457%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201652961"/>
                  </a:ext>
                </a:extLst>
              </a:tr>
            </a:tbl>
          </a:graphicData>
        </a:graphic>
      </p:graphicFrame>
    </p:spTree>
    <p:extLst>
      <p:ext uri="{BB962C8B-B14F-4D97-AF65-F5344CB8AC3E}">
        <p14:creationId xmlns:p14="http://schemas.microsoft.com/office/powerpoint/2010/main" val="192133"/>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1B6200DE-6007-D643-9F5B-FC2D5D51F9D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22570C4D-A6CC-7047-84CE-184A31781848}"/>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EBCA972D-AA12-2746-ABD4-A51606F990AF}"/>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29E3AA06-7F86-8540-9677-204F73111D28}"/>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70EBC58D-8193-694D-8A77-6CEE4514319D}"/>
    </a:ext>
  </a:extLst>
</a:theme>
</file>

<file path=ppt/theme/theme6.xml><?xml version="1.0" encoding="utf-8"?>
<a:theme xmlns:a="http://schemas.openxmlformats.org/drawingml/2006/main" name="1_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1B6200DE-6007-D643-9F5B-FC2D5D51F9D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D0DC434EC93649981C54FC51FEC81B" ma:contentTypeVersion="4" ma:contentTypeDescription="Create a new document." ma:contentTypeScope="" ma:versionID="021d0858a86c1005726a07bce1118e06">
  <xsd:schema xmlns:xsd="http://www.w3.org/2001/XMLSchema" xmlns:xs="http://www.w3.org/2001/XMLSchema" xmlns:p="http://schemas.microsoft.com/office/2006/metadata/properties" xmlns:ns2="b2d2777c-a1f1-404e-80d5-4b6b735f5353" xmlns:ns3="5294eb0b-0742-491f-921b-4c8fe009313f" targetNamespace="http://schemas.microsoft.com/office/2006/metadata/properties" ma:root="true" ma:fieldsID="a64ea3b0a21cd88d7b989ba14685cc6b" ns2:_="" ns3:_="">
    <xsd:import namespace="b2d2777c-a1f1-404e-80d5-4b6b735f5353"/>
    <xsd:import namespace="5294eb0b-0742-491f-921b-4c8fe00931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d2777c-a1f1-404e-80d5-4b6b735f53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94eb0b-0742-491f-921b-4c8fe00931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6C5905-69B1-4982-9F42-287E77EC8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d2777c-a1f1-404e-80d5-4b6b735f5353"/>
    <ds:schemaRef ds:uri="5294eb0b-0742-491f-921b-4c8fe00931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AA851F-DCC7-4BBB-99ED-E8FBF307EE1A}">
  <ds:schemaRefs>
    <ds:schemaRef ds:uri="http://schemas.microsoft.com/sharepoint/v3/contenttype/forms"/>
  </ds:schemaRefs>
</ds:datastoreItem>
</file>

<file path=customXml/itemProps3.xml><?xml version="1.0" encoding="utf-8"?>
<ds:datastoreItem xmlns:ds="http://schemas.openxmlformats.org/officeDocument/2006/customXml" ds:itemID="{C6520604-5374-4AA9-9DB7-CA41A47F961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CPUC White</Template>
  <TotalTime>15169</TotalTime>
  <Words>2278</Words>
  <Application>Microsoft Office PowerPoint</Application>
  <PresentationFormat>Widescreen</PresentationFormat>
  <Paragraphs>629</Paragraphs>
  <Slides>13</Slides>
  <Notes>0</Notes>
  <HiddenSlides>0</HiddenSlides>
  <MMClips>0</MMClips>
  <ScaleCrop>false</ScaleCrop>
  <HeadingPairs>
    <vt:vector size="4" baseType="variant">
      <vt:variant>
        <vt:lpstr>Theme</vt:lpstr>
      </vt:variant>
      <vt:variant>
        <vt:i4>6</vt:i4>
      </vt:variant>
      <vt:variant>
        <vt:lpstr>Slide Titles</vt:lpstr>
      </vt:variant>
      <vt:variant>
        <vt:i4>13</vt:i4>
      </vt:variant>
    </vt:vector>
  </HeadingPairs>
  <TitlesOfParts>
    <vt:vector size="19" baseType="lpstr">
      <vt:lpstr>CPUC White</vt:lpstr>
      <vt:lpstr>CPUC Pale Gold</vt:lpstr>
      <vt:lpstr>CPUC Dark Blue</vt:lpstr>
      <vt:lpstr>CPUC Blue</vt:lpstr>
      <vt:lpstr>CPUC Gold</vt:lpstr>
      <vt:lpstr>1_CPUC White</vt:lpstr>
      <vt:lpstr>SERVM analysis of IRP 46 MMT Portfolio for use in 2021-22 TPP</vt:lpstr>
      <vt:lpstr>Purpose of this Presentation</vt:lpstr>
      <vt:lpstr>Background</vt:lpstr>
      <vt:lpstr>SERVM Updates Since RSP Adoption (Group 1)</vt:lpstr>
      <vt:lpstr>SERVM Updates Since RSP Adoption (Group 2)</vt:lpstr>
      <vt:lpstr>2019 IEPR-updated 46 MMT Portfolio in RESOLVE and SERVM </vt:lpstr>
      <vt:lpstr>Review of SERVM Metrics</vt:lpstr>
      <vt:lpstr>Overview of Modeling Cases Presented</vt:lpstr>
      <vt:lpstr>SERVM Reliability Results</vt:lpstr>
      <vt:lpstr>Months and Hours When EUE Occurred</vt:lpstr>
      <vt:lpstr>SERVM Annual Energy Balance Results</vt:lpstr>
      <vt:lpstr>SERVM Annual GHG Emissions Results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IRP Modeling Advisory Group Webinar IRP Model Improvement and GHG Ground-truthing</dc:title>
  <dc:creator>Seyed A Eshraghi</dc:creator>
  <cp:lastModifiedBy>Karolina Maslanka</cp:lastModifiedBy>
  <cp:revision>126</cp:revision>
  <dcterms:created xsi:type="dcterms:W3CDTF">2020-12-04T22:02:25Z</dcterms:created>
  <dcterms:modified xsi:type="dcterms:W3CDTF">2021-01-15T23:16:20Z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0x0101007ED0DC434EC93649981C54FC51FEC81B</vt:lpwstr>
  </property>
</Properties>
</file>