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92" r:id="rId2"/>
    <p:sldId id="388" r:id="rId3"/>
    <p:sldId id="387" r:id="rId4"/>
    <p:sldId id="391" r:id="rId5"/>
    <p:sldId id="389" r:id="rId6"/>
    <p:sldId id="394" r:id="rId7"/>
    <p:sldId id="395" r:id="rId8"/>
    <p:sldId id="396" r:id="rId9"/>
    <p:sldId id="393" r:id="rId10"/>
    <p:sldId id="398" r:id="rId11"/>
    <p:sldId id="399" r:id="rId12"/>
  </p:sldIdLst>
  <p:sldSz cx="9144000" cy="6858000" type="screen4x3"/>
  <p:notesSz cx="9283700" cy="6985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200">
          <p15:clr>
            <a:srgbClr val="A4A3A4"/>
          </p15:clr>
        </p15:guide>
        <p15:guide id="2" pos="292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99"/>
    <a:srgbClr val="3333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9898" autoAdjust="0"/>
    <p:restoredTop sz="94617" autoAdjust="0"/>
  </p:normalViewPr>
  <p:slideViewPr>
    <p:cSldViewPr>
      <p:cViewPr varScale="1">
        <p:scale>
          <a:sx n="109" d="100"/>
          <a:sy n="109" d="100"/>
        </p:scale>
        <p:origin x="342" y="102"/>
      </p:cViewPr>
      <p:guideLst>
        <p:guide orient="horz" pos="2160"/>
        <p:guide pos="2880"/>
      </p:guideLst>
    </p:cSldViewPr>
  </p:slideViewPr>
  <p:outlineViewPr>
    <p:cViewPr>
      <p:scale>
        <a:sx n="50" d="100"/>
        <a:sy n="5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75" d="100"/>
          <a:sy n="75" d="100"/>
        </p:scale>
        <p:origin x="-2844" y="-78"/>
      </p:cViewPr>
      <p:guideLst>
        <p:guide orient="horz" pos="2200"/>
        <p:guide pos="292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4023641" cy="3492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257953" y="0"/>
            <a:ext cx="4023641" cy="3492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446390-A4F3-4FD5-ACB9-4C46888FEB11}" type="datetimeFigureOut">
              <a:rPr lang="en-US" smtClean="0"/>
              <a:t>1/17/2019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" y="6634555"/>
            <a:ext cx="4023641" cy="3492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257953" y="6634555"/>
            <a:ext cx="4023641" cy="3492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36E8A7-B6FC-45D6-99BB-2AE2BDB0B43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266337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3"/>
            <a:ext cx="4023778" cy="348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723" tIns="46362" rIns="92723" bIns="46362" numCol="1" anchor="t" anchorCtr="0" compatLnSpc="1">
            <a:prstTxWarp prst="textNoShape">
              <a:avLst/>
            </a:prstTxWarp>
          </a:bodyPr>
          <a:lstStyle>
            <a:lvl1pPr defTabSz="927199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57821" y="3"/>
            <a:ext cx="4023778" cy="348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723" tIns="46362" rIns="92723" bIns="46362" numCol="1" anchor="t" anchorCtr="0" compatLnSpc="1">
            <a:prstTxWarp prst="textNoShape">
              <a:avLst/>
            </a:prstTxWarp>
          </a:bodyPr>
          <a:lstStyle>
            <a:lvl1pPr algn="r" defTabSz="927199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50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95600" y="525463"/>
            <a:ext cx="3492500" cy="26193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  <a:ext uri="{FAA26D3D-D897-4be2-8F04-BA451C77F1D7}"/>
          </a:extLst>
        </p:spPr>
      </p:sp>
      <p:sp>
        <p:nvSpPr>
          <p:cNvPr id="215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9214" y="3318353"/>
            <a:ext cx="7425279" cy="3141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723" tIns="46362" rIns="92723" bIns="463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6635514"/>
            <a:ext cx="4023778" cy="348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723" tIns="46362" rIns="92723" bIns="46362" numCol="1" anchor="b" anchorCtr="0" compatLnSpc="1">
            <a:prstTxWarp prst="textNoShape">
              <a:avLst/>
            </a:prstTxWarp>
          </a:bodyPr>
          <a:lstStyle>
            <a:lvl1pPr defTabSz="927199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57821" y="6635514"/>
            <a:ext cx="4023778" cy="348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723" tIns="46362" rIns="92723" bIns="46362" numCol="1" anchor="b" anchorCtr="0" compatLnSpc="1">
            <a:prstTxWarp prst="textNoShape">
              <a:avLst/>
            </a:prstTxWarp>
          </a:bodyPr>
          <a:lstStyle>
            <a:lvl1pPr algn="r" defTabSz="927199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794C2BF8-3077-46D3-85C0-B4965EA9629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6775808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defRPr/>
            </a:pPr>
            <a:endParaRPr lang="en-US" dirty="0"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 txBox="1">
            <a:spLocks noGrp="1" noChangeArrowheads="1"/>
          </p:cNvSpPr>
          <p:nvPr/>
        </p:nvSpPr>
        <p:spPr bwMode="auto">
          <a:xfrm>
            <a:off x="5259925" y="6634321"/>
            <a:ext cx="4021676" cy="349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738" tIns="46870" rIns="93738" bIns="46870" anchor="b"/>
          <a:lstStyle>
            <a:lvl1pPr defTabSz="9398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9398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9398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9398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9398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398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398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398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398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32928E8-7B92-4B6F-8FA7-004F73C6FF34}" type="slidenum">
              <a:rPr lang="en-US" altLang="en-US"/>
              <a:pPr algn="r" eaLnBrk="1" hangingPunct="1">
                <a:spcBef>
                  <a:spcPct val="0"/>
                </a:spcBef>
              </a:pPr>
              <a:t>4</a:t>
            </a:fld>
            <a:endParaRPr lang="en-US" altLang="en-US" dirty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95600" y="523875"/>
            <a:ext cx="3492500" cy="2619375"/>
          </a:xfrm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7111" y="3318353"/>
            <a:ext cx="7429483" cy="3143012"/>
          </a:xfr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93738" tIns="46870" rIns="93738" bIns="46870"/>
          <a:lstStyle/>
          <a:p>
            <a:pPr eaLnBrk="1" hangingPunct="1">
              <a:defRPr/>
            </a:pPr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 txBox="1">
            <a:spLocks noGrp="1" noChangeArrowheads="1"/>
          </p:cNvSpPr>
          <p:nvPr/>
        </p:nvSpPr>
        <p:spPr bwMode="auto">
          <a:xfrm>
            <a:off x="5259925" y="6634319"/>
            <a:ext cx="4021676" cy="349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738" tIns="46870" rIns="93738" bIns="46870" anchor="b"/>
          <a:lstStyle>
            <a:lvl1pPr defTabSz="9398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9398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9398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9398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9398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398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398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398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398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32928E8-7B92-4B6F-8FA7-004F73C6FF34}" type="slidenum">
              <a:rPr lang="en-US" altLang="en-US"/>
              <a:pPr algn="r" eaLnBrk="1" hangingPunct="1">
                <a:spcBef>
                  <a:spcPct val="0"/>
                </a:spcBef>
              </a:pPr>
              <a:t>9</a:t>
            </a:fld>
            <a:endParaRPr lang="en-US" altLang="en-US" dirty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95600" y="523875"/>
            <a:ext cx="3492500" cy="2619375"/>
          </a:xfrm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7110" y="3318353"/>
            <a:ext cx="7429483" cy="3143012"/>
          </a:xfr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93738" tIns="46870" rIns="93738" bIns="46870"/>
          <a:lstStyle/>
          <a:p>
            <a:pPr eaLnBrk="1" hangingPunct="1">
              <a:defRPr/>
            </a:pPr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 txBox="1">
            <a:spLocks noGrp="1" noChangeArrowheads="1"/>
          </p:cNvSpPr>
          <p:nvPr/>
        </p:nvSpPr>
        <p:spPr bwMode="auto">
          <a:xfrm>
            <a:off x="5259925" y="6634319"/>
            <a:ext cx="4021676" cy="349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738" tIns="46870" rIns="93738" bIns="46870" anchor="b"/>
          <a:lstStyle>
            <a:lvl1pPr defTabSz="9398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9398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9398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9398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9398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398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398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398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398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32928E8-7B92-4B6F-8FA7-004F73C6FF34}" type="slidenum">
              <a:rPr lang="en-US" altLang="en-US"/>
              <a:pPr algn="r" eaLnBrk="1" hangingPunct="1">
                <a:spcBef>
                  <a:spcPct val="0"/>
                </a:spcBef>
              </a:pPr>
              <a:t>10</a:t>
            </a:fld>
            <a:endParaRPr lang="en-US" altLang="en-US" dirty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95600" y="523875"/>
            <a:ext cx="3492500" cy="2619375"/>
          </a:xfrm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7110" y="3318353"/>
            <a:ext cx="7429483" cy="3143012"/>
          </a:xfr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93738" tIns="46870" rIns="93738" bIns="46870"/>
          <a:lstStyle/>
          <a:p>
            <a:pPr eaLnBrk="1" hangingPunct="1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22344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D94777-AC61-49AE-8231-DE245E294C3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3810174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CA6994-D42F-4AE2-9233-45CFAF2164AE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147229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838200"/>
            <a:ext cx="2057400" cy="52879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838200"/>
            <a:ext cx="6019800" cy="52879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948E4F-B52F-42E3-A47A-8980A9445570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346719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990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2057400"/>
            <a:ext cx="4038600" cy="40687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057400"/>
            <a:ext cx="4038600" cy="40687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BF0E74-0AC2-4D0F-86A2-1BB10472C61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3914149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990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2057400"/>
            <a:ext cx="8229600" cy="4068763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66AFF3-1D42-4F8C-86E8-8D388310827D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69892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267504-C195-4FFD-9554-01442707D938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3514898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25D33C-051D-4C26-BBCC-799C67E94E02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49228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57400"/>
            <a:ext cx="4038600" cy="4068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057400"/>
            <a:ext cx="4038600" cy="4068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8AEA31-243D-4E52-8E51-3CDA368670C3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998038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35EC4F-96F6-4CB2-BF15-F793A2103150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4079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8EC7B-95F5-477A-B7BD-A65E4AD53F99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7749273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77681A-6630-40BE-8194-B66902EC0358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66917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64935B-9BDF-4404-99C0-23AA99D79701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364262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FF4CDE-EB09-4107-93AB-2C9008DEE4E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8769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background_officialState_v4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838200"/>
            <a:ext cx="8229600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057400"/>
            <a:ext cx="8229600" cy="406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172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09800" y="6245225"/>
            <a:ext cx="38862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7200" y="6245225"/>
            <a:ext cx="16764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29B8F89E-D287-4C0F-85B8-E634DCD52260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accent2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accent2"/>
          </a:solidFill>
          <a:latin typeface="Arial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accent2"/>
          </a:solidFill>
          <a:latin typeface="Arial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accent2"/>
          </a:solidFill>
          <a:latin typeface="Arial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accent2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accent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accent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accent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accent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4"/>
          <p:cNvSpPr>
            <a:spLocks noChangeArrowheads="1"/>
          </p:cNvSpPr>
          <p:nvPr/>
        </p:nvSpPr>
        <p:spPr bwMode="auto">
          <a:xfrm>
            <a:off x="0" y="1295400"/>
            <a:ext cx="91440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en-US" sz="2800" b="1" dirty="0">
                <a:solidFill>
                  <a:schemeClr val="accent2"/>
                </a:solidFill>
                <a:ea typeface="ＭＳ Ｐゴシック" charset="0"/>
              </a:rPr>
              <a:t>Affordability Rulemaking</a:t>
            </a:r>
          </a:p>
          <a:p>
            <a:pPr algn="ctr">
              <a:defRPr/>
            </a:pPr>
            <a:r>
              <a:rPr lang="en-US" sz="2800" b="1" dirty="0">
                <a:solidFill>
                  <a:schemeClr val="accent2"/>
                </a:solidFill>
                <a:ea typeface="ＭＳ Ｐゴシック" charset="0"/>
              </a:rPr>
              <a:t>R.18-07-006 Workshop</a:t>
            </a:r>
          </a:p>
        </p:txBody>
      </p:sp>
      <p:sp>
        <p:nvSpPr>
          <p:cNvPr id="15364" name="Rectangle 8"/>
          <p:cNvSpPr>
            <a:spLocks noChangeArrowheads="1"/>
          </p:cNvSpPr>
          <p:nvPr/>
        </p:nvSpPr>
        <p:spPr bwMode="auto">
          <a:xfrm>
            <a:off x="-152400" y="4724400"/>
            <a:ext cx="8839200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br>
              <a:rPr lang="en-US" altLang="en-US" sz="1600" b="1" dirty="0"/>
            </a:br>
            <a:endParaRPr lang="en-US" altLang="en-US" sz="1600" b="1" dirty="0"/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endParaRPr lang="en-US" altLang="en-US" sz="2000" b="1" dirty="0">
              <a:solidFill>
                <a:schemeClr val="accent2"/>
              </a:solidFill>
            </a:endParaRP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altLang="en-US" sz="2000" b="1" dirty="0">
                <a:solidFill>
                  <a:schemeClr val="accent2"/>
                </a:solidFill>
              </a:rPr>
              <a:t>Water Division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altLang="en-US" sz="2000" b="1" dirty="0">
                <a:solidFill>
                  <a:schemeClr val="accent2"/>
                </a:solidFill>
              </a:rPr>
              <a:t>January 22, 2019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spcAft>
                <a:spcPct val="25000"/>
              </a:spcAft>
              <a:defRPr/>
            </a:pPr>
            <a:endParaRPr lang="en-US" altLang="en-US" sz="1400" b="1" dirty="0"/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spcAft>
                <a:spcPct val="25000"/>
              </a:spcAft>
              <a:defRPr/>
            </a:pPr>
            <a:endParaRPr lang="en-US" altLang="en-US" sz="1400" b="1" dirty="0"/>
          </a:p>
        </p:txBody>
      </p:sp>
      <p:pic>
        <p:nvPicPr>
          <p:cNvPr id="3078" name="Picture 11" descr="cpuc-building-2"/>
          <p:cNvPicPr>
            <a:picLocks noChangeAspect="1" noChangeArrowheads="1"/>
          </p:cNvPicPr>
          <p:nvPr/>
        </p:nvPicPr>
        <p:blipFill>
          <a:blip r:embed="rId3" cstate="print">
            <a:lum bright="54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2792412"/>
            <a:ext cx="2678113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71362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ChangeArrowheads="1"/>
          </p:cNvSpPr>
          <p:nvPr/>
        </p:nvSpPr>
        <p:spPr bwMode="auto">
          <a:xfrm>
            <a:off x="457200" y="990600"/>
            <a:ext cx="822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chemeClr val="accent2"/>
                </a:solidFill>
              </a:rPr>
              <a:t>Statewide Low-Income Water Program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41084" y="1828800"/>
            <a:ext cx="865784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895350" indent="-4953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258888" indent="-4191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marL="0" indent="0" eaLnBrk="1" hangingPunct="1">
              <a:buClr>
                <a:schemeClr val="tx1"/>
              </a:buClr>
              <a:buNone/>
              <a:defRPr/>
            </a:pPr>
            <a:r>
              <a:rPr lang="en-US" altLang="en-US" sz="2400" b="1" dirty="0"/>
              <a:t>Challenges Addressed</a:t>
            </a:r>
            <a:endParaRPr lang="en-US" altLang="en-US" sz="500" b="1" dirty="0"/>
          </a:p>
          <a:p>
            <a:pPr lvl="1" eaLnBrk="1" hangingPunct="1">
              <a:buClr>
                <a:schemeClr val="tx1"/>
              </a:buClr>
              <a:defRPr/>
            </a:pPr>
            <a:r>
              <a:rPr lang="en-US" altLang="en-US" sz="2000" dirty="0"/>
              <a:t>Reach as many eligible households as possible</a:t>
            </a:r>
          </a:p>
          <a:p>
            <a:pPr lvl="2" eaLnBrk="1" hangingPunct="1">
              <a:buClr>
                <a:schemeClr val="tx1"/>
              </a:buClr>
              <a:defRPr/>
            </a:pPr>
            <a:r>
              <a:rPr lang="en-US" altLang="en-US" sz="1600" b="1" dirty="0"/>
              <a:t>72%</a:t>
            </a:r>
            <a:r>
              <a:rPr lang="en-US" altLang="en-US" sz="1600" dirty="0"/>
              <a:t> of low-income household are living in multi-family housing that do not directly receive a water bill</a:t>
            </a:r>
          </a:p>
          <a:p>
            <a:pPr lvl="1" eaLnBrk="1" hangingPunct="1">
              <a:buClr>
                <a:schemeClr val="tx1"/>
              </a:buClr>
              <a:defRPr/>
            </a:pPr>
            <a:r>
              <a:rPr lang="en-US" altLang="en-US" sz="2000" dirty="0"/>
              <a:t>Avoid Proposition 218 issues with funding</a:t>
            </a:r>
          </a:p>
          <a:p>
            <a:pPr lvl="2" eaLnBrk="1" hangingPunct="1">
              <a:buClr>
                <a:schemeClr val="tx1"/>
              </a:buClr>
              <a:defRPr/>
            </a:pPr>
            <a:r>
              <a:rPr lang="en-US" altLang="en-US" sz="1600" dirty="0"/>
              <a:t>Publicly-owned water systems constrained by Prop. 218 in the use of their water fees and charges without voter approval</a:t>
            </a:r>
          </a:p>
          <a:p>
            <a:pPr lvl="1" eaLnBrk="1" hangingPunct="1">
              <a:buClr>
                <a:schemeClr val="tx1"/>
              </a:buClr>
              <a:defRPr/>
            </a:pPr>
            <a:r>
              <a:rPr lang="en-US" altLang="en-US" sz="2000" dirty="0"/>
              <a:t>Utilize existing benefit delivery infrastructure</a:t>
            </a:r>
          </a:p>
          <a:p>
            <a:pPr lvl="2" eaLnBrk="1" hangingPunct="1">
              <a:buClr>
                <a:schemeClr val="tx1"/>
              </a:buClr>
              <a:defRPr/>
            </a:pPr>
            <a:r>
              <a:rPr lang="en-US" altLang="en-US" sz="1600" dirty="0"/>
              <a:t>Minimize administrative obstacles and achieve administrative efficiencies</a:t>
            </a:r>
          </a:p>
          <a:p>
            <a:pPr lvl="1" eaLnBrk="1" hangingPunct="1">
              <a:buClr>
                <a:schemeClr val="tx1"/>
              </a:buClr>
              <a:defRPr/>
            </a:pPr>
            <a:r>
              <a:rPr lang="en-US" altLang="en-US" sz="2000" dirty="0"/>
              <a:t>Provide tiered benefits </a:t>
            </a:r>
          </a:p>
          <a:p>
            <a:pPr lvl="2" eaLnBrk="1" hangingPunct="1">
              <a:buClr>
                <a:schemeClr val="tx1"/>
              </a:buClr>
              <a:defRPr/>
            </a:pPr>
            <a:r>
              <a:rPr lang="en-US" altLang="en-US" sz="1600" dirty="0"/>
              <a:t>Addresses low-income households with high water bills</a:t>
            </a:r>
          </a:p>
          <a:p>
            <a:pPr lvl="1" eaLnBrk="1" hangingPunct="1">
              <a:buClr>
                <a:schemeClr val="tx1"/>
              </a:buClr>
              <a:defRPr/>
            </a:pPr>
            <a:r>
              <a:rPr lang="en-US" altLang="en-US" sz="2000" dirty="0"/>
              <a:t>Utilize a progressive funding approach</a:t>
            </a:r>
          </a:p>
          <a:p>
            <a:pPr lvl="2" eaLnBrk="1" hangingPunct="1">
              <a:buClr>
                <a:schemeClr val="tx1"/>
              </a:buClr>
              <a:defRPr/>
            </a:pPr>
            <a:r>
              <a:rPr lang="en-US" altLang="en-US" sz="1600" dirty="0"/>
              <a:t>Minimize financial impact on middle and lower-middle income Californians</a:t>
            </a:r>
          </a:p>
          <a:p>
            <a:pPr marL="839788" lvl="2" indent="0" eaLnBrk="1" hangingPunct="1">
              <a:buClr>
                <a:schemeClr val="tx1"/>
              </a:buClr>
              <a:buNone/>
              <a:defRPr/>
            </a:pPr>
            <a:endParaRPr lang="en-US" altLang="en-US" sz="1600" dirty="0"/>
          </a:p>
          <a:p>
            <a:pPr lvl="1" eaLnBrk="1" hangingPunct="1">
              <a:buClr>
                <a:schemeClr val="tx1"/>
              </a:buClr>
              <a:defRPr/>
            </a:pPr>
            <a:endParaRPr lang="en-US" altLang="en-US" sz="2000" dirty="0"/>
          </a:p>
          <a:p>
            <a:pPr marL="0" indent="0" eaLnBrk="1" hangingPunct="1">
              <a:buClr>
                <a:schemeClr val="tx1"/>
              </a:buClr>
              <a:buNone/>
              <a:defRPr/>
            </a:pPr>
            <a:endParaRPr lang="en-US" altLang="en-US" sz="800" dirty="0"/>
          </a:p>
          <a:p>
            <a:pPr marL="400050" lvl="1" indent="0" eaLnBrk="1" hangingPunct="1">
              <a:buClr>
                <a:schemeClr val="tx1"/>
              </a:buClr>
              <a:buNone/>
              <a:defRPr/>
            </a:pPr>
            <a:endParaRPr lang="en-US" altLang="en-US" sz="800" dirty="0"/>
          </a:p>
          <a:p>
            <a:pPr marL="400050" lvl="1" indent="0" eaLnBrk="1" hangingPunct="1">
              <a:buClr>
                <a:schemeClr val="tx1"/>
              </a:buClr>
              <a:buNone/>
              <a:defRPr/>
            </a:pPr>
            <a:endParaRPr lang="en-US" altLang="en-US" sz="800" dirty="0"/>
          </a:p>
          <a:p>
            <a:pPr marL="400050" lvl="1" indent="0" eaLnBrk="1" hangingPunct="1">
              <a:buClr>
                <a:schemeClr val="tx1"/>
              </a:buClr>
              <a:buNone/>
              <a:defRPr/>
            </a:pPr>
            <a:endParaRPr lang="en-US" altLang="en-US" sz="800" dirty="0"/>
          </a:p>
          <a:p>
            <a:pPr eaLnBrk="1" hangingPunct="1">
              <a:buClr>
                <a:schemeClr val="tx1"/>
              </a:buClr>
              <a:buNone/>
              <a:defRPr/>
            </a:pPr>
            <a:r>
              <a:rPr lang="en-US" altLang="en-US" sz="2400" dirty="0">
                <a:solidFill>
                  <a:schemeClr val="accent2"/>
                </a:solidFill>
              </a:rPr>
              <a:t>			</a:t>
            </a:r>
            <a:endParaRPr lang="en-US" altLang="en-US" sz="400" b="1" dirty="0"/>
          </a:p>
          <a:p>
            <a:pPr lvl="2" eaLnBrk="1" hangingPunct="1">
              <a:buClr>
                <a:schemeClr val="tx1"/>
              </a:buClr>
              <a:defRPr/>
            </a:pPr>
            <a:endParaRPr lang="en-US" altLang="en-US" sz="400" b="1" dirty="0"/>
          </a:p>
          <a:p>
            <a:pPr lvl="2" eaLnBrk="1" hangingPunct="1">
              <a:buClr>
                <a:schemeClr val="tx1"/>
              </a:buClr>
              <a:defRPr/>
            </a:pPr>
            <a:endParaRPr lang="en-US" altLang="en-US" sz="400" b="1" dirty="0"/>
          </a:p>
          <a:p>
            <a:pPr lvl="2" eaLnBrk="1" hangingPunct="1">
              <a:buClr>
                <a:schemeClr val="tx1"/>
              </a:buClr>
              <a:defRPr/>
            </a:pPr>
            <a:endParaRPr lang="en-US" altLang="en-US" sz="400" b="1" dirty="0"/>
          </a:p>
          <a:p>
            <a:pPr marL="839788" lvl="2" indent="0" eaLnBrk="1" hangingPunct="1">
              <a:buClr>
                <a:schemeClr val="tx1"/>
              </a:buClr>
              <a:buNone/>
              <a:defRPr/>
            </a:pPr>
            <a:endParaRPr lang="en-US" altLang="en-US" sz="400" b="1" dirty="0"/>
          </a:p>
          <a:p>
            <a:pPr lvl="2" eaLnBrk="1" hangingPunct="1">
              <a:buClr>
                <a:schemeClr val="tx1"/>
              </a:buClr>
              <a:defRPr/>
            </a:pPr>
            <a:endParaRPr lang="en-US" altLang="en-US" sz="400" b="1" dirty="0"/>
          </a:p>
          <a:p>
            <a:pPr eaLnBrk="1" hangingPunct="1">
              <a:buClr>
                <a:schemeClr val="tx1"/>
              </a:buClr>
              <a:buNone/>
              <a:defRPr/>
            </a:pPr>
            <a:r>
              <a:rPr lang="en-US" altLang="en-US" sz="2600" dirty="0"/>
              <a:t>			</a:t>
            </a:r>
            <a:endParaRPr lang="en-US" altLang="en-US" sz="24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77584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DFFEE4-5EAC-4D60-A98D-5E910287656C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0" y="2057400"/>
            <a:ext cx="8229600" cy="4068763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sz="3600" b="1" dirty="0">
                <a:solidFill>
                  <a:srgbClr val="333399"/>
                </a:solidFill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0414325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2500" dirty="0"/>
              <a:t>Commission-Jurisdictional Water Utilities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D1A849-B4A9-4DFA-9086-39A5E8D78C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2"/>
            <a:r>
              <a:rPr lang="en-US" dirty="0"/>
              <a:t>The Commission regulates 98 water utilities throughout California providing service to over 1.5 million connections</a:t>
            </a:r>
          </a:p>
          <a:p>
            <a:pPr lvl="3"/>
            <a:r>
              <a:rPr lang="en-US" dirty="0"/>
              <a:t>Service to approximately 14% of California’s population</a:t>
            </a:r>
          </a:p>
          <a:p>
            <a:pPr lvl="3"/>
            <a:r>
              <a:rPr lang="en-US" dirty="0"/>
              <a:t>9 Class A utilities</a:t>
            </a:r>
          </a:p>
          <a:p>
            <a:pPr lvl="4"/>
            <a:r>
              <a:rPr lang="en-US" dirty="0"/>
              <a:t> serving more than 10,000 connections</a:t>
            </a:r>
          </a:p>
          <a:p>
            <a:pPr lvl="4"/>
            <a:r>
              <a:rPr lang="en-US" dirty="0"/>
              <a:t> provide service to 96% of connections for Commission-jurisdictional water utilities</a:t>
            </a:r>
          </a:p>
        </p:txBody>
      </p:sp>
    </p:spTree>
    <p:extLst>
      <p:ext uri="{BB962C8B-B14F-4D97-AF65-F5344CB8AC3E}">
        <p14:creationId xmlns:p14="http://schemas.microsoft.com/office/powerpoint/2010/main" val="16256411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2500" dirty="0"/>
              <a:t>Water Affordability Context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8BFC1-082F-4988-9911-D89F00F1EB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14400" lvl="2" indent="0">
              <a:buNone/>
            </a:pPr>
            <a:r>
              <a:rPr lang="en-US" b="1" dirty="0"/>
              <a:t>Water costs and resulting rates have increased significantly in the last decade</a:t>
            </a:r>
          </a:p>
          <a:p>
            <a:pPr lvl="3"/>
            <a:r>
              <a:rPr lang="en-US" dirty="0"/>
              <a:t>Increasing wholesale water supply costs</a:t>
            </a:r>
          </a:p>
          <a:p>
            <a:pPr lvl="3"/>
            <a:r>
              <a:rPr lang="en-US" dirty="0"/>
              <a:t>Expanding water treatment standards</a:t>
            </a:r>
          </a:p>
          <a:p>
            <a:pPr lvl="4"/>
            <a:r>
              <a:rPr lang="en-US" dirty="0"/>
              <a:t>Higher capital investment levels</a:t>
            </a:r>
          </a:p>
          <a:p>
            <a:pPr lvl="3"/>
            <a:r>
              <a:rPr lang="en-US" dirty="0"/>
              <a:t>Increasing Infrastructure Replacement (mains, pumps, valves, meters and storage reservoirs)</a:t>
            </a:r>
          </a:p>
          <a:p>
            <a:pPr lvl="3"/>
            <a:r>
              <a:rPr lang="en-US" dirty="0"/>
              <a:t>Sales decrease</a:t>
            </a:r>
          </a:p>
          <a:p>
            <a:pPr lvl="4"/>
            <a:r>
              <a:rPr lang="en-US" dirty="0"/>
              <a:t>Primarily conservation driven</a:t>
            </a:r>
          </a:p>
          <a:p>
            <a:pPr marL="914400" lvl="2" indent="0">
              <a:buNone/>
            </a:pPr>
            <a:endParaRPr lang="en-US" dirty="0"/>
          </a:p>
          <a:p>
            <a:pPr lvl="3"/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ChangeArrowheads="1"/>
          </p:cNvSpPr>
          <p:nvPr/>
        </p:nvSpPr>
        <p:spPr bwMode="auto">
          <a:xfrm>
            <a:off x="457200" y="1066800"/>
            <a:ext cx="822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500" b="1" dirty="0">
                <a:solidFill>
                  <a:schemeClr val="accent2"/>
                </a:solidFill>
              </a:rPr>
              <a:t>Water Affordability Context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990600" y="1828800"/>
            <a:ext cx="80010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895350" indent="-4953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258888" indent="-4191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marL="0" indent="0" eaLnBrk="1" hangingPunct="1">
              <a:buClr>
                <a:schemeClr val="tx1"/>
              </a:buClr>
              <a:buNone/>
              <a:defRPr/>
            </a:pPr>
            <a:endParaRPr lang="en-US" altLang="en-US" sz="1000" b="1" dirty="0"/>
          </a:p>
          <a:p>
            <a:pPr eaLnBrk="1" hangingPunct="1">
              <a:buClr>
                <a:schemeClr val="tx1"/>
              </a:buClr>
              <a:defRPr/>
            </a:pPr>
            <a:r>
              <a:rPr lang="en-US" altLang="en-US" sz="2400" b="1" dirty="0"/>
              <a:t>Slowing Economy: On the Road to Zero Growth</a:t>
            </a:r>
          </a:p>
          <a:p>
            <a:pPr lvl="1" eaLnBrk="1" hangingPunct="1">
              <a:buClr>
                <a:schemeClr val="tx1"/>
              </a:buClr>
              <a:defRPr/>
            </a:pPr>
            <a:r>
              <a:rPr lang="en-US" altLang="en-US" sz="2000" dirty="0"/>
              <a:t>Demographics Effects – long-term, slowly changing trends</a:t>
            </a:r>
          </a:p>
          <a:p>
            <a:pPr lvl="2" eaLnBrk="1" hangingPunct="1">
              <a:buClr>
                <a:schemeClr val="tx1"/>
              </a:buClr>
              <a:defRPr/>
            </a:pPr>
            <a:r>
              <a:rPr lang="en-US" altLang="en-US" sz="1600" dirty="0"/>
              <a:t>Aging Population, Slowing Birth Rate</a:t>
            </a:r>
          </a:p>
          <a:p>
            <a:pPr lvl="3" eaLnBrk="1" hangingPunct="1">
              <a:buClr>
                <a:schemeClr val="tx1"/>
              </a:buClr>
              <a:defRPr/>
            </a:pPr>
            <a:r>
              <a:rPr lang="en-US" altLang="en-US" sz="1200" dirty="0"/>
              <a:t>Annual Working Age Population Approaching Zero Growth </a:t>
            </a:r>
          </a:p>
          <a:p>
            <a:pPr lvl="1" eaLnBrk="1" hangingPunct="1">
              <a:buClr>
                <a:schemeClr val="tx1"/>
              </a:buClr>
              <a:defRPr/>
            </a:pPr>
            <a:r>
              <a:rPr lang="en-US" altLang="en-US" sz="2000" dirty="0"/>
              <a:t>Productivity Effects</a:t>
            </a:r>
          </a:p>
          <a:p>
            <a:pPr lvl="2" eaLnBrk="1" hangingPunct="1">
              <a:buClr>
                <a:schemeClr val="tx1"/>
              </a:buClr>
              <a:defRPr/>
            </a:pPr>
            <a:r>
              <a:rPr lang="en-US" altLang="en-US" sz="1600" dirty="0"/>
              <a:t>Maturing Economy &amp; Diminishing Manufacturing Component</a:t>
            </a:r>
          </a:p>
          <a:p>
            <a:pPr lvl="2" eaLnBrk="1" hangingPunct="1">
              <a:buClr>
                <a:schemeClr val="tx1"/>
              </a:buClr>
              <a:defRPr/>
            </a:pPr>
            <a:r>
              <a:rPr lang="en-US" altLang="en-US" sz="1600" dirty="0"/>
              <a:t>Reduced Capital Spending</a:t>
            </a:r>
          </a:p>
          <a:p>
            <a:pPr eaLnBrk="1" hangingPunct="1">
              <a:buClr>
                <a:schemeClr val="tx1"/>
              </a:buClr>
              <a:defRPr/>
            </a:pPr>
            <a:r>
              <a:rPr lang="en-US" altLang="en-US" sz="2400" b="1" dirty="0"/>
              <a:t>Impact:  Stagnant/Decreasing Household Incomes</a:t>
            </a:r>
          </a:p>
          <a:p>
            <a:pPr lvl="1" eaLnBrk="1" hangingPunct="1">
              <a:buClr>
                <a:schemeClr val="tx1"/>
              </a:buClr>
              <a:defRPr/>
            </a:pPr>
            <a:r>
              <a:rPr lang="en-US" altLang="en-US" sz="2000" dirty="0"/>
              <a:t>CA median household incomes unchanged between 2007 and 2017</a:t>
            </a:r>
            <a:r>
              <a:rPr lang="en-US" altLang="en-US" sz="2400" dirty="0"/>
              <a:t>		</a:t>
            </a:r>
            <a:endParaRPr lang="en-US" altLang="en-US" sz="2000" dirty="0"/>
          </a:p>
          <a:p>
            <a:pPr marL="0" indent="0" eaLnBrk="1" hangingPunct="1">
              <a:buClr>
                <a:schemeClr val="tx1"/>
              </a:buClr>
              <a:buNone/>
              <a:defRPr/>
            </a:pPr>
            <a:endParaRPr lang="en-US" altLang="en-US" sz="1000" b="1" dirty="0"/>
          </a:p>
          <a:p>
            <a:pPr marL="0" indent="0" eaLnBrk="1" hangingPunct="1">
              <a:buClr>
                <a:schemeClr val="tx1"/>
              </a:buClr>
              <a:buNone/>
              <a:defRPr/>
            </a:pPr>
            <a:endParaRPr lang="en-US" altLang="en-US" sz="1000" b="1" dirty="0"/>
          </a:p>
          <a:p>
            <a:pPr marL="0" indent="0" eaLnBrk="1" hangingPunct="1">
              <a:buClr>
                <a:schemeClr val="tx1"/>
              </a:buClr>
              <a:buNone/>
              <a:defRPr/>
            </a:pPr>
            <a:endParaRPr lang="en-US" altLang="en-US" sz="800" dirty="0"/>
          </a:p>
          <a:p>
            <a:pPr marL="400050" lvl="1" indent="0" eaLnBrk="1" hangingPunct="1">
              <a:buClr>
                <a:schemeClr val="tx1"/>
              </a:buClr>
              <a:buNone/>
              <a:defRPr/>
            </a:pPr>
            <a:endParaRPr lang="en-US" altLang="en-US" sz="800" dirty="0"/>
          </a:p>
          <a:p>
            <a:pPr marL="400050" lvl="1" indent="0" eaLnBrk="1" hangingPunct="1">
              <a:buClr>
                <a:schemeClr val="tx1"/>
              </a:buClr>
              <a:buNone/>
              <a:defRPr/>
            </a:pPr>
            <a:endParaRPr lang="en-US" altLang="en-US" sz="800" dirty="0"/>
          </a:p>
          <a:p>
            <a:pPr marL="400050" lvl="1" indent="0" eaLnBrk="1" hangingPunct="1">
              <a:buClr>
                <a:schemeClr val="tx1"/>
              </a:buClr>
              <a:buNone/>
              <a:defRPr/>
            </a:pPr>
            <a:endParaRPr lang="en-US" altLang="en-US" sz="800" dirty="0"/>
          </a:p>
          <a:p>
            <a:pPr eaLnBrk="1" hangingPunct="1">
              <a:buClr>
                <a:schemeClr val="tx1"/>
              </a:buClr>
              <a:buNone/>
              <a:defRPr/>
            </a:pPr>
            <a:r>
              <a:rPr lang="en-US" altLang="en-US" sz="2400" dirty="0">
                <a:solidFill>
                  <a:schemeClr val="accent2"/>
                </a:solidFill>
              </a:rPr>
              <a:t>			</a:t>
            </a:r>
            <a:endParaRPr lang="en-US" altLang="en-US" sz="400" b="1" dirty="0"/>
          </a:p>
          <a:p>
            <a:pPr lvl="2" eaLnBrk="1" hangingPunct="1">
              <a:buClr>
                <a:schemeClr val="tx1"/>
              </a:buClr>
              <a:defRPr/>
            </a:pPr>
            <a:endParaRPr lang="en-US" altLang="en-US" sz="400" b="1" dirty="0"/>
          </a:p>
          <a:p>
            <a:pPr lvl="2" eaLnBrk="1" hangingPunct="1">
              <a:buClr>
                <a:schemeClr val="tx1"/>
              </a:buClr>
              <a:defRPr/>
            </a:pPr>
            <a:endParaRPr lang="en-US" altLang="en-US" sz="400" b="1" dirty="0"/>
          </a:p>
          <a:p>
            <a:pPr lvl="2" eaLnBrk="1" hangingPunct="1">
              <a:buClr>
                <a:schemeClr val="tx1"/>
              </a:buClr>
              <a:defRPr/>
            </a:pPr>
            <a:endParaRPr lang="en-US" altLang="en-US" sz="400" b="1" dirty="0"/>
          </a:p>
          <a:p>
            <a:pPr marL="839788" lvl="2" indent="0" eaLnBrk="1" hangingPunct="1">
              <a:buClr>
                <a:schemeClr val="tx1"/>
              </a:buClr>
              <a:buNone/>
              <a:defRPr/>
            </a:pPr>
            <a:endParaRPr lang="en-US" altLang="en-US" sz="400" b="1" dirty="0"/>
          </a:p>
          <a:p>
            <a:pPr lvl="2" eaLnBrk="1" hangingPunct="1">
              <a:buClr>
                <a:schemeClr val="tx1"/>
              </a:buClr>
              <a:defRPr/>
            </a:pPr>
            <a:endParaRPr lang="en-US" altLang="en-US" sz="400" b="1" dirty="0"/>
          </a:p>
          <a:p>
            <a:pPr eaLnBrk="1" hangingPunct="1">
              <a:buClr>
                <a:schemeClr val="tx1"/>
              </a:buClr>
              <a:buNone/>
              <a:defRPr/>
            </a:pPr>
            <a:r>
              <a:rPr lang="en-US" altLang="en-US" sz="2600" dirty="0"/>
              <a:t>			</a:t>
            </a:r>
            <a:endParaRPr lang="en-US" altLang="en-US" sz="24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93801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990600"/>
          </a:xfrm>
        </p:spPr>
        <p:txBody>
          <a:bodyPr/>
          <a:lstStyle/>
          <a:p>
            <a:pPr>
              <a:defRPr/>
            </a:pPr>
            <a:r>
              <a:rPr lang="en-US" sz="2500" dirty="0"/>
              <a:t>Water Affordability Policies and Programs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685800" y="17526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895350" indent="-4953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258888" indent="-4191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buClr>
                <a:schemeClr val="tx1"/>
              </a:buClr>
              <a:defRPr/>
            </a:pPr>
            <a:r>
              <a:rPr lang="en-US" altLang="en-US" sz="2400" b="1" dirty="0"/>
              <a:t>Low-Income Programs</a:t>
            </a:r>
          </a:p>
          <a:p>
            <a:pPr lvl="1" eaLnBrk="1" hangingPunct="1">
              <a:buClr>
                <a:schemeClr val="tx1"/>
              </a:buClr>
              <a:defRPr/>
            </a:pPr>
            <a:r>
              <a:rPr lang="en-US" altLang="en-US" sz="2000" dirty="0"/>
              <a:t>Class A water utilities only</a:t>
            </a:r>
          </a:p>
          <a:p>
            <a:pPr lvl="2" eaLnBrk="1" hangingPunct="1">
              <a:buClr>
                <a:schemeClr val="tx1"/>
              </a:buClr>
              <a:defRPr/>
            </a:pPr>
            <a:r>
              <a:rPr lang="en-US" altLang="en-US" sz="1600" dirty="0"/>
              <a:t>Smaller Class B, C, and D utilities with high proportions of low-income households make self-funded programs costly</a:t>
            </a:r>
          </a:p>
          <a:p>
            <a:pPr eaLnBrk="1" hangingPunct="1">
              <a:buClr>
                <a:schemeClr val="tx1"/>
              </a:buClr>
              <a:defRPr/>
            </a:pPr>
            <a:r>
              <a:rPr lang="en-US" altLang="en-US" sz="2400" b="1" dirty="0"/>
              <a:t>Rate Design</a:t>
            </a:r>
          </a:p>
          <a:p>
            <a:pPr lvl="1" eaLnBrk="1" hangingPunct="1">
              <a:buClr>
                <a:schemeClr val="tx1"/>
              </a:buClr>
              <a:defRPr/>
            </a:pPr>
            <a:r>
              <a:rPr lang="en-US" altLang="en-US" sz="2000" dirty="0"/>
              <a:t>Two-part design</a:t>
            </a:r>
          </a:p>
          <a:p>
            <a:pPr lvl="1" eaLnBrk="1" hangingPunct="1">
              <a:buClr>
                <a:schemeClr val="tx1"/>
              </a:buClr>
              <a:defRPr/>
            </a:pPr>
            <a:r>
              <a:rPr lang="en-US" altLang="en-US" sz="2000" dirty="0"/>
              <a:t>Increasing block rates</a:t>
            </a:r>
          </a:p>
          <a:p>
            <a:pPr eaLnBrk="1" hangingPunct="1">
              <a:buClr>
                <a:schemeClr val="tx1"/>
              </a:buClr>
              <a:defRPr/>
            </a:pPr>
            <a:r>
              <a:rPr lang="en-US" altLang="en-US" sz="2400" b="1" dirty="0"/>
              <a:t>Utility Consolidations</a:t>
            </a:r>
          </a:p>
          <a:p>
            <a:pPr lvl="1" eaLnBrk="1" hangingPunct="1">
              <a:buClr>
                <a:schemeClr val="tx1"/>
              </a:buClr>
              <a:defRPr/>
            </a:pPr>
            <a:r>
              <a:rPr lang="en-US" altLang="en-US" sz="2000" dirty="0"/>
              <a:t>Class A acquisitions of B, C and D water utilities</a:t>
            </a:r>
          </a:p>
          <a:p>
            <a:pPr lvl="1" eaLnBrk="1" hangingPunct="1">
              <a:buClr>
                <a:schemeClr val="tx1"/>
              </a:buClr>
              <a:defRPr/>
            </a:pPr>
            <a:r>
              <a:rPr lang="en-US" altLang="en-US" sz="2000" dirty="0"/>
              <a:t>Class A acquisitions of public water systems</a:t>
            </a:r>
          </a:p>
          <a:p>
            <a:pPr lvl="2" eaLnBrk="1" hangingPunct="1">
              <a:buClr>
                <a:schemeClr val="tx1"/>
              </a:buClr>
              <a:defRPr/>
            </a:pPr>
            <a:r>
              <a:rPr lang="en-US" altLang="en-US" sz="1600" dirty="0"/>
              <a:t>Proposition 218 impacts</a:t>
            </a:r>
          </a:p>
          <a:p>
            <a:pPr lvl="1" eaLnBrk="1" hangingPunct="1">
              <a:buClr>
                <a:schemeClr val="tx1"/>
              </a:buClr>
              <a:defRPr/>
            </a:pPr>
            <a:r>
              <a:rPr lang="en-US" altLang="en-US" sz="2000" dirty="0"/>
              <a:t>Class A acquisitions of mutual &amp; other small systems</a:t>
            </a:r>
          </a:p>
          <a:p>
            <a:pPr lvl="2" eaLnBrk="1" hangingPunct="1">
              <a:buClr>
                <a:schemeClr val="tx1"/>
              </a:buClr>
              <a:defRPr/>
            </a:pPr>
            <a:r>
              <a:rPr lang="en-US" altLang="en-US" sz="1600" dirty="0"/>
              <a:t>State policy through SWRCB driven by water quality issues</a:t>
            </a:r>
          </a:p>
          <a:p>
            <a:pPr lvl="1" eaLnBrk="1" hangingPunct="1">
              <a:buClr>
                <a:schemeClr val="tx1"/>
              </a:buClr>
              <a:defRPr/>
            </a:pPr>
            <a:endParaRPr lang="en-US" altLang="en-US" sz="2000" dirty="0"/>
          </a:p>
          <a:p>
            <a:pPr eaLnBrk="1" hangingPunct="1">
              <a:buClr>
                <a:schemeClr val="tx1"/>
              </a:buClr>
              <a:defRPr/>
            </a:pPr>
            <a:endParaRPr lang="en-US" altLang="en-US" sz="500" dirty="0"/>
          </a:p>
          <a:p>
            <a:pPr marL="400050" lvl="1" indent="0" eaLnBrk="1" hangingPunct="1">
              <a:buClr>
                <a:schemeClr val="tx1"/>
              </a:buClr>
              <a:buNone/>
              <a:defRPr/>
            </a:pPr>
            <a:endParaRPr lang="en-US" altLang="en-US" sz="800" dirty="0"/>
          </a:p>
          <a:p>
            <a:pPr marL="400050" lvl="1" indent="0" eaLnBrk="1" hangingPunct="1">
              <a:buClr>
                <a:schemeClr val="tx1"/>
              </a:buClr>
              <a:buNone/>
              <a:defRPr/>
            </a:pPr>
            <a:endParaRPr lang="en-US" altLang="en-US" sz="800" dirty="0"/>
          </a:p>
          <a:p>
            <a:pPr eaLnBrk="1" hangingPunct="1">
              <a:buClr>
                <a:schemeClr val="tx1"/>
              </a:buClr>
              <a:buNone/>
              <a:defRPr/>
            </a:pPr>
            <a:r>
              <a:rPr lang="en-US" altLang="en-US" sz="2400" dirty="0">
                <a:solidFill>
                  <a:schemeClr val="accent2"/>
                </a:solidFill>
              </a:rPr>
              <a:t>			</a:t>
            </a:r>
            <a:endParaRPr lang="en-US" altLang="en-US" sz="400" b="1" dirty="0"/>
          </a:p>
          <a:p>
            <a:pPr lvl="2" eaLnBrk="1" hangingPunct="1">
              <a:buClr>
                <a:schemeClr val="tx1"/>
              </a:buClr>
              <a:defRPr/>
            </a:pPr>
            <a:endParaRPr lang="en-US" altLang="en-US" sz="400" b="1" dirty="0"/>
          </a:p>
          <a:p>
            <a:pPr lvl="2" eaLnBrk="1" hangingPunct="1">
              <a:buClr>
                <a:schemeClr val="tx1"/>
              </a:buClr>
              <a:defRPr/>
            </a:pPr>
            <a:endParaRPr lang="en-US" altLang="en-US" sz="400" b="1" dirty="0"/>
          </a:p>
          <a:p>
            <a:pPr lvl="2" eaLnBrk="1" hangingPunct="1">
              <a:buClr>
                <a:schemeClr val="tx1"/>
              </a:buClr>
              <a:defRPr/>
            </a:pPr>
            <a:endParaRPr lang="en-US" altLang="en-US" sz="400" b="1" dirty="0"/>
          </a:p>
          <a:p>
            <a:pPr marL="839788" lvl="2" indent="0" eaLnBrk="1" hangingPunct="1">
              <a:buClr>
                <a:schemeClr val="tx1"/>
              </a:buClr>
              <a:buNone/>
              <a:defRPr/>
            </a:pPr>
            <a:endParaRPr lang="en-US" altLang="en-US" sz="400" b="1" dirty="0"/>
          </a:p>
          <a:p>
            <a:pPr lvl="2" eaLnBrk="1" hangingPunct="1">
              <a:buClr>
                <a:schemeClr val="tx1"/>
              </a:buClr>
              <a:defRPr/>
            </a:pPr>
            <a:endParaRPr lang="en-US" altLang="en-US" sz="400" b="1" dirty="0"/>
          </a:p>
          <a:p>
            <a:pPr eaLnBrk="1" hangingPunct="1">
              <a:buClr>
                <a:schemeClr val="tx1"/>
              </a:buClr>
              <a:buNone/>
              <a:defRPr/>
            </a:pPr>
            <a:r>
              <a:rPr lang="en-US" altLang="en-US" sz="2600" dirty="0"/>
              <a:t>			</a:t>
            </a:r>
            <a:endParaRPr lang="en-US" altLang="en-US" sz="24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67292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2B3FA8-860C-4A83-9930-8B11D31C11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838200"/>
          </a:xfrm>
        </p:spPr>
        <p:txBody>
          <a:bodyPr/>
          <a:lstStyle/>
          <a:p>
            <a:r>
              <a:rPr lang="en-US" sz="2500" dirty="0"/>
              <a:t>Low-Income Programs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2E03BC-CB4F-4A96-93FF-D7379529B6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068763"/>
          </a:xfrm>
        </p:spPr>
        <p:txBody>
          <a:bodyPr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333399"/>
                </a:solidFill>
              </a:rPr>
              <a:t>Eligibility</a:t>
            </a:r>
          </a:p>
          <a:p>
            <a:pPr eaLnBrk="1" hangingPunct="1">
              <a:buClr>
                <a:schemeClr val="tx1"/>
              </a:buClr>
              <a:defRPr/>
            </a:pPr>
            <a:r>
              <a:rPr lang="en-US" altLang="en-US" sz="2400" dirty="0"/>
              <a:t>Mirrors CARE Program of Energy Utilities</a:t>
            </a:r>
          </a:p>
          <a:p>
            <a:pPr eaLnBrk="1" hangingPunct="1">
              <a:buClr>
                <a:schemeClr val="tx1"/>
              </a:buClr>
              <a:defRPr/>
            </a:pPr>
            <a:r>
              <a:rPr lang="en-US" altLang="en-US" sz="2400" dirty="0"/>
              <a:t>200% of Federal Poverty Level or below</a:t>
            </a:r>
          </a:p>
          <a:p>
            <a:pPr lvl="1" eaLnBrk="1" hangingPunct="1">
              <a:buClr>
                <a:schemeClr val="tx1"/>
              </a:buClr>
              <a:defRPr/>
            </a:pPr>
            <a:r>
              <a:rPr lang="en-US" altLang="en-US" sz="2000" b="1" dirty="0"/>
              <a:t>34%</a:t>
            </a:r>
            <a:r>
              <a:rPr lang="en-US" altLang="en-US" sz="2000" dirty="0"/>
              <a:t> of California households are below 200% FPL</a:t>
            </a:r>
          </a:p>
          <a:p>
            <a:pPr lvl="1" eaLnBrk="1" hangingPunct="1">
              <a:buClr>
                <a:schemeClr val="tx1"/>
              </a:buClr>
              <a:defRPr/>
            </a:pPr>
            <a:r>
              <a:rPr lang="en-US" altLang="en-US" sz="2000" dirty="0"/>
              <a:t>Current income eligibility level for 4 person household: </a:t>
            </a:r>
            <a:r>
              <a:rPr lang="en-US" altLang="en-US" sz="2000" b="1" dirty="0"/>
              <a:t>$50,200</a:t>
            </a:r>
          </a:p>
          <a:p>
            <a:pPr marL="0" indent="0" algn="ctr">
              <a:buNone/>
            </a:pPr>
            <a:endParaRPr lang="en-US" sz="1400" b="1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en-US" sz="2400" b="1" dirty="0">
                <a:solidFill>
                  <a:srgbClr val="333399"/>
                </a:solidFill>
              </a:rPr>
              <a:t>Outreach</a:t>
            </a:r>
          </a:p>
          <a:p>
            <a:pPr eaLnBrk="1" hangingPunct="1">
              <a:buClr>
                <a:schemeClr val="tx1"/>
              </a:buClr>
              <a:defRPr/>
            </a:pPr>
            <a:r>
              <a:rPr lang="en-US" altLang="en-US" sz="2400" dirty="0"/>
              <a:t>Majority of customers enrolled through energy/water data exchange (D.11-05-020)</a:t>
            </a:r>
          </a:p>
          <a:p>
            <a:pPr eaLnBrk="1" hangingPunct="1">
              <a:buClr>
                <a:schemeClr val="tx1"/>
              </a:buClr>
              <a:defRPr/>
            </a:pPr>
            <a:r>
              <a:rPr lang="en-US" altLang="en-US" sz="2400" dirty="0"/>
              <a:t>Other methods</a:t>
            </a:r>
          </a:p>
          <a:p>
            <a:pPr lvl="1" eaLnBrk="1" hangingPunct="1">
              <a:buClr>
                <a:schemeClr val="tx1"/>
              </a:buClr>
              <a:defRPr/>
            </a:pPr>
            <a:r>
              <a:rPr lang="en-US" altLang="en-US" sz="2000" dirty="0"/>
              <a:t>Company Website</a:t>
            </a:r>
          </a:p>
          <a:p>
            <a:pPr lvl="1" eaLnBrk="1" hangingPunct="1">
              <a:buClr>
                <a:schemeClr val="tx1"/>
              </a:buClr>
              <a:defRPr/>
            </a:pPr>
            <a:r>
              <a:rPr lang="en-US" altLang="en-US" sz="2000" dirty="0"/>
              <a:t>Bill Inserts</a:t>
            </a:r>
          </a:p>
          <a:p>
            <a:pPr lvl="1" eaLnBrk="1" hangingPunct="1">
              <a:buClr>
                <a:schemeClr val="tx1"/>
              </a:buClr>
              <a:defRPr/>
            </a:pPr>
            <a:r>
              <a:rPr lang="en-US" altLang="en-US" sz="2000" dirty="0"/>
              <a:t>Public Participation Hearings</a:t>
            </a:r>
          </a:p>
          <a:p>
            <a:pPr marL="0" indent="0">
              <a:buNone/>
            </a:pPr>
            <a:endParaRPr lang="en-US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0872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2B3FA8-860C-4A83-9930-8B11D31C11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838200"/>
          </a:xfrm>
        </p:spPr>
        <p:txBody>
          <a:bodyPr/>
          <a:lstStyle/>
          <a:p>
            <a:r>
              <a:rPr lang="en-US" sz="2500" dirty="0"/>
              <a:t>Low-Income Programs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2E03BC-CB4F-4A96-93FF-D7379529B6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068763"/>
          </a:xfrm>
        </p:spPr>
        <p:txBody>
          <a:bodyPr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333399"/>
                </a:solidFill>
              </a:rPr>
              <a:t>Enrollment</a:t>
            </a:r>
          </a:p>
          <a:p>
            <a:pPr eaLnBrk="1" hangingPunct="1">
              <a:buClr>
                <a:schemeClr val="tx1"/>
              </a:buClr>
              <a:defRPr/>
            </a:pPr>
            <a:r>
              <a:rPr lang="en-US" altLang="en-US" sz="2400" dirty="0"/>
              <a:t>19% of Residential Customers</a:t>
            </a:r>
          </a:p>
          <a:p>
            <a:pPr lvl="1" eaLnBrk="1" hangingPunct="1">
              <a:buClr>
                <a:schemeClr val="tx1"/>
              </a:buClr>
              <a:defRPr/>
            </a:pPr>
            <a:r>
              <a:rPr lang="en-US" altLang="en-US" sz="2000" dirty="0"/>
              <a:t>Range between 10% and near 50% of residential customers</a:t>
            </a:r>
          </a:p>
          <a:p>
            <a:pPr lvl="1" eaLnBrk="1" hangingPunct="1">
              <a:buClr>
                <a:schemeClr val="tx1"/>
              </a:buClr>
              <a:defRPr/>
            </a:pPr>
            <a:r>
              <a:rPr lang="en-US" altLang="en-US" sz="2000" dirty="0"/>
              <a:t>233,300 in 2017 down from a peak of 250,000 in 2013</a:t>
            </a:r>
          </a:p>
          <a:p>
            <a:pPr marL="0" indent="0" algn="ctr">
              <a:buNone/>
            </a:pPr>
            <a:endParaRPr lang="en-US" sz="1400" b="1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en-US" sz="2400" b="1" dirty="0">
                <a:solidFill>
                  <a:srgbClr val="333399"/>
                </a:solidFill>
              </a:rPr>
              <a:t>Discount</a:t>
            </a:r>
          </a:p>
          <a:p>
            <a:pPr eaLnBrk="1" hangingPunct="1">
              <a:buClr>
                <a:schemeClr val="tx1"/>
              </a:buClr>
              <a:defRPr/>
            </a:pPr>
            <a:r>
              <a:rPr lang="en-US" altLang="en-US" sz="2400" dirty="0"/>
              <a:t>Annual Discount :  </a:t>
            </a:r>
            <a:r>
              <a:rPr lang="en-US" altLang="en-US" sz="2400" b="1" dirty="0"/>
              <a:t>$26 million in 2016</a:t>
            </a:r>
          </a:p>
          <a:p>
            <a:pPr lvl="1" eaLnBrk="1" hangingPunct="1">
              <a:buClr>
                <a:schemeClr val="tx1"/>
              </a:buClr>
              <a:defRPr/>
            </a:pPr>
            <a:r>
              <a:rPr lang="en-US" altLang="en-US" sz="2000" dirty="0"/>
              <a:t>Average customer discount per month:  </a:t>
            </a:r>
            <a:r>
              <a:rPr lang="en-US" altLang="en-US" sz="2000" b="1" dirty="0"/>
              <a:t>$9.50</a:t>
            </a:r>
          </a:p>
          <a:p>
            <a:pPr lvl="2" eaLnBrk="1" hangingPunct="1">
              <a:buClr>
                <a:schemeClr val="tx1"/>
              </a:buClr>
              <a:defRPr/>
            </a:pPr>
            <a:r>
              <a:rPr lang="en-US" altLang="en-US" sz="1600" dirty="0"/>
              <a:t>Represents approximately 15% to 20% of monthly bill</a:t>
            </a:r>
          </a:p>
          <a:p>
            <a:pPr lvl="3" eaLnBrk="1" hangingPunct="1">
              <a:buClr>
                <a:schemeClr val="tx1"/>
              </a:buClr>
              <a:defRPr/>
            </a:pPr>
            <a:r>
              <a:rPr lang="en-US" altLang="en-US" sz="1200" dirty="0"/>
              <a:t>Based on energy utility discount levels</a:t>
            </a:r>
          </a:p>
          <a:p>
            <a:pPr lvl="2" eaLnBrk="1" hangingPunct="1">
              <a:buClr>
                <a:schemeClr val="tx1"/>
              </a:buClr>
              <a:defRPr/>
            </a:pPr>
            <a:r>
              <a:rPr lang="en-US" altLang="en-US" sz="1600" dirty="0"/>
              <a:t>Discounts do not vary by income levels</a:t>
            </a:r>
          </a:p>
          <a:p>
            <a:pPr marL="0" indent="0">
              <a:buNone/>
            </a:pPr>
            <a:endParaRPr lang="en-US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6811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2B3FA8-860C-4A83-9930-8B11D31C11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838200"/>
          </a:xfrm>
        </p:spPr>
        <p:txBody>
          <a:bodyPr/>
          <a:lstStyle/>
          <a:p>
            <a:r>
              <a:rPr lang="en-US" sz="2500" dirty="0"/>
              <a:t>Low-Income Programs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2E03BC-CB4F-4A96-93FF-D7379529B6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068763"/>
          </a:xfrm>
        </p:spPr>
        <p:txBody>
          <a:bodyPr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333399"/>
                </a:solidFill>
              </a:rPr>
              <a:t>Funding</a:t>
            </a:r>
          </a:p>
          <a:p>
            <a:pPr eaLnBrk="1" hangingPunct="1">
              <a:buClr>
                <a:schemeClr val="tx1"/>
              </a:buClr>
              <a:defRPr/>
            </a:pPr>
            <a:r>
              <a:rPr lang="en-US" altLang="en-US" sz="2400" dirty="0"/>
              <a:t>Low-income programs funded by “non-participating” customers</a:t>
            </a:r>
          </a:p>
          <a:p>
            <a:pPr lvl="1" eaLnBrk="1" hangingPunct="1">
              <a:buClr>
                <a:schemeClr val="tx1"/>
              </a:buClr>
              <a:defRPr/>
            </a:pPr>
            <a:r>
              <a:rPr lang="en-US" altLang="en-US" sz="2000" dirty="0"/>
              <a:t>Funding through a regressive surcharge scheme</a:t>
            </a:r>
          </a:p>
          <a:p>
            <a:pPr lvl="2" eaLnBrk="1" hangingPunct="1">
              <a:buClr>
                <a:schemeClr val="tx1"/>
              </a:buClr>
              <a:defRPr/>
            </a:pPr>
            <a:r>
              <a:rPr lang="en-US" altLang="en-US" sz="1600" dirty="0"/>
              <a:t>Fixed $ amount per customer or fixed surcharge per unit of water consumed</a:t>
            </a:r>
          </a:p>
          <a:p>
            <a:pPr marL="0" indent="0" algn="ctr">
              <a:buNone/>
            </a:pPr>
            <a:endParaRPr lang="en-US" sz="1400" b="1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en-US" sz="2400" b="1" dirty="0">
                <a:solidFill>
                  <a:srgbClr val="333399"/>
                </a:solidFill>
              </a:rPr>
              <a:t>Commission Review</a:t>
            </a:r>
          </a:p>
          <a:p>
            <a:pPr eaLnBrk="1" hangingPunct="1">
              <a:buClr>
                <a:schemeClr val="tx1"/>
              </a:buClr>
              <a:defRPr/>
            </a:pPr>
            <a:r>
              <a:rPr lang="en-US" altLang="en-US" sz="2400" dirty="0"/>
              <a:t>Adjustments to discount benefits and program funding reviewed as needed in utility general rate case proceedings</a:t>
            </a:r>
            <a:endParaRPr lang="en-US" altLang="en-US" sz="2400" b="1" dirty="0"/>
          </a:p>
          <a:p>
            <a:pPr marL="0" indent="0">
              <a:buNone/>
            </a:pPr>
            <a:endParaRPr lang="en-US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6519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ChangeArrowheads="1"/>
          </p:cNvSpPr>
          <p:nvPr/>
        </p:nvSpPr>
        <p:spPr bwMode="auto">
          <a:xfrm>
            <a:off x="457200" y="990600"/>
            <a:ext cx="822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chemeClr val="accent2"/>
                </a:solidFill>
              </a:rPr>
              <a:t>Statewide Low-Income Water Program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41084" y="1828800"/>
            <a:ext cx="865784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895350" indent="-4953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258888" indent="-4191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marL="0" indent="0" eaLnBrk="1" hangingPunct="1">
              <a:buClr>
                <a:schemeClr val="tx1"/>
              </a:buClr>
              <a:buNone/>
              <a:defRPr/>
            </a:pPr>
            <a:r>
              <a:rPr lang="en-US" altLang="en-US" sz="2400" b="1" dirty="0"/>
              <a:t>Assembly Bill 401: Low-Income Water Rate Assistance Act</a:t>
            </a:r>
          </a:p>
          <a:p>
            <a:pPr marL="0" indent="0" eaLnBrk="1" hangingPunct="1">
              <a:buClr>
                <a:schemeClr val="tx1"/>
              </a:buClr>
              <a:buNone/>
              <a:defRPr/>
            </a:pPr>
            <a:endParaRPr lang="en-US" altLang="en-US" sz="500" b="1" dirty="0"/>
          </a:p>
          <a:p>
            <a:pPr lvl="1" eaLnBrk="1" hangingPunct="1">
              <a:buClr>
                <a:schemeClr val="tx1"/>
              </a:buClr>
              <a:defRPr/>
            </a:pPr>
            <a:r>
              <a:rPr lang="en-US" altLang="en-US" sz="2000" dirty="0"/>
              <a:t>Approved in October 2015</a:t>
            </a:r>
          </a:p>
          <a:p>
            <a:pPr lvl="1" eaLnBrk="1" hangingPunct="1">
              <a:buClr>
                <a:schemeClr val="tx1"/>
              </a:buClr>
              <a:defRPr/>
            </a:pPr>
            <a:r>
              <a:rPr lang="en-US" altLang="en-US" sz="2000" dirty="0"/>
              <a:t>Sponsored by Assembly member Bill Dodd</a:t>
            </a:r>
          </a:p>
          <a:p>
            <a:pPr lvl="1" eaLnBrk="1" hangingPunct="1">
              <a:buClr>
                <a:schemeClr val="tx1"/>
              </a:buClr>
              <a:defRPr/>
            </a:pPr>
            <a:r>
              <a:rPr lang="en-US" altLang="en-US" sz="2000" dirty="0"/>
              <a:t>Further to objectives of AB 685 (2012) Human Right to Water</a:t>
            </a:r>
          </a:p>
          <a:p>
            <a:pPr lvl="1" eaLnBrk="1" hangingPunct="1">
              <a:buClr>
                <a:schemeClr val="tx1"/>
              </a:buClr>
              <a:defRPr/>
            </a:pPr>
            <a:endParaRPr lang="en-US" altLang="en-US" sz="2000" dirty="0"/>
          </a:p>
          <a:p>
            <a:pPr lvl="1" eaLnBrk="1" hangingPunct="1"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altLang="en-US" sz="2200" dirty="0"/>
              <a:t>Headed by State Water Resources Control Board</a:t>
            </a:r>
          </a:p>
          <a:p>
            <a:pPr marL="400050" lvl="1" indent="0" eaLnBrk="1" hangingPunct="1">
              <a:buClr>
                <a:schemeClr val="tx1"/>
              </a:buClr>
              <a:buNone/>
              <a:defRPr/>
            </a:pPr>
            <a:endParaRPr lang="en-US" altLang="en-US" sz="500" dirty="0"/>
          </a:p>
          <a:p>
            <a:pPr lvl="2" eaLnBrk="1" hangingPunct="1">
              <a:buClr>
                <a:schemeClr val="tx1"/>
              </a:buClr>
              <a:buFont typeface="Arial" panose="020B0604020202020204" pitchFamily="34" charset="0"/>
              <a:buChar char="−"/>
              <a:defRPr/>
            </a:pPr>
            <a:r>
              <a:rPr lang="en-US" altLang="en-US" sz="2000" dirty="0"/>
              <a:t>Research and develop plan and feasibility report</a:t>
            </a:r>
          </a:p>
          <a:p>
            <a:pPr lvl="2" eaLnBrk="1" hangingPunct="1">
              <a:buClr>
                <a:schemeClr val="tx1"/>
              </a:buClr>
              <a:buFont typeface="Arial" panose="020B0604020202020204" pitchFamily="34" charset="0"/>
              <a:buChar char="−"/>
              <a:defRPr/>
            </a:pPr>
            <a:r>
              <a:rPr lang="en-US" altLang="en-US" sz="2000" dirty="0"/>
              <a:t>Draft report published for public comment January 3, 2019</a:t>
            </a:r>
          </a:p>
          <a:p>
            <a:pPr lvl="3" eaLnBrk="1" hangingPunct="1">
              <a:buClr>
                <a:schemeClr val="tx1"/>
              </a:buClr>
              <a:buFont typeface="Arial" panose="020B0604020202020204" pitchFamily="34" charset="0"/>
              <a:buChar char="−"/>
              <a:defRPr/>
            </a:pPr>
            <a:r>
              <a:rPr lang="en-US" altLang="en-US" sz="1600" dirty="0"/>
              <a:t>Comments due February 1, 2019</a:t>
            </a:r>
          </a:p>
          <a:p>
            <a:pPr marL="0" indent="0" eaLnBrk="1" hangingPunct="1">
              <a:buClr>
                <a:schemeClr val="tx1"/>
              </a:buClr>
              <a:buNone/>
              <a:defRPr/>
            </a:pPr>
            <a:endParaRPr lang="en-US" altLang="en-US" sz="800" dirty="0"/>
          </a:p>
          <a:p>
            <a:pPr marL="400050" lvl="1" indent="0" eaLnBrk="1" hangingPunct="1">
              <a:buClr>
                <a:schemeClr val="tx1"/>
              </a:buClr>
              <a:buNone/>
              <a:defRPr/>
            </a:pPr>
            <a:endParaRPr lang="en-US" altLang="en-US" sz="800" dirty="0"/>
          </a:p>
          <a:p>
            <a:pPr marL="400050" lvl="1" indent="0" eaLnBrk="1" hangingPunct="1">
              <a:buClr>
                <a:schemeClr val="tx1"/>
              </a:buClr>
              <a:buNone/>
              <a:defRPr/>
            </a:pPr>
            <a:endParaRPr lang="en-US" altLang="en-US" sz="800" dirty="0"/>
          </a:p>
          <a:p>
            <a:pPr marL="400050" lvl="1" indent="0" eaLnBrk="1" hangingPunct="1">
              <a:buClr>
                <a:schemeClr val="tx1"/>
              </a:buClr>
              <a:buNone/>
              <a:defRPr/>
            </a:pPr>
            <a:endParaRPr lang="en-US" altLang="en-US" sz="800" dirty="0"/>
          </a:p>
          <a:p>
            <a:pPr eaLnBrk="1" hangingPunct="1">
              <a:buClr>
                <a:schemeClr val="tx1"/>
              </a:buClr>
              <a:buNone/>
              <a:defRPr/>
            </a:pPr>
            <a:r>
              <a:rPr lang="en-US" altLang="en-US" sz="2400" dirty="0">
                <a:solidFill>
                  <a:schemeClr val="accent2"/>
                </a:solidFill>
              </a:rPr>
              <a:t>			</a:t>
            </a:r>
            <a:endParaRPr lang="en-US" altLang="en-US" sz="400" b="1" dirty="0"/>
          </a:p>
          <a:p>
            <a:pPr lvl="2" eaLnBrk="1" hangingPunct="1">
              <a:buClr>
                <a:schemeClr val="tx1"/>
              </a:buClr>
              <a:defRPr/>
            </a:pPr>
            <a:endParaRPr lang="en-US" altLang="en-US" sz="400" b="1" dirty="0"/>
          </a:p>
          <a:p>
            <a:pPr lvl="2" eaLnBrk="1" hangingPunct="1">
              <a:buClr>
                <a:schemeClr val="tx1"/>
              </a:buClr>
              <a:defRPr/>
            </a:pPr>
            <a:endParaRPr lang="en-US" altLang="en-US" sz="400" b="1" dirty="0"/>
          </a:p>
          <a:p>
            <a:pPr lvl="2" eaLnBrk="1" hangingPunct="1">
              <a:buClr>
                <a:schemeClr val="tx1"/>
              </a:buClr>
              <a:defRPr/>
            </a:pPr>
            <a:endParaRPr lang="en-US" altLang="en-US" sz="400" b="1" dirty="0"/>
          </a:p>
          <a:p>
            <a:pPr marL="839788" lvl="2" indent="0" eaLnBrk="1" hangingPunct="1">
              <a:buClr>
                <a:schemeClr val="tx1"/>
              </a:buClr>
              <a:buNone/>
              <a:defRPr/>
            </a:pPr>
            <a:endParaRPr lang="en-US" altLang="en-US" sz="400" b="1" dirty="0"/>
          </a:p>
          <a:p>
            <a:pPr lvl="2" eaLnBrk="1" hangingPunct="1">
              <a:buClr>
                <a:schemeClr val="tx1"/>
              </a:buClr>
              <a:defRPr/>
            </a:pPr>
            <a:endParaRPr lang="en-US" altLang="en-US" sz="400" b="1" dirty="0"/>
          </a:p>
          <a:p>
            <a:pPr eaLnBrk="1" hangingPunct="1">
              <a:buClr>
                <a:schemeClr val="tx1"/>
              </a:buClr>
              <a:buNone/>
              <a:defRPr/>
            </a:pPr>
            <a:r>
              <a:rPr lang="en-US" altLang="en-US" sz="2600" dirty="0"/>
              <a:t>			</a:t>
            </a:r>
            <a:endParaRPr lang="en-US" altLang="en-US" sz="24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9191653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13182</TotalTime>
  <Words>586</Words>
  <Application>Microsoft Office PowerPoint</Application>
  <PresentationFormat>On-screen Show (4:3)</PresentationFormat>
  <Paragraphs>156</Paragraphs>
  <Slides>11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Arial</vt:lpstr>
      <vt:lpstr>Default Design</vt:lpstr>
      <vt:lpstr>PowerPoint Presentation</vt:lpstr>
      <vt:lpstr>Commission-Jurisdictional Water Utilities</vt:lpstr>
      <vt:lpstr>Water Affordability Context</vt:lpstr>
      <vt:lpstr>PowerPoint Presentation</vt:lpstr>
      <vt:lpstr>Water Affordability Policies and Programs</vt:lpstr>
      <vt:lpstr>Low-Income Programs</vt:lpstr>
      <vt:lpstr>Low-Income Programs</vt:lpstr>
      <vt:lpstr>Low-Income Programs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Trương, Việt "Kevin"</dc:creator>
  <cp:lastModifiedBy>Boothe, James A.</cp:lastModifiedBy>
  <cp:revision>531</cp:revision>
  <cp:lastPrinted>2017-07-28T21:05:16Z</cp:lastPrinted>
  <dcterms:created xsi:type="dcterms:W3CDTF">2008-01-28T17:28:34Z</dcterms:created>
  <dcterms:modified xsi:type="dcterms:W3CDTF">2019-01-17T22:29:48Z</dcterms:modified>
</cp:coreProperties>
</file>