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8" r:id="rId4"/>
    <p:sldId id="262" r:id="rId5"/>
    <p:sldId id="263" r:id="rId6"/>
    <p:sldId id="267" r:id="rId7"/>
    <p:sldId id="271" r:id="rId8"/>
    <p:sldId id="272" r:id="rId9"/>
    <p:sldId id="273" r:id="rId10"/>
    <p:sldId id="269" r:id="rId11"/>
    <p:sldId id="270" r:id="rId12"/>
    <p:sldId id="266" r:id="rId13"/>
    <p:sldId id="277" r:id="rId14"/>
    <p:sldId id="276" r:id="rId15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1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61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puc.ca.gov/General.aspx?id=418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0E521-8023-4F67-A11C-68ABBA270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  2010 Study of </a:t>
            </a:r>
            <a:r>
              <a:rPr lang="en-US" b="1" dirty="0"/>
              <a:t>Affordability of Basic Telephone Service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FAC2D3-5768-4F2C-BCA1-B078D1BE9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Method of determination and challenge for policy makers</a:t>
            </a:r>
          </a:p>
          <a:p>
            <a:r>
              <a:rPr lang="en-US" dirty="0"/>
              <a:t>By:  Robert Wullenjohn – January 22, 2019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950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A55E1-9943-432C-8A22-590462937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827" y="684300"/>
            <a:ext cx="8761413" cy="970957"/>
          </a:xfrm>
        </p:spPr>
        <p:txBody>
          <a:bodyPr/>
          <a:lstStyle/>
          <a:p>
            <a:r>
              <a:rPr lang="en-US" sz="3200" dirty="0"/>
              <a:t>Demographic data interesting, but difficult to implement into policy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8F18B76-95A8-44F2-9A8D-C3D9E1F3C8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8096" y="1944625"/>
            <a:ext cx="10448544" cy="455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77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E819F-46CC-408F-9659-769A1175F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1724" y="638001"/>
            <a:ext cx="8761413" cy="1318120"/>
          </a:xfrm>
        </p:spPr>
        <p:txBody>
          <a:bodyPr/>
          <a:lstStyle/>
          <a:p>
            <a:r>
              <a:rPr lang="en-US" sz="3200" dirty="0"/>
              <a:t>Rural consumers said fees and taxes are most relevant to affordability</a:t>
            </a:r>
            <a:r>
              <a:rPr lang="en-US" sz="2800" dirty="0"/>
              <a:t>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C911F65-4938-4652-8BB7-F30EB5D45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093" y="2613677"/>
            <a:ext cx="11010039" cy="250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8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E2966-3260-4545-A319-E864A22C1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672725"/>
            <a:ext cx="8761413" cy="1144499"/>
          </a:xfrm>
        </p:spPr>
        <p:txBody>
          <a:bodyPr/>
          <a:lstStyle/>
          <a:p>
            <a:r>
              <a:rPr lang="en-US" sz="3200" dirty="0"/>
              <a:t>Why Survey Consumer Total Bill, Perceptions and Purchasing Behavior?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502FC-6C9B-454E-A8CD-E367B2696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03362"/>
            <a:ext cx="9545256" cy="4027990"/>
          </a:xfrm>
        </p:spPr>
        <p:txBody>
          <a:bodyPr>
            <a:normAutofit/>
          </a:bodyPr>
          <a:lstStyle/>
          <a:p>
            <a:r>
              <a:rPr lang="en-US" sz="1900" dirty="0"/>
              <a:t>Consumers are not a monolith of conformity and value products differently:</a:t>
            </a:r>
          </a:p>
          <a:p>
            <a:pPr lvl="1"/>
            <a:r>
              <a:rPr lang="en-US" sz="1900" dirty="0"/>
              <a:t>Consumers were engaging in product substitution.</a:t>
            </a:r>
          </a:p>
          <a:p>
            <a:pPr lvl="1"/>
            <a:r>
              <a:rPr lang="en-US" sz="1900" dirty="0"/>
              <a:t>Use of features and calling habits varied.</a:t>
            </a:r>
          </a:p>
          <a:p>
            <a:r>
              <a:rPr lang="en-US" sz="1900" dirty="0"/>
              <a:t>Consideration solely of individual changes in rates, charges or surcharges/taxes hides the cumulative impact on consumers.</a:t>
            </a:r>
          </a:p>
          <a:p>
            <a:r>
              <a:rPr lang="en-US" sz="1900" dirty="0"/>
              <a:t>Affordability needs assessment of willingness and ability to pay:</a:t>
            </a:r>
          </a:p>
          <a:p>
            <a:pPr lvl="1"/>
            <a:r>
              <a:rPr lang="en-US" sz="1900" dirty="0"/>
              <a:t>Is the purpose of a subsidy to encourage subscriptions to those who wouldn’t otherwise?  Or to transfer wealth.</a:t>
            </a:r>
          </a:p>
          <a:p>
            <a:r>
              <a:rPr lang="en-US" sz="1900" dirty="0"/>
              <a:t>Segmentation / Stratification can be achieved in survey design.</a:t>
            </a:r>
          </a:p>
          <a:p>
            <a:endParaRPr lang="en-US" sz="19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471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31F6B-B063-4DC6-A690-6F5BCCABF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192813" cy="706964"/>
          </a:xfrm>
        </p:spPr>
        <p:txBody>
          <a:bodyPr/>
          <a:lstStyle/>
          <a:p>
            <a:r>
              <a:rPr lang="en-US" dirty="0"/>
              <a:t>2010 Study Policy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5ADED-7415-4F50-8C59-FD91F1836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48857"/>
            <a:ext cx="9609502" cy="3832024"/>
          </a:xfrm>
        </p:spPr>
        <p:txBody>
          <a:bodyPr>
            <a:noAutofit/>
          </a:bodyPr>
          <a:lstStyle/>
          <a:p>
            <a:r>
              <a:rPr lang="en-US" sz="1900" dirty="0"/>
              <a:t>Data was not used by the Commission to effect policy change:</a:t>
            </a:r>
          </a:p>
          <a:p>
            <a:pPr lvl="1"/>
            <a:r>
              <a:rPr lang="en-US" sz="1900" dirty="0"/>
              <a:t>Despite the 2010 data, the 2014 Lifeline decision cited results as “stale” for making policy.  </a:t>
            </a:r>
          </a:p>
          <a:p>
            <a:pPr lvl="2"/>
            <a:r>
              <a:rPr lang="en-US" sz="1900" dirty="0"/>
              <a:t>“Speaker after speaker…, asked for continuance of the existing $6.84 rate paid by </a:t>
            </a:r>
            <a:r>
              <a:rPr lang="en-US" sz="1900" dirty="0" err="1"/>
              <a:t>LifeLine</a:t>
            </a:r>
            <a:r>
              <a:rPr lang="en-US" sz="1900" dirty="0"/>
              <a:t> participants.”</a:t>
            </a:r>
          </a:p>
          <a:p>
            <a:pPr lvl="2"/>
            <a:r>
              <a:rPr lang="en-US" sz="1900" dirty="0"/>
              <a:t>“Joint Consumers emphasized the importance of maintaining that rate to affordability”. </a:t>
            </a:r>
          </a:p>
          <a:p>
            <a:pPr lvl="1"/>
            <a:r>
              <a:rPr lang="en-US" sz="1900" dirty="0"/>
              <a:t>IMO, consumer advocates did not like the total bill analysis results as it did not support their argument that de-regulation and its permitted Landline service rates increases were harming consumers.</a:t>
            </a:r>
          </a:p>
        </p:txBody>
      </p:sp>
    </p:spTree>
    <p:extLst>
      <p:ext uri="{BB962C8B-B14F-4D97-AF65-F5344CB8AC3E}">
        <p14:creationId xmlns:p14="http://schemas.microsoft.com/office/powerpoint/2010/main" val="1942962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B48A-06B1-4909-8BAA-9A0E4222D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838200"/>
            <a:ext cx="9239112" cy="994028"/>
          </a:xfrm>
        </p:spPr>
        <p:txBody>
          <a:bodyPr/>
          <a:lstStyle/>
          <a:p>
            <a:r>
              <a:rPr lang="en-US" sz="3000" dirty="0"/>
              <a:t>Communications Affordability Study is Available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1F779-C150-4C6E-8017-FCEAE17DEF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2"/>
              </a:rPr>
              <a:t>http://www.cpuc.ca.gov/General.aspx?id=4185</a:t>
            </a:r>
            <a:endParaRPr lang="en-US" sz="2000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1900" dirty="0"/>
              <a:t>Thank You</a:t>
            </a:r>
          </a:p>
          <a:p>
            <a:pPr marL="0" indent="0" algn="ctr">
              <a:buNone/>
            </a:pPr>
            <a:r>
              <a:rPr lang="en-US" sz="1900" dirty="0"/>
              <a:t>Robert Wullenjohn</a:t>
            </a:r>
          </a:p>
          <a:p>
            <a:pPr marL="0" indent="0" algn="ctr">
              <a:buNone/>
            </a:pPr>
            <a:r>
              <a:rPr lang="en-US" sz="1900" dirty="0"/>
              <a:t>415-703-2265</a:t>
            </a:r>
          </a:p>
          <a:p>
            <a:pPr marL="0" indent="0" algn="ctr">
              <a:buNone/>
            </a:pPr>
            <a:r>
              <a:rPr lang="en-US" sz="1900" dirty="0"/>
              <a:t>Robert.Wullenjohn@cpuc.ca.gov</a:t>
            </a:r>
          </a:p>
        </p:txBody>
      </p:sp>
    </p:spTree>
    <p:extLst>
      <p:ext uri="{BB962C8B-B14F-4D97-AF65-F5344CB8AC3E}">
        <p14:creationId xmlns:p14="http://schemas.microsoft.com/office/powerpoint/2010/main" val="3838708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4CF-F7D5-45D6-BA31-68BC9521F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 Simple Sounding Mandate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11C09-1FBF-4D7F-89CD-7E92EBB7A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476983"/>
            <a:ext cx="9945168" cy="3923818"/>
          </a:xfrm>
        </p:spPr>
        <p:txBody>
          <a:bodyPr>
            <a:normAutofit/>
          </a:bodyPr>
          <a:lstStyle/>
          <a:p>
            <a:r>
              <a:rPr lang="en-US" sz="1900" dirty="0"/>
              <a:t>Senate Bill 780, Chapter 342, Statutes 2008, required a telephone service </a:t>
            </a:r>
            <a:r>
              <a:rPr lang="en-US" sz="1900" b="1" dirty="0"/>
              <a:t>affordability survey of customers and noncustomers</a:t>
            </a:r>
            <a:r>
              <a:rPr lang="en-US" sz="1900" dirty="0"/>
              <a:t> who reside in rural High Cost Funded areas. </a:t>
            </a:r>
          </a:p>
          <a:p>
            <a:r>
              <a:rPr lang="en-US" sz="1900" dirty="0"/>
              <a:t>Decision 08-09-042 ordered a </a:t>
            </a:r>
            <a:r>
              <a:rPr lang="en-US" sz="1900" b="1" dirty="0"/>
              <a:t>statewide affordability survey</a:t>
            </a:r>
            <a:r>
              <a:rPr lang="en-US" sz="1900" dirty="0"/>
              <a:t> to be completed to gather information on which to base its future telephone regulation policies.  </a:t>
            </a:r>
          </a:p>
          <a:p>
            <a:r>
              <a:rPr lang="en-US" sz="1900" u="sng" dirty="0"/>
              <a:t>Concerns</a:t>
            </a:r>
            <a:r>
              <a:rPr lang="en-US" sz="1900" dirty="0"/>
              <a:t>:</a:t>
            </a:r>
          </a:p>
          <a:p>
            <a:pPr lvl="1"/>
            <a:r>
              <a:rPr lang="en-US" sz="1900" dirty="0"/>
              <a:t>Landline access rates had been permitted to increase.</a:t>
            </a:r>
          </a:p>
          <a:p>
            <a:pPr lvl="1"/>
            <a:r>
              <a:rPr lang="en-US" sz="1900" dirty="0"/>
              <a:t>Landline Rate Caps were scheduled to be removed.</a:t>
            </a:r>
          </a:p>
          <a:p>
            <a:pPr lvl="1"/>
            <a:r>
              <a:rPr lang="en-US" sz="1900" dirty="0"/>
              <a:t>Landline subscriptions were declining. </a:t>
            </a:r>
          </a:p>
          <a:p>
            <a:pPr lvl="1"/>
            <a:r>
              <a:rPr lang="en-US" sz="1900" b="1" dirty="0"/>
              <a:t>Was deregulation policy negatively affecting consumers</a:t>
            </a:r>
            <a:r>
              <a:rPr lang="en-US" sz="1900" dirty="0"/>
              <a:t>? </a:t>
            </a:r>
            <a:endParaRPr lang="en-US" sz="19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61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00B10-2182-440F-BE3B-914807F58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742175"/>
            <a:ext cx="9024395" cy="1063476"/>
          </a:xfrm>
        </p:spPr>
        <p:txBody>
          <a:bodyPr/>
          <a:lstStyle/>
          <a:p>
            <a:r>
              <a:rPr lang="en-US" sz="3200" dirty="0"/>
              <a:t>We Evaluated the Consumer’s Total Bill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54D7B-C996-4432-870A-406947316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02557"/>
            <a:ext cx="8825659" cy="4109818"/>
          </a:xfrm>
        </p:spPr>
        <p:txBody>
          <a:bodyPr>
            <a:noAutofit/>
          </a:bodyPr>
          <a:lstStyle/>
          <a:p>
            <a:r>
              <a:rPr lang="en-US" sz="1900" dirty="0"/>
              <a:t>Individual price element changes do not show total impact.</a:t>
            </a:r>
          </a:p>
          <a:p>
            <a:r>
              <a:rPr lang="en-US" sz="1900" dirty="0"/>
              <a:t>Affordability should evaluate cumulative effect of charges.</a:t>
            </a:r>
          </a:p>
          <a:p>
            <a:r>
              <a:rPr lang="en-US" sz="1900" dirty="0"/>
              <a:t>Consumer Telephone Bill includes many charges:</a:t>
            </a:r>
          </a:p>
          <a:p>
            <a:pPr lvl="1"/>
            <a:r>
              <a:rPr lang="en-US" sz="1900" dirty="0"/>
              <a:t>Access Rate</a:t>
            </a:r>
          </a:p>
          <a:p>
            <a:pPr lvl="1"/>
            <a:r>
              <a:rPr lang="en-US" sz="1900" dirty="0"/>
              <a:t>Usage Rates</a:t>
            </a:r>
          </a:p>
          <a:p>
            <a:pPr lvl="1"/>
            <a:r>
              <a:rPr lang="en-US" sz="1900" dirty="0"/>
              <a:t>Optional Feature Rates</a:t>
            </a:r>
          </a:p>
          <a:p>
            <a:pPr lvl="1"/>
            <a:r>
              <a:rPr lang="en-US" sz="1900" dirty="0"/>
              <a:t>Surcharges and Taxes </a:t>
            </a:r>
          </a:p>
          <a:p>
            <a:pPr lvl="2"/>
            <a:r>
              <a:rPr lang="en-US" sz="1600" dirty="0"/>
              <a:t>City / County (0 – 10%)</a:t>
            </a:r>
          </a:p>
          <a:p>
            <a:pPr lvl="2"/>
            <a:r>
              <a:rPr lang="en-US" sz="1600" dirty="0"/>
              <a:t>State (8%) </a:t>
            </a:r>
          </a:p>
          <a:p>
            <a:pPr lvl="2"/>
            <a:r>
              <a:rPr lang="en-US" sz="1600" dirty="0"/>
              <a:t>Federal (12%)</a:t>
            </a:r>
          </a:p>
        </p:txBody>
      </p:sp>
    </p:spTree>
    <p:extLst>
      <p:ext uri="{BB962C8B-B14F-4D97-AF65-F5344CB8AC3E}">
        <p14:creationId xmlns:p14="http://schemas.microsoft.com/office/powerpoint/2010/main" val="1676365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4FA47-249A-489B-AF77-C11AC9537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Survey Cross Tabulation Study Factors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DE88F-363A-4902-97E0-25DB62998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326510"/>
            <a:ext cx="8825659" cy="3935393"/>
          </a:xfrm>
        </p:spPr>
        <p:txBody>
          <a:bodyPr>
            <a:normAutofit/>
          </a:bodyPr>
          <a:lstStyle/>
          <a:p>
            <a:r>
              <a:rPr lang="en-US" sz="1900" dirty="0"/>
              <a:t>Telephone Bill Expenditures 2010 compared to prior 2004 study results</a:t>
            </a:r>
          </a:p>
          <a:p>
            <a:r>
              <a:rPr lang="en-US" sz="1900" dirty="0"/>
              <a:t>Statewide and Rural (Rate Regulated) Areas</a:t>
            </a:r>
          </a:p>
          <a:p>
            <a:r>
              <a:rPr lang="en-US" sz="1900" dirty="0"/>
              <a:t>Price Sensitivity</a:t>
            </a:r>
          </a:p>
          <a:p>
            <a:r>
              <a:rPr lang="en-US" sz="1900" dirty="0"/>
              <a:t>Income</a:t>
            </a:r>
          </a:p>
          <a:p>
            <a:r>
              <a:rPr lang="en-US" sz="1900" dirty="0"/>
              <a:t>Age </a:t>
            </a:r>
          </a:p>
          <a:p>
            <a:r>
              <a:rPr lang="en-US" sz="1900" dirty="0"/>
              <a:t>Ethnicity</a:t>
            </a:r>
          </a:p>
          <a:p>
            <a:r>
              <a:rPr lang="en-US" sz="1900" dirty="0"/>
              <a:t>Reasons why service is difficult to afford</a:t>
            </a:r>
          </a:p>
          <a:p>
            <a:r>
              <a:rPr lang="en-US" sz="1900" dirty="0"/>
              <a:t>Features purchased</a:t>
            </a:r>
          </a:p>
          <a:p>
            <a:r>
              <a:rPr lang="en-US" sz="1900" dirty="0"/>
              <a:t>Service Type (Landline and Wireless)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719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F42D6-D957-4E20-BB16-72B23CAC4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Methodology and Responses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C5107-B565-4241-A38E-C5871DE1B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522476"/>
            <a:ext cx="9887294" cy="3635255"/>
          </a:xfrm>
        </p:spPr>
        <p:txBody>
          <a:bodyPr>
            <a:normAutofit/>
          </a:bodyPr>
          <a:lstStyle/>
          <a:p>
            <a:r>
              <a:rPr lang="en-US" sz="1900" dirty="0"/>
              <a:t>Surveyor: San Francisco State University’s Public Research Institute (PRI)</a:t>
            </a:r>
          </a:p>
          <a:p>
            <a:r>
              <a:rPr lang="en-US" sz="1900" dirty="0"/>
              <a:t>Phone interviews lasting 11-12 minutes </a:t>
            </a:r>
          </a:p>
          <a:p>
            <a:pPr lvl="1"/>
            <a:r>
              <a:rPr lang="en-US" sz="1900" dirty="0"/>
              <a:t>636 landline responses (not Lifeline)</a:t>
            </a:r>
          </a:p>
          <a:p>
            <a:pPr lvl="1"/>
            <a:r>
              <a:rPr lang="en-US" sz="1900" dirty="0"/>
              <a:t>357 landline Lifeline responses (having subsidized access rates)</a:t>
            </a:r>
          </a:p>
          <a:p>
            <a:pPr lvl="1"/>
            <a:r>
              <a:rPr lang="en-US" sz="1900" dirty="0"/>
              <a:t>384 wireless subscription responses</a:t>
            </a:r>
          </a:p>
          <a:p>
            <a:r>
              <a:rPr lang="en-US" sz="1900" dirty="0"/>
              <a:t>Mail-survey of those without Landline service</a:t>
            </a:r>
          </a:p>
          <a:p>
            <a:pPr lvl="1"/>
            <a:r>
              <a:rPr lang="en-US" sz="1900" dirty="0"/>
              <a:t>1,090 responses</a:t>
            </a:r>
          </a:p>
          <a:p>
            <a:r>
              <a:rPr lang="en-US" sz="1900" dirty="0"/>
              <a:t>$20 Visa check card incentives were offered to completed-survey responders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70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D71EA-85FA-417C-BC86-1828455BF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614851"/>
            <a:ext cx="9273837" cy="1005605"/>
          </a:xfrm>
        </p:spPr>
        <p:txBody>
          <a:bodyPr/>
          <a:lstStyle/>
          <a:p>
            <a:r>
              <a:rPr lang="en-US" sz="3200" dirty="0"/>
              <a:t>Total Expenditures decreased; access rate increases offset by usage rate reductions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AB6D6F7-5A46-4A5F-A4EA-41E6558EC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0522" y="1732085"/>
            <a:ext cx="9770955" cy="470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86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79BBC-C5AC-495B-8646-4B94AA05A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50" y="580129"/>
            <a:ext cx="9273836" cy="1410718"/>
          </a:xfrm>
        </p:spPr>
        <p:txBody>
          <a:bodyPr/>
          <a:lstStyle/>
          <a:p>
            <a:r>
              <a:rPr lang="en-US" sz="3200" dirty="0"/>
              <a:t>Total Bill Expenditure is Related to Income.  </a:t>
            </a:r>
            <a:br>
              <a:rPr lang="en-US" sz="3200" dirty="0"/>
            </a:br>
            <a:r>
              <a:rPr lang="en-US" sz="3200" dirty="0"/>
              <a:t>No surprise.  Data is Ripe for Statistical Analysis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52D02DB-6F72-4425-8FA3-3D0977539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0780" y="2836260"/>
            <a:ext cx="10967458" cy="275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17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BDCCC-7406-4942-BE1B-0C0C04A12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4402" y="742173"/>
            <a:ext cx="9192813" cy="1045047"/>
          </a:xfrm>
        </p:spPr>
        <p:txBody>
          <a:bodyPr/>
          <a:lstStyle/>
          <a:p>
            <a:r>
              <a:rPr lang="en-US" sz="3200" dirty="0"/>
              <a:t>Majority of Low-income Consumers Reported that Unsubsidized Rate was Affordable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A409C4F-3BE8-4787-8216-6DE9DBB4CC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0976" y="2018715"/>
            <a:ext cx="9988534" cy="2480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C6B190-06E7-48FF-A2AE-99EBDFA3F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977" y="4589852"/>
            <a:ext cx="9988533" cy="16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99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81F2F-65BD-4E3B-B7EF-F2A2497DE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172" y="742173"/>
            <a:ext cx="9007618" cy="1040327"/>
          </a:xfrm>
        </p:spPr>
        <p:txBody>
          <a:bodyPr/>
          <a:lstStyle/>
          <a:p>
            <a:r>
              <a:rPr lang="en-US" sz="3200" dirty="0"/>
              <a:t>Consumers Reported Ability to Tolerate Bill Increases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4ADF3AB-5366-4A52-A02C-1861CD1716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167" y="2730545"/>
            <a:ext cx="11066493" cy="304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045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1184</TotalTime>
  <Words>558</Words>
  <Application>Microsoft Office PowerPoint</Application>
  <PresentationFormat>Widescreen</PresentationFormat>
  <Paragraphs>69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Ion Boardroom</vt:lpstr>
      <vt:lpstr>   2010 Study of Affordability of Basic Telephone Service </vt:lpstr>
      <vt:lpstr>A Simple Sounding Mandate</vt:lpstr>
      <vt:lpstr>We Evaluated the Consumer’s Total Bill</vt:lpstr>
      <vt:lpstr>Survey Cross Tabulation Study Factors </vt:lpstr>
      <vt:lpstr>Methodology and Responses </vt:lpstr>
      <vt:lpstr>Total Expenditures decreased; access rate increases offset by usage rate reductions</vt:lpstr>
      <vt:lpstr>Total Bill Expenditure is Related to Income.   No surprise.  Data is Ripe for Statistical Analysis</vt:lpstr>
      <vt:lpstr>Majority of Low-income Consumers Reported that Unsubsidized Rate was Affordable</vt:lpstr>
      <vt:lpstr>Consumers Reported Ability to Tolerate Bill Increases</vt:lpstr>
      <vt:lpstr>Demographic data interesting, but difficult to implement into policy</vt:lpstr>
      <vt:lpstr>Rural consumers said fees and taxes are most relevant to affordability  </vt:lpstr>
      <vt:lpstr>Why Survey Consumer Total Bill, Perceptions and Purchasing Behavior?</vt:lpstr>
      <vt:lpstr>2010 Study Policy Impact</vt:lpstr>
      <vt:lpstr>Communications Affordability Study is Available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Affordability of Basic Telephone Service </dc:title>
  <dc:creator>Wullenjohn, Robert J.</dc:creator>
  <cp:lastModifiedBy>Wullenjohn, Robert J.</cp:lastModifiedBy>
  <cp:revision>70</cp:revision>
  <cp:lastPrinted>2019-01-18T23:32:24Z</cp:lastPrinted>
  <dcterms:created xsi:type="dcterms:W3CDTF">2019-01-09T23:37:43Z</dcterms:created>
  <dcterms:modified xsi:type="dcterms:W3CDTF">2019-01-19T02:14:49Z</dcterms:modified>
</cp:coreProperties>
</file>