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20"/>
  </p:notesMasterIdLst>
  <p:sldIdLst>
    <p:sldId id="256" r:id="rId2"/>
    <p:sldId id="270" r:id="rId3"/>
    <p:sldId id="258" r:id="rId4"/>
    <p:sldId id="259" r:id="rId5"/>
    <p:sldId id="260" r:id="rId6"/>
    <p:sldId id="261" r:id="rId7"/>
    <p:sldId id="263" r:id="rId8"/>
    <p:sldId id="275" r:id="rId9"/>
    <p:sldId id="264" r:id="rId10"/>
    <p:sldId id="265" r:id="rId11"/>
    <p:sldId id="266" r:id="rId12"/>
    <p:sldId id="268" r:id="rId13"/>
    <p:sldId id="269" r:id="rId14"/>
    <p:sldId id="271" r:id="rId15"/>
    <p:sldId id="272" r:id="rId16"/>
    <p:sldId id="273" r:id="rId17"/>
    <p:sldId id="277" r:id="rId18"/>
    <p:sldId id="276"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Sheet1!$A$2</c:f>
              <c:strCache>
                <c:ptCount val="1"/>
                <c:pt idx="0">
                  <c:v>Program participants</c:v>
                </c:pt>
              </c:strCache>
            </c:strRef>
          </c:tx>
          <c:marker>
            <c:symbol val="none"/>
          </c:marker>
          <c:cat>
            <c:strRef>
              <c:f>Sheet1!$B$1:$X$1</c:f>
              <c:strCache>
                <c:ptCount val="23"/>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strCache>
            </c:strRef>
          </c:cat>
          <c:val>
            <c:numRef>
              <c:f>Sheet1!$B$2:$X$2</c:f>
              <c:numCache>
                <c:formatCode>General</c:formatCode>
                <c:ptCount val="23"/>
                <c:pt idx="0">
                  <c:v>0.85</c:v>
                </c:pt>
                <c:pt idx="1">
                  <c:v>0.81</c:v>
                </c:pt>
                <c:pt idx="2">
                  <c:v>0.71</c:v>
                </c:pt>
                <c:pt idx="3">
                  <c:v>0.64</c:v>
                </c:pt>
                <c:pt idx="4">
                  <c:v>0.62</c:v>
                </c:pt>
                <c:pt idx="5">
                  <c:v>0.62</c:v>
                </c:pt>
                <c:pt idx="6">
                  <c:v>0.64</c:v>
                </c:pt>
                <c:pt idx="7">
                  <c:v>0.65</c:v>
                </c:pt>
                <c:pt idx="8">
                  <c:v>0.69</c:v>
                </c:pt>
                <c:pt idx="9">
                  <c:v>0.72</c:v>
                </c:pt>
                <c:pt idx="10">
                  <c:v>0.75</c:v>
                </c:pt>
                <c:pt idx="11">
                  <c:v>0.78</c:v>
                </c:pt>
                <c:pt idx="12">
                  <c:v>0.8</c:v>
                </c:pt>
                <c:pt idx="13">
                  <c:v>0.81</c:v>
                </c:pt>
                <c:pt idx="14">
                  <c:v>0.8</c:v>
                </c:pt>
                <c:pt idx="15">
                  <c:v>0.79</c:v>
                </c:pt>
                <c:pt idx="16">
                  <c:v>0.78</c:v>
                </c:pt>
                <c:pt idx="17">
                  <c:v>0.78</c:v>
                </c:pt>
                <c:pt idx="18">
                  <c:v>0.79</c:v>
                </c:pt>
                <c:pt idx="19">
                  <c:v>0.8</c:v>
                </c:pt>
                <c:pt idx="20">
                  <c:v>0.81</c:v>
                </c:pt>
                <c:pt idx="21">
                  <c:v>0.82</c:v>
                </c:pt>
                <c:pt idx="22">
                  <c:v>0.83</c:v>
                </c:pt>
              </c:numCache>
            </c:numRef>
          </c:val>
          <c:smooth val="0"/>
        </c:ser>
        <c:ser>
          <c:idx val="1"/>
          <c:order val="1"/>
          <c:tx>
            <c:strRef>
              <c:f>Sheet1!$A$3</c:f>
              <c:strCache>
                <c:ptCount val="1"/>
                <c:pt idx="0">
                  <c:v>Low-income nonparticipants</c:v>
                </c:pt>
              </c:strCache>
            </c:strRef>
          </c:tx>
          <c:spPr>
            <a:ln>
              <a:prstDash val="lgDashDotDot"/>
            </a:ln>
          </c:spPr>
          <c:marker>
            <c:symbol val="none"/>
          </c:marker>
          <c:cat>
            <c:strRef>
              <c:f>Sheet1!$B$1:$X$1</c:f>
              <c:strCache>
                <c:ptCount val="23"/>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strCache>
            </c:strRef>
          </c:cat>
          <c:val>
            <c:numRef>
              <c:f>Sheet1!$B$3:$X$3</c:f>
              <c:numCache>
                <c:formatCode>General</c:formatCode>
                <c:ptCount val="23"/>
                <c:pt idx="0">
                  <c:v>0.66</c:v>
                </c:pt>
                <c:pt idx="1">
                  <c:v>0.55000000000000004</c:v>
                </c:pt>
                <c:pt idx="2">
                  <c:v>0.45</c:v>
                </c:pt>
                <c:pt idx="3">
                  <c:v>0.43</c:v>
                </c:pt>
                <c:pt idx="4">
                  <c:v>0.46</c:v>
                </c:pt>
                <c:pt idx="5">
                  <c:v>0.48</c:v>
                </c:pt>
                <c:pt idx="6">
                  <c:v>0.51</c:v>
                </c:pt>
                <c:pt idx="7">
                  <c:v>0.53</c:v>
                </c:pt>
                <c:pt idx="8">
                  <c:v>0.55000000000000004</c:v>
                </c:pt>
                <c:pt idx="9">
                  <c:v>0.56999999999999995</c:v>
                </c:pt>
                <c:pt idx="10">
                  <c:v>0.59</c:v>
                </c:pt>
                <c:pt idx="11">
                  <c:v>0.6</c:v>
                </c:pt>
                <c:pt idx="12">
                  <c:v>0.6</c:v>
                </c:pt>
                <c:pt idx="13">
                  <c:v>0.57999999999999996</c:v>
                </c:pt>
                <c:pt idx="14">
                  <c:v>0.55000000000000004</c:v>
                </c:pt>
                <c:pt idx="15">
                  <c:v>0.53</c:v>
                </c:pt>
                <c:pt idx="16">
                  <c:v>0.52</c:v>
                </c:pt>
                <c:pt idx="17">
                  <c:v>0.52</c:v>
                </c:pt>
                <c:pt idx="18">
                  <c:v>0.52</c:v>
                </c:pt>
                <c:pt idx="19">
                  <c:v>0.53</c:v>
                </c:pt>
                <c:pt idx="20">
                  <c:v>0.54</c:v>
                </c:pt>
                <c:pt idx="21">
                  <c:v>0.54</c:v>
                </c:pt>
                <c:pt idx="22">
                  <c:v>0.55000000000000004</c:v>
                </c:pt>
              </c:numCache>
            </c:numRef>
          </c:val>
          <c:smooth val="0"/>
        </c:ser>
        <c:dLbls>
          <c:showLegendKey val="0"/>
          <c:showVal val="0"/>
          <c:showCatName val="0"/>
          <c:showSerName val="0"/>
          <c:showPercent val="0"/>
          <c:showBubbleSize val="0"/>
        </c:dLbls>
        <c:marker val="1"/>
        <c:smooth val="0"/>
        <c:axId val="104722816"/>
        <c:axId val="104724352"/>
      </c:lineChart>
      <c:catAx>
        <c:axId val="104722816"/>
        <c:scaling>
          <c:orientation val="minMax"/>
        </c:scaling>
        <c:delete val="0"/>
        <c:axPos val="b"/>
        <c:numFmt formatCode="General" sourceLinked="1"/>
        <c:majorTickMark val="out"/>
        <c:minorTickMark val="none"/>
        <c:tickLblPos val="nextTo"/>
        <c:txPr>
          <a:bodyPr rot="1200000"/>
          <a:lstStyle/>
          <a:p>
            <a:pPr>
              <a:defRPr sz="800"/>
            </a:pPr>
            <a:endParaRPr lang="en-US"/>
          </a:p>
        </c:txPr>
        <c:crossAx val="104724352"/>
        <c:crosses val="autoZero"/>
        <c:auto val="1"/>
        <c:lblAlgn val="ctr"/>
        <c:lblOffset val="100"/>
        <c:noMultiLvlLbl val="0"/>
      </c:catAx>
      <c:valAx>
        <c:axId val="104724352"/>
        <c:scaling>
          <c:orientation val="minMax"/>
        </c:scaling>
        <c:delete val="0"/>
        <c:axPos val="l"/>
        <c:majorGridlines/>
        <c:numFmt formatCode="General" sourceLinked="1"/>
        <c:majorTickMark val="out"/>
        <c:minorTickMark val="none"/>
        <c:tickLblPos val="nextTo"/>
        <c:txPr>
          <a:bodyPr/>
          <a:lstStyle/>
          <a:p>
            <a:pPr>
              <a:defRPr sz="900"/>
            </a:pPr>
            <a:endParaRPr lang="en-US"/>
          </a:p>
        </c:txPr>
        <c:crossAx val="104722816"/>
        <c:crosses val="autoZero"/>
        <c:crossBetween val="between"/>
      </c:valAx>
    </c:plotArea>
    <c:legend>
      <c:legendPos val="b"/>
      <c:layout>
        <c:manualLayout>
          <c:xMode val="edge"/>
          <c:yMode val="edge"/>
          <c:x val="6.3973876794812409E-2"/>
          <c:y val="0.90472862994303582"/>
          <c:w val="0.90898564150069472"/>
          <c:h val="7.1535617911781535E-2"/>
        </c:manualLayout>
      </c:layout>
      <c:overlay val="0"/>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Sheet1!$A$2</c:f>
              <c:strCache>
                <c:ptCount val="1"/>
                <c:pt idx="0">
                  <c:v>Cumulative affordability program participants</c:v>
                </c:pt>
              </c:strCache>
            </c:strRef>
          </c:tx>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Sheet1!$B$2:$Y$2</c:f>
              <c:numCache>
                <c:formatCode>General</c:formatCode>
                <c:ptCount val="24"/>
                <c:pt idx="0">
                  <c:v>0.15</c:v>
                </c:pt>
                <c:pt idx="1">
                  <c:v>0.14499999999999999</c:v>
                </c:pt>
                <c:pt idx="2">
                  <c:v>0.14599999999999999</c:v>
                </c:pt>
                <c:pt idx="3">
                  <c:v>0.151</c:v>
                </c:pt>
                <c:pt idx="4">
                  <c:v>0.16500000000000001</c:v>
                </c:pt>
                <c:pt idx="5">
                  <c:v>0.184</c:v>
                </c:pt>
                <c:pt idx="6">
                  <c:v>0.20300000000000001</c:v>
                </c:pt>
                <c:pt idx="7">
                  <c:v>0.21099999999999999</c:v>
                </c:pt>
                <c:pt idx="8">
                  <c:v>0.22</c:v>
                </c:pt>
                <c:pt idx="9">
                  <c:v>0.224</c:v>
                </c:pt>
                <c:pt idx="10">
                  <c:v>0.22800000000000001</c:v>
                </c:pt>
                <c:pt idx="11">
                  <c:v>0.23100000000000001</c:v>
                </c:pt>
                <c:pt idx="12">
                  <c:v>0.23599999999999999</c:v>
                </c:pt>
                <c:pt idx="13">
                  <c:v>0.23400000000000001</c:v>
                </c:pt>
                <c:pt idx="14">
                  <c:v>0.22800000000000001</c:v>
                </c:pt>
                <c:pt idx="15">
                  <c:v>0.23100000000000001</c:v>
                </c:pt>
                <c:pt idx="16">
                  <c:v>0.23499999999999999</c:v>
                </c:pt>
                <c:pt idx="17">
                  <c:v>0.23799999999999999</c:v>
                </c:pt>
                <c:pt idx="18">
                  <c:v>0.24399999999999999</c:v>
                </c:pt>
                <c:pt idx="19">
                  <c:v>0.247</c:v>
                </c:pt>
                <c:pt idx="20">
                  <c:v>0.248</c:v>
                </c:pt>
                <c:pt idx="21">
                  <c:v>0.248</c:v>
                </c:pt>
                <c:pt idx="22">
                  <c:v>0.248</c:v>
                </c:pt>
                <c:pt idx="23">
                  <c:v>0.248</c:v>
                </c:pt>
              </c:numCache>
            </c:numRef>
          </c:val>
          <c:smooth val="0"/>
        </c:ser>
        <c:ser>
          <c:idx val="1"/>
          <c:order val="1"/>
          <c:tx>
            <c:strRef>
              <c:f>Sheet1!$A$3</c:f>
              <c:strCache>
                <c:ptCount val="1"/>
                <c:pt idx="0">
                  <c:v>Cumulative non-participants (Month 1 arrears = $0)</c:v>
                </c:pt>
              </c:strCache>
            </c:strRef>
          </c:tx>
          <c:spPr>
            <a:ln w="50741">
              <a:prstDash val="sysDot"/>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Sheet1!$B$3:$Y$3</c:f>
              <c:numCache>
                <c:formatCode>#,##0.000;\(#,##0.000\);"- "</c:formatCode>
                <c:ptCount val="24"/>
                <c:pt idx="0">
                  <c:v>1.04</c:v>
                </c:pt>
                <c:pt idx="1">
                  <c:v>0.85599999999999998</c:v>
                </c:pt>
                <c:pt idx="2">
                  <c:v>0.93300000000000005</c:v>
                </c:pt>
                <c:pt idx="3">
                  <c:v>0.94</c:v>
                </c:pt>
                <c:pt idx="4">
                  <c:v>0.95499999999999996</c:v>
                </c:pt>
                <c:pt idx="5">
                  <c:v>0.99099999999999999</c:v>
                </c:pt>
                <c:pt idx="6">
                  <c:v>1.036</c:v>
                </c:pt>
                <c:pt idx="7">
                  <c:v>1.036</c:v>
                </c:pt>
                <c:pt idx="8">
                  <c:v>1.0469999999999999</c:v>
                </c:pt>
                <c:pt idx="9">
                  <c:v>1.06</c:v>
                </c:pt>
                <c:pt idx="10">
                  <c:v>1.0629999999999999</c:v>
                </c:pt>
                <c:pt idx="11">
                  <c:v>1.0669999999999999</c:v>
                </c:pt>
                <c:pt idx="12">
                  <c:v>1.0720000000000001</c:v>
                </c:pt>
                <c:pt idx="13">
                  <c:v>1.075</c:v>
                </c:pt>
                <c:pt idx="14">
                  <c:v>1.075</c:v>
                </c:pt>
                <c:pt idx="15">
                  <c:v>1.093</c:v>
                </c:pt>
                <c:pt idx="16">
                  <c:v>1.107</c:v>
                </c:pt>
                <c:pt idx="17">
                  <c:v>1.123</c:v>
                </c:pt>
                <c:pt idx="18">
                  <c:v>1.139</c:v>
                </c:pt>
                <c:pt idx="19">
                  <c:v>1.1439999999999999</c:v>
                </c:pt>
                <c:pt idx="20">
                  <c:v>1.1399999999999999</c:v>
                </c:pt>
                <c:pt idx="21">
                  <c:v>1.1399999999999999</c:v>
                </c:pt>
                <c:pt idx="22">
                  <c:v>1.147</c:v>
                </c:pt>
                <c:pt idx="23">
                  <c:v>1.1539999999999999</c:v>
                </c:pt>
              </c:numCache>
            </c:numRef>
          </c:val>
          <c:smooth val="0"/>
        </c:ser>
        <c:ser>
          <c:idx val="2"/>
          <c:order val="2"/>
          <c:tx>
            <c:strRef>
              <c:f>Sheet1!$A$4</c:f>
              <c:strCache>
                <c:ptCount val="1"/>
                <c:pt idx="0">
                  <c:v>Cumulative non-participants (Month 1 arrears = $1 - $250)</c:v>
                </c:pt>
              </c:strCache>
            </c:strRef>
          </c:tx>
          <c:spPr>
            <a:ln>
              <a:prstDash val="lgDashDotDot"/>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Sheet1!$B$4:$Y$4</c:f>
              <c:numCache>
                <c:formatCode>#,##0.000;\(#,##0.000\);"- "</c:formatCode>
                <c:ptCount val="24"/>
                <c:pt idx="0">
                  <c:v>0.77600000000000002</c:v>
                </c:pt>
                <c:pt idx="1">
                  <c:v>0.79100000000000004</c:v>
                </c:pt>
                <c:pt idx="2">
                  <c:v>0.81</c:v>
                </c:pt>
                <c:pt idx="3">
                  <c:v>0.82099999999999995</c:v>
                </c:pt>
                <c:pt idx="4">
                  <c:v>0.83799999999999997</c:v>
                </c:pt>
                <c:pt idx="5">
                  <c:v>0.85699999999999998</c:v>
                </c:pt>
                <c:pt idx="6">
                  <c:v>0.88400000000000001</c:v>
                </c:pt>
                <c:pt idx="7">
                  <c:v>0.88</c:v>
                </c:pt>
                <c:pt idx="8">
                  <c:v>0.88300000000000001</c:v>
                </c:pt>
                <c:pt idx="9">
                  <c:v>0.88700000000000001</c:v>
                </c:pt>
                <c:pt idx="10">
                  <c:v>0.89200000000000002</c:v>
                </c:pt>
                <c:pt idx="11">
                  <c:v>0.89600000000000002</c:v>
                </c:pt>
                <c:pt idx="12">
                  <c:v>0.90700000000000003</c:v>
                </c:pt>
                <c:pt idx="13">
                  <c:v>0.92300000000000004</c:v>
                </c:pt>
                <c:pt idx="14">
                  <c:v>0.92600000000000005</c:v>
                </c:pt>
                <c:pt idx="15">
                  <c:v>0.94699999999999995</c:v>
                </c:pt>
                <c:pt idx="16">
                  <c:v>0.96299999999999997</c:v>
                </c:pt>
                <c:pt idx="17">
                  <c:v>0.98299999999999998</c:v>
                </c:pt>
                <c:pt idx="18">
                  <c:v>0.999</c:v>
                </c:pt>
                <c:pt idx="19">
                  <c:v>1.0089999999999999</c:v>
                </c:pt>
                <c:pt idx="20">
                  <c:v>1.02</c:v>
                </c:pt>
                <c:pt idx="21">
                  <c:v>1.0269999999999999</c:v>
                </c:pt>
                <c:pt idx="22">
                  <c:v>1.038</c:v>
                </c:pt>
                <c:pt idx="23">
                  <c:v>1.0469999999999999</c:v>
                </c:pt>
              </c:numCache>
            </c:numRef>
          </c:val>
          <c:smooth val="0"/>
        </c:ser>
        <c:ser>
          <c:idx val="3"/>
          <c:order val="3"/>
          <c:tx>
            <c:strRef>
              <c:f>Sheet1!$A$5</c:f>
              <c:strCache>
                <c:ptCount val="1"/>
                <c:pt idx="0">
                  <c:v>Cumulative non-participnats (Month 1 arrears = $251+)</c:v>
                </c:pt>
              </c:strCache>
            </c:strRef>
          </c:tx>
          <c:spPr>
            <a:ln>
              <a:prstDash val="dash"/>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Sheet1!$B$5:$Y$5</c:f>
              <c:numCache>
                <c:formatCode>#,##0.000;\(#,##0.000\);"- "</c:formatCode>
                <c:ptCount val="24"/>
                <c:pt idx="0">
                  <c:v>1.3480000000000001</c:v>
                </c:pt>
                <c:pt idx="1">
                  <c:v>1.3520000000000001</c:v>
                </c:pt>
                <c:pt idx="2">
                  <c:v>1.21</c:v>
                </c:pt>
                <c:pt idx="3">
                  <c:v>1.151</c:v>
                </c:pt>
                <c:pt idx="4">
                  <c:v>1.1739999999999999</c:v>
                </c:pt>
                <c:pt idx="5">
                  <c:v>1.141</c:v>
                </c:pt>
                <c:pt idx="6">
                  <c:v>1.1060000000000001</c:v>
                </c:pt>
                <c:pt idx="7">
                  <c:v>1.0840000000000001</c:v>
                </c:pt>
                <c:pt idx="8">
                  <c:v>1.0840000000000001</c:v>
                </c:pt>
                <c:pt idx="9">
                  <c:v>1.0900000000000001</c:v>
                </c:pt>
                <c:pt idx="10">
                  <c:v>1.085</c:v>
                </c:pt>
                <c:pt idx="11">
                  <c:v>1.081</c:v>
                </c:pt>
                <c:pt idx="12">
                  <c:v>1.0940000000000001</c:v>
                </c:pt>
                <c:pt idx="13">
                  <c:v>1.1080000000000001</c:v>
                </c:pt>
                <c:pt idx="14">
                  <c:v>1.115</c:v>
                </c:pt>
                <c:pt idx="15">
                  <c:v>1.141</c:v>
                </c:pt>
                <c:pt idx="16">
                  <c:v>1.1579999999999999</c:v>
                </c:pt>
                <c:pt idx="17">
                  <c:v>1.1859999999999999</c:v>
                </c:pt>
                <c:pt idx="18">
                  <c:v>1.208</c:v>
                </c:pt>
                <c:pt idx="19">
                  <c:v>1.21</c:v>
                </c:pt>
                <c:pt idx="20">
                  <c:v>1.214</c:v>
                </c:pt>
                <c:pt idx="21">
                  <c:v>1.2170000000000001</c:v>
                </c:pt>
                <c:pt idx="22">
                  <c:v>1.228</c:v>
                </c:pt>
                <c:pt idx="23">
                  <c:v>1.2370000000000001</c:v>
                </c:pt>
              </c:numCache>
            </c:numRef>
          </c:val>
          <c:smooth val="0"/>
        </c:ser>
        <c:dLbls>
          <c:showLegendKey val="0"/>
          <c:showVal val="0"/>
          <c:showCatName val="0"/>
          <c:showSerName val="0"/>
          <c:showPercent val="0"/>
          <c:showBubbleSize val="0"/>
        </c:dLbls>
        <c:marker val="1"/>
        <c:smooth val="0"/>
        <c:axId val="117308800"/>
        <c:axId val="117646464"/>
      </c:lineChart>
      <c:catAx>
        <c:axId val="117308800"/>
        <c:scaling>
          <c:orientation val="minMax"/>
        </c:scaling>
        <c:delete val="0"/>
        <c:axPos val="b"/>
        <c:numFmt formatCode="General" sourceLinked="1"/>
        <c:majorTickMark val="out"/>
        <c:minorTickMark val="none"/>
        <c:tickLblPos val="nextTo"/>
        <c:txPr>
          <a:bodyPr rot="1200000"/>
          <a:lstStyle/>
          <a:p>
            <a:pPr>
              <a:defRPr sz="800"/>
            </a:pPr>
            <a:endParaRPr lang="en-US"/>
          </a:p>
        </c:txPr>
        <c:crossAx val="117646464"/>
        <c:crosses val="autoZero"/>
        <c:auto val="1"/>
        <c:lblAlgn val="ctr"/>
        <c:lblOffset val="100"/>
        <c:noMultiLvlLbl val="0"/>
      </c:catAx>
      <c:valAx>
        <c:axId val="117646464"/>
        <c:scaling>
          <c:orientation val="minMax"/>
        </c:scaling>
        <c:delete val="0"/>
        <c:axPos val="l"/>
        <c:majorGridlines/>
        <c:numFmt formatCode="General" sourceLinked="1"/>
        <c:majorTickMark val="out"/>
        <c:minorTickMark val="none"/>
        <c:tickLblPos val="nextTo"/>
        <c:txPr>
          <a:bodyPr/>
          <a:lstStyle/>
          <a:p>
            <a:pPr>
              <a:defRPr sz="900"/>
            </a:pPr>
            <a:endParaRPr lang="en-US"/>
          </a:p>
        </c:txPr>
        <c:crossAx val="117308800"/>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8254228638086906E-2"/>
          <c:y val="5.3593717049819377E-2"/>
          <c:w val="0.92628280839895016"/>
          <c:h val="0.61391346058008589"/>
        </c:manualLayout>
      </c:layout>
      <c:lineChart>
        <c:grouping val="standard"/>
        <c:varyColors val="0"/>
        <c:ser>
          <c:idx val="0"/>
          <c:order val="0"/>
          <c:tx>
            <c:strRef>
              <c:f>Sheet1!$A$2</c:f>
              <c:strCache>
                <c:ptCount val="1"/>
                <c:pt idx="0">
                  <c:v>Program participant</c:v>
                </c:pt>
              </c:strCache>
            </c:strRef>
          </c:tx>
          <c:spPr>
            <a:ln w="38057"/>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Sheet1!$B$2:$Y$2</c:f>
              <c:numCache>
                <c:formatCode>General</c:formatCode>
                <c:ptCount val="24"/>
                <c:pt idx="0">
                  <c:v>1.407</c:v>
                </c:pt>
                <c:pt idx="1">
                  <c:v>1.3840000000000001</c:v>
                </c:pt>
                <c:pt idx="2">
                  <c:v>1.4009999999999998</c:v>
                </c:pt>
                <c:pt idx="3">
                  <c:v>1.431</c:v>
                </c:pt>
                <c:pt idx="4">
                  <c:v>1.5330000000000001</c:v>
                </c:pt>
                <c:pt idx="5">
                  <c:v>1.663</c:v>
                </c:pt>
                <c:pt idx="6">
                  <c:v>1.794</c:v>
                </c:pt>
                <c:pt idx="7">
                  <c:v>1.821</c:v>
                </c:pt>
                <c:pt idx="8">
                  <c:v>1.8959999999999999</c:v>
                </c:pt>
                <c:pt idx="9">
                  <c:v>1.923</c:v>
                </c:pt>
                <c:pt idx="10">
                  <c:v>1.9430000000000001</c:v>
                </c:pt>
                <c:pt idx="11">
                  <c:v>1.9729999999999999</c:v>
                </c:pt>
                <c:pt idx="12">
                  <c:v>2.016</c:v>
                </c:pt>
                <c:pt idx="13">
                  <c:v>2.024</c:v>
                </c:pt>
                <c:pt idx="14">
                  <c:v>1.9989999999999999</c:v>
                </c:pt>
                <c:pt idx="15">
                  <c:v>2.0300000000000002</c:v>
                </c:pt>
                <c:pt idx="16">
                  <c:v>2.0590000000000002</c:v>
                </c:pt>
                <c:pt idx="17">
                  <c:v>2.09</c:v>
                </c:pt>
                <c:pt idx="18">
                  <c:v>2.1440000000000001</c:v>
                </c:pt>
                <c:pt idx="19">
                  <c:v>2.1749999999999998</c:v>
                </c:pt>
                <c:pt idx="20">
                  <c:v>2.2030000000000003</c:v>
                </c:pt>
                <c:pt idx="21">
                  <c:v>2.2160000000000002</c:v>
                </c:pt>
                <c:pt idx="22">
                  <c:v>2.2309999999999999</c:v>
                </c:pt>
                <c:pt idx="23">
                  <c:v>2.2410000000000001</c:v>
                </c:pt>
              </c:numCache>
            </c:numRef>
          </c:val>
          <c:smooth val="0"/>
        </c:ser>
        <c:ser>
          <c:idx val="1"/>
          <c:order val="1"/>
          <c:tx>
            <c:strRef>
              <c:f>Sheet1!$A$3</c:f>
              <c:strCache>
                <c:ptCount val="1"/>
                <c:pt idx="0">
                  <c:v>Non-participant (Month 1 Arrears = $0)</c:v>
                </c:pt>
              </c:strCache>
            </c:strRef>
          </c:tx>
          <c:spPr>
            <a:ln>
              <a:prstDash val="dash"/>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Sheet1!$B$3:$Y$3</c:f>
              <c:numCache>
                <c:formatCode>General</c:formatCode>
                <c:ptCount val="24"/>
                <c:pt idx="0">
                  <c:v>7.2329999999999997</c:v>
                </c:pt>
                <c:pt idx="1">
                  <c:v>5.5900000000000007</c:v>
                </c:pt>
                <c:pt idx="2">
                  <c:v>6.39</c:v>
                </c:pt>
                <c:pt idx="3">
                  <c:v>6.3070000000000004</c:v>
                </c:pt>
                <c:pt idx="4">
                  <c:v>6.2670000000000003</c:v>
                </c:pt>
                <c:pt idx="5">
                  <c:v>6.2360000000000007</c:v>
                </c:pt>
                <c:pt idx="6">
                  <c:v>6.4320000000000004</c:v>
                </c:pt>
                <c:pt idx="7">
                  <c:v>6.3819999999999997</c:v>
                </c:pt>
                <c:pt idx="8">
                  <c:v>6.4640000000000004</c:v>
                </c:pt>
                <c:pt idx="9">
                  <c:v>6.516</c:v>
                </c:pt>
                <c:pt idx="10">
                  <c:v>6.5279999999999996</c:v>
                </c:pt>
                <c:pt idx="11">
                  <c:v>6.5590000000000002</c:v>
                </c:pt>
                <c:pt idx="12">
                  <c:v>6.6139999999999999</c:v>
                </c:pt>
                <c:pt idx="13">
                  <c:v>6.7110000000000003</c:v>
                </c:pt>
                <c:pt idx="14">
                  <c:v>6.7010000000000005</c:v>
                </c:pt>
                <c:pt idx="15">
                  <c:v>6.8490000000000002</c:v>
                </c:pt>
                <c:pt idx="16">
                  <c:v>6.9319999999999995</c:v>
                </c:pt>
                <c:pt idx="17">
                  <c:v>6.883</c:v>
                </c:pt>
                <c:pt idx="18">
                  <c:v>6.94</c:v>
                </c:pt>
                <c:pt idx="19">
                  <c:v>6.9449999999999994</c:v>
                </c:pt>
                <c:pt idx="20">
                  <c:v>6.8900000000000006</c:v>
                </c:pt>
                <c:pt idx="21">
                  <c:v>6.8680000000000003</c:v>
                </c:pt>
                <c:pt idx="22">
                  <c:v>6.9049999999999994</c:v>
                </c:pt>
                <c:pt idx="23">
                  <c:v>6.9239999999999995</c:v>
                </c:pt>
              </c:numCache>
            </c:numRef>
          </c:val>
          <c:smooth val="0"/>
        </c:ser>
        <c:ser>
          <c:idx val="2"/>
          <c:order val="2"/>
          <c:tx>
            <c:strRef>
              <c:f>Sheet1!$A$4</c:f>
              <c:strCache>
                <c:ptCount val="1"/>
                <c:pt idx="0">
                  <c:v>Non-participant (Month 1 arrears = $1 -= $250)</c:v>
                </c:pt>
              </c:strCache>
            </c:strRef>
          </c:tx>
          <c:spPr>
            <a:ln>
              <a:solidFill>
                <a:schemeClr val="accent6">
                  <a:lumMod val="50000"/>
                </a:schemeClr>
              </a:solidFill>
              <a:prstDash val="lgDashDotDot"/>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Sheet1!$B$4:$Y$4</c:f>
              <c:numCache>
                <c:formatCode>General</c:formatCode>
                <c:ptCount val="24"/>
                <c:pt idx="0">
                  <c:v>6.1520000000000001</c:v>
                </c:pt>
                <c:pt idx="1">
                  <c:v>6.4180000000000001</c:v>
                </c:pt>
                <c:pt idx="2">
                  <c:v>6.6</c:v>
                </c:pt>
                <c:pt idx="3">
                  <c:v>6.5540000000000003</c:v>
                </c:pt>
                <c:pt idx="4">
                  <c:v>6.3930000000000007</c:v>
                </c:pt>
                <c:pt idx="5">
                  <c:v>6.1019999999999994</c:v>
                </c:pt>
                <c:pt idx="6">
                  <c:v>6.1019999999999994</c:v>
                </c:pt>
                <c:pt idx="7">
                  <c:v>5.96</c:v>
                </c:pt>
                <c:pt idx="8">
                  <c:v>5.9719999999999995</c:v>
                </c:pt>
                <c:pt idx="9">
                  <c:v>5.9449999999999994</c:v>
                </c:pt>
                <c:pt idx="10">
                  <c:v>5.9420000000000002</c:v>
                </c:pt>
                <c:pt idx="11">
                  <c:v>5.9449999999999994</c:v>
                </c:pt>
                <c:pt idx="12">
                  <c:v>6.024</c:v>
                </c:pt>
                <c:pt idx="13">
                  <c:v>6.18</c:v>
                </c:pt>
                <c:pt idx="14">
                  <c:v>6.2329999999999997</c:v>
                </c:pt>
                <c:pt idx="15">
                  <c:v>6.4</c:v>
                </c:pt>
                <c:pt idx="16">
                  <c:v>6.4530000000000003</c:v>
                </c:pt>
                <c:pt idx="17">
                  <c:v>6.5510000000000002</c:v>
                </c:pt>
                <c:pt idx="18">
                  <c:v>6.5779999999999994</c:v>
                </c:pt>
                <c:pt idx="19">
                  <c:v>6.6080000000000005</c:v>
                </c:pt>
                <c:pt idx="20">
                  <c:v>6.6530000000000005</c:v>
                </c:pt>
                <c:pt idx="21">
                  <c:v>6.6959999999999997</c:v>
                </c:pt>
                <c:pt idx="22">
                  <c:v>6.7569999999999997</c:v>
                </c:pt>
                <c:pt idx="23">
                  <c:v>6.806</c:v>
                </c:pt>
              </c:numCache>
            </c:numRef>
          </c:val>
          <c:smooth val="0"/>
        </c:ser>
        <c:ser>
          <c:idx val="3"/>
          <c:order val="3"/>
          <c:tx>
            <c:strRef>
              <c:f>Sheet1!$A$5</c:f>
              <c:strCache>
                <c:ptCount val="1"/>
                <c:pt idx="0">
                  <c:v>Non-participant (Month 1 arrears = $251+)</c:v>
                </c:pt>
              </c:strCache>
            </c:strRef>
          </c:tx>
          <c:spPr>
            <a:ln w="50741">
              <a:prstDash val="sysDot"/>
            </a:ln>
          </c:spPr>
          <c:marker>
            <c:symbol val="none"/>
          </c:marker>
          <c:cat>
            <c:strRef>
              <c:f>Sheet1!$B$1:$Y$1</c:f>
              <c:strCache>
                <c:ptCount val="24"/>
                <c:pt idx="0">
                  <c:v>Sep 09</c:v>
                </c:pt>
                <c:pt idx="1">
                  <c:v>Oct 09</c:v>
                </c:pt>
                <c:pt idx="2">
                  <c:v>Nov 09</c:v>
                </c:pt>
                <c:pt idx="3">
                  <c:v>Dec 09</c:v>
                </c:pt>
                <c:pt idx="4">
                  <c:v>Jan 10</c:v>
                </c:pt>
                <c:pt idx="5">
                  <c:v>Feb 10</c:v>
                </c:pt>
                <c:pt idx="6">
                  <c:v>Mar 10</c:v>
                </c:pt>
                <c:pt idx="7">
                  <c:v>Apr 10</c:v>
                </c:pt>
                <c:pt idx="8">
                  <c:v>May 10</c:v>
                </c:pt>
                <c:pt idx="9">
                  <c:v>Jun 10</c:v>
                </c:pt>
                <c:pt idx="10">
                  <c:v>Jul 10</c:v>
                </c:pt>
                <c:pt idx="11">
                  <c:v>Aug 10</c:v>
                </c:pt>
                <c:pt idx="12">
                  <c:v>Sep 10</c:v>
                </c:pt>
                <c:pt idx="13">
                  <c:v>Oct 10</c:v>
                </c:pt>
                <c:pt idx="14">
                  <c:v>Nov 10</c:v>
                </c:pt>
                <c:pt idx="15">
                  <c:v>Dec 10</c:v>
                </c:pt>
                <c:pt idx="16">
                  <c:v>Jan 11</c:v>
                </c:pt>
                <c:pt idx="17">
                  <c:v>Feb 11</c:v>
                </c:pt>
                <c:pt idx="18">
                  <c:v>Mar 11</c:v>
                </c:pt>
                <c:pt idx="19">
                  <c:v>Apr 11</c:v>
                </c:pt>
                <c:pt idx="20">
                  <c:v>May 11</c:v>
                </c:pt>
                <c:pt idx="21">
                  <c:v>Jun 11</c:v>
                </c:pt>
                <c:pt idx="22">
                  <c:v>Jul 11</c:v>
                </c:pt>
                <c:pt idx="23">
                  <c:v>Jul 12</c:v>
                </c:pt>
              </c:strCache>
            </c:strRef>
          </c:cat>
          <c:val>
            <c:numRef>
              <c:f>Sheet1!$B$5:$Y$5</c:f>
              <c:numCache>
                <c:formatCode>General</c:formatCode>
                <c:ptCount val="24"/>
                <c:pt idx="0">
                  <c:v>6.6790000000000003</c:v>
                </c:pt>
                <c:pt idx="1">
                  <c:v>6.7069999999999999</c:v>
                </c:pt>
                <c:pt idx="2">
                  <c:v>6.1280000000000001</c:v>
                </c:pt>
                <c:pt idx="3">
                  <c:v>5.7860000000000005</c:v>
                </c:pt>
                <c:pt idx="4">
                  <c:v>5.7679999999999998</c:v>
                </c:pt>
                <c:pt idx="5">
                  <c:v>5.3889999999999993</c:v>
                </c:pt>
                <c:pt idx="6">
                  <c:v>5.0350000000000001</c:v>
                </c:pt>
                <c:pt idx="7">
                  <c:v>4.8719999999999999</c:v>
                </c:pt>
                <c:pt idx="8">
                  <c:v>4.8149999999999995</c:v>
                </c:pt>
                <c:pt idx="9">
                  <c:v>4.8469999999999995</c:v>
                </c:pt>
                <c:pt idx="10">
                  <c:v>4.798</c:v>
                </c:pt>
                <c:pt idx="11">
                  <c:v>4.6889999999999992</c:v>
                </c:pt>
                <c:pt idx="12">
                  <c:v>4.7450000000000001</c:v>
                </c:pt>
                <c:pt idx="13">
                  <c:v>4.827</c:v>
                </c:pt>
                <c:pt idx="14">
                  <c:v>4.8940000000000001</c:v>
                </c:pt>
                <c:pt idx="15">
                  <c:v>5.0369999999999999</c:v>
                </c:pt>
                <c:pt idx="16">
                  <c:v>5.0990000000000002</c:v>
                </c:pt>
                <c:pt idx="17">
                  <c:v>5.2170000000000005</c:v>
                </c:pt>
                <c:pt idx="18">
                  <c:v>5.3030000000000008</c:v>
                </c:pt>
                <c:pt idx="19">
                  <c:v>5.2989999999999995</c:v>
                </c:pt>
                <c:pt idx="20">
                  <c:v>5.3049999999999997</c:v>
                </c:pt>
                <c:pt idx="21">
                  <c:v>5.3280000000000003</c:v>
                </c:pt>
                <c:pt idx="22">
                  <c:v>5.3880000000000008</c:v>
                </c:pt>
                <c:pt idx="23">
                  <c:v>5.4159999999999995</c:v>
                </c:pt>
              </c:numCache>
            </c:numRef>
          </c:val>
          <c:smooth val="0"/>
        </c:ser>
        <c:dLbls>
          <c:showLegendKey val="0"/>
          <c:showVal val="0"/>
          <c:showCatName val="0"/>
          <c:showSerName val="0"/>
          <c:showPercent val="0"/>
          <c:showBubbleSize val="0"/>
        </c:dLbls>
        <c:marker val="1"/>
        <c:smooth val="0"/>
        <c:axId val="117421952"/>
        <c:axId val="117423488"/>
      </c:lineChart>
      <c:catAx>
        <c:axId val="117421952"/>
        <c:scaling>
          <c:orientation val="minMax"/>
        </c:scaling>
        <c:delete val="0"/>
        <c:axPos val="b"/>
        <c:numFmt formatCode="General" sourceLinked="1"/>
        <c:majorTickMark val="out"/>
        <c:minorTickMark val="none"/>
        <c:tickLblPos val="nextTo"/>
        <c:txPr>
          <a:bodyPr rot="1200000"/>
          <a:lstStyle/>
          <a:p>
            <a:pPr>
              <a:defRPr sz="800"/>
            </a:pPr>
            <a:endParaRPr lang="en-US"/>
          </a:p>
        </c:txPr>
        <c:crossAx val="117423488"/>
        <c:crosses val="autoZero"/>
        <c:auto val="1"/>
        <c:lblAlgn val="ctr"/>
        <c:lblOffset val="100"/>
        <c:noMultiLvlLbl val="0"/>
      </c:catAx>
      <c:valAx>
        <c:axId val="117423488"/>
        <c:scaling>
          <c:orientation val="minMax"/>
        </c:scaling>
        <c:delete val="0"/>
        <c:axPos val="l"/>
        <c:majorGridlines/>
        <c:numFmt formatCode="General" sourceLinked="1"/>
        <c:majorTickMark val="out"/>
        <c:minorTickMark val="none"/>
        <c:tickLblPos val="nextTo"/>
        <c:txPr>
          <a:bodyPr/>
          <a:lstStyle/>
          <a:p>
            <a:pPr>
              <a:defRPr sz="900"/>
            </a:pPr>
            <a:endParaRPr lang="en-US"/>
          </a:p>
        </c:txPr>
        <c:crossAx val="117421952"/>
        <c:crosses val="autoZero"/>
        <c:crossBetween val="between"/>
        <c:majorUnit val="1"/>
      </c:valAx>
    </c:plotArea>
    <c:legend>
      <c:legendPos val="b"/>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'Firt Quintile income table'!$A$15</c:f>
              <c:strCache>
                <c:ptCount val="1"/>
                <c:pt idx="0">
                  <c:v>2 - 4%</c:v>
                </c:pt>
              </c:strCache>
            </c:strRef>
          </c:tx>
          <c:invertIfNegative val="0"/>
          <c:cat>
            <c:numRef>
              <c:f>'Firt Quintile income table'!$B$14:$I$14</c:f>
              <c:numCache>
                <c:formatCode>General</c:formatCode>
                <c:ptCount val="8"/>
                <c:pt idx="0">
                  <c:v>2010</c:v>
                </c:pt>
                <c:pt idx="1">
                  <c:v>2011</c:v>
                </c:pt>
                <c:pt idx="2">
                  <c:v>2012</c:v>
                </c:pt>
                <c:pt idx="3">
                  <c:v>2016</c:v>
                </c:pt>
                <c:pt idx="4">
                  <c:v>2017</c:v>
                </c:pt>
                <c:pt idx="5">
                  <c:v>2018</c:v>
                </c:pt>
                <c:pt idx="6">
                  <c:v>2019</c:v>
                </c:pt>
                <c:pt idx="7">
                  <c:v>2020</c:v>
                </c:pt>
              </c:numCache>
            </c:numRef>
          </c:cat>
          <c:val>
            <c:numRef>
              <c:f>'Firt Quintile income table'!$B$15:$I$15</c:f>
              <c:numCache>
                <c:formatCode>General</c:formatCode>
                <c:ptCount val="8"/>
                <c:pt idx="0">
                  <c:v>74</c:v>
                </c:pt>
                <c:pt idx="1">
                  <c:v>64</c:v>
                </c:pt>
                <c:pt idx="2">
                  <c:v>51</c:v>
                </c:pt>
                <c:pt idx="3">
                  <c:v>25</c:v>
                </c:pt>
                <c:pt idx="4">
                  <c:v>18</c:v>
                </c:pt>
                <c:pt idx="5">
                  <c:v>17</c:v>
                </c:pt>
                <c:pt idx="6">
                  <c:v>16</c:v>
                </c:pt>
                <c:pt idx="7">
                  <c:v>14</c:v>
                </c:pt>
              </c:numCache>
            </c:numRef>
          </c:val>
        </c:ser>
        <c:ser>
          <c:idx val="1"/>
          <c:order val="1"/>
          <c:tx>
            <c:strRef>
              <c:f>'Firt Quintile income table'!$A$16</c:f>
              <c:strCache>
                <c:ptCount val="1"/>
                <c:pt idx="0">
                  <c:v>4 - 6%</c:v>
                </c:pt>
              </c:strCache>
            </c:strRef>
          </c:tx>
          <c:invertIfNegative val="0"/>
          <c:cat>
            <c:numRef>
              <c:f>'Firt Quintile income table'!$B$14:$I$14</c:f>
              <c:numCache>
                <c:formatCode>General</c:formatCode>
                <c:ptCount val="8"/>
                <c:pt idx="0">
                  <c:v>2010</c:v>
                </c:pt>
                <c:pt idx="1">
                  <c:v>2011</c:v>
                </c:pt>
                <c:pt idx="2">
                  <c:v>2012</c:v>
                </c:pt>
                <c:pt idx="3">
                  <c:v>2016</c:v>
                </c:pt>
                <c:pt idx="4">
                  <c:v>2017</c:v>
                </c:pt>
                <c:pt idx="5">
                  <c:v>2018</c:v>
                </c:pt>
                <c:pt idx="6">
                  <c:v>2019</c:v>
                </c:pt>
                <c:pt idx="7">
                  <c:v>2020</c:v>
                </c:pt>
              </c:numCache>
            </c:numRef>
          </c:cat>
          <c:val>
            <c:numRef>
              <c:f>'Firt Quintile income table'!$B$16:$I$16</c:f>
              <c:numCache>
                <c:formatCode>General</c:formatCode>
                <c:ptCount val="8"/>
                <c:pt idx="0">
                  <c:v>49</c:v>
                </c:pt>
                <c:pt idx="1">
                  <c:v>55</c:v>
                </c:pt>
                <c:pt idx="2">
                  <c:v>58</c:v>
                </c:pt>
                <c:pt idx="3">
                  <c:v>30</c:v>
                </c:pt>
                <c:pt idx="4">
                  <c:v>33</c:v>
                </c:pt>
                <c:pt idx="5">
                  <c:v>26</c:v>
                </c:pt>
                <c:pt idx="6">
                  <c:v>21</c:v>
                </c:pt>
                <c:pt idx="7">
                  <c:v>19</c:v>
                </c:pt>
              </c:numCache>
            </c:numRef>
          </c:val>
        </c:ser>
        <c:ser>
          <c:idx val="2"/>
          <c:order val="2"/>
          <c:tx>
            <c:strRef>
              <c:f>'Firt Quintile income table'!$A$17</c:f>
              <c:strCache>
                <c:ptCount val="1"/>
                <c:pt idx="0">
                  <c:v>6 - 10%</c:v>
                </c:pt>
              </c:strCache>
            </c:strRef>
          </c:tx>
          <c:invertIfNegative val="0"/>
          <c:cat>
            <c:numRef>
              <c:f>'Firt Quintile income table'!$B$14:$I$14</c:f>
              <c:numCache>
                <c:formatCode>General</c:formatCode>
                <c:ptCount val="8"/>
                <c:pt idx="0">
                  <c:v>2010</c:v>
                </c:pt>
                <c:pt idx="1">
                  <c:v>2011</c:v>
                </c:pt>
                <c:pt idx="2">
                  <c:v>2012</c:v>
                </c:pt>
                <c:pt idx="3">
                  <c:v>2016</c:v>
                </c:pt>
                <c:pt idx="4">
                  <c:v>2017</c:v>
                </c:pt>
                <c:pt idx="5">
                  <c:v>2018</c:v>
                </c:pt>
                <c:pt idx="6">
                  <c:v>2019</c:v>
                </c:pt>
                <c:pt idx="7">
                  <c:v>2020</c:v>
                </c:pt>
              </c:numCache>
            </c:numRef>
          </c:cat>
          <c:val>
            <c:numRef>
              <c:f>'Firt Quintile income table'!$B$17:$I$17</c:f>
              <c:numCache>
                <c:formatCode>General</c:formatCode>
                <c:ptCount val="8"/>
                <c:pt idx="0">
                  <c:v>25</c:v>
                </c:pt>
                <c:pt idx="1">
                  <c:v>31</c:v>
                </c:pt>
                <c:pt idx="2">
                  <c:v>38</c:v>
                </c:pt>
                <c:pt idx="3">
                  <c:v>63</c:v>
                </c:pt>
                <c:pt idx="4">
                  <c:v>60</c:v>
                </c:pt>
                <c:pt idx="5">
                  <c:v>53</c:v>
                </c:pt>
                <c:pt idx="6">
                  <c:v>48</c:v>
                </c:pt>
                <c:pt idx="7">
                  <c:v>43</c:v>
                </c:pt>
              </c:numCache>
            </c:numRef>
          </c:val>
        </c:ser>
        <c:ser>
          <c:idx val="3"/>
          <c:order val="3"/>
          <c:tx>
            <c:strRef>
              <c:f>'Firt Quintile income table'!$A$18</c:f>
              <c:strCache>
                <c:ptCount val="1"/>
                <c:pt idx="0">
                  <c:v>10 - 20%</c:v>
                </c:pt>
              </c:strCache>
            </c:strRef>
          </c:tx>
          <c:invertIfNegative val="0"/>
          <c:cat>
            <c:numRef>
              <c:f>'Firt Quintile income table'!$B$14:$I$14</c:f>
              <c:numCache>
                <c:formatCode>General</c:formatCode>
                <c:ptCount val="8"/>
                <c:pt idx="0">
                  <c:v>2010</c:v>
                </c:pt>
                <c:pt idx="1">
                  <c:v>2011</c:v>
                </c:pt>
                <c:pt idx="2">
                  <c:v>2012</c:v>
                </c:pt>
                <c:pt idx="3">
                  <c:v>2016</c:v>
                </c:pt>
                <c:pt idx="4">
                  <c:v>2017</c:v>
                </c:pt>
                <c:pt idx="5">
                  <c:v>2018</c:v>
                </c:pt>
                <c:pt idx="6">
                  <c:v>2019</c:v>
                </c:pt>
                <c:pt idx="7">
                  <c:v>2020</c:v>
                </c:pt>
              </c:numCache>
            </c:numRef>
          </c:cat>
          <c:val>
            <c:numRef>
              <c:f>'Firt Quintile income table'!$B$18:$I$18</c:f>
              <c:numCache>
                <c:formatCode>General</c:formatCode>
                <c:ptCount val="8"/>
                <c:pt idx="0">
                  <c:v>7</c:v>
                </c:pt>
                <c:pt idx="1">
                  <c:v>17</c:v>
                </c:pt>
                <c:pt idx="2">
                  <c:v>15</c:v>
                </c:pt>
                <c:pt idx="3">
                  <c:v>47</c:v>
                </c:pt>
                <c:pt idx="4">
                  <c:v>49</c:v>
                </c:pt>
                <c:pt idx="5">
                  <c:v>51</c:v>
                </c:pt>
                <c:pt idx="6">
                  <c:v>52</c:v>
                </c:pt>
                <c:pt idx="7">
                  <c:v>50</c:v>
                </c:pt>
              </c:numCache>
            </c:numRef>
          </c:val>
        </c:ser>
        <c:ser>
          <c:idx val="4"/>
          <c:order val="4"/>
          <c:tx>
            <c:strRef>
              <c:f>'Firt Quintile income table'!$A$19</c:f>
              <c:strCache>
                <c:ptCount val="1"/>
                <c:pt idx="0">
                  <c:v>20%+</c:v>
                </c:pt>
              </c:strCache>
            </c:strRef>
          </c:tx>
          <c:invertIfNegative val="0"/>
          <c:cat>
            <c:numRef>
              <c:f>'Firt Quintile income table'!$B$14:$I$14</c:f>
              <c:numCache>
                <c:formatCode>General</c:formatCode>
                <c:ptCount val="8"/>
                <c:pt idx="0">
                  <c:v>2010</c:v>
                </c:pt>
                <c:pt idx="1">
                  <c:v>2011</c:v>
                </c:pt>
                <c:pt idx="2">
                  <c:v>2012</c:v>
                </c:pt>
                <c:pt idx="3">
                  <c:v>2016</c:v>
                </c:pt>
                <c:pt idx="4">
                  <c:v>2017</c:v>
                </c:pt>
                <c:pt idx="5">
                  <c:v>2018</c:v>
                </c:pt>
                <c:pt idx="6">
                  <c:v>2019</c:v>
                </c:pt>
                <c:pt idx="7">
                  <c:v>2020</c:v>
                </c:pt>
              </c:numCache>
            </c:numRef>
          </c:cat>
          <c:val>
            <c:numRef>
              <c:f>'Firt Quintile income table'!$B$19:$I$19</c:f>
              <c:numCache>
                <c:formatCode>General</c:formatCode>
                <c:ptCount val="8"/>
                <c:pt idx="0">
                  <c:v>3</c:v>
                </c:pt>
                <c:pt idx="1">
                  <c:v>2</c:v>
                </c:pt>
                <c:pt idx="2">
                  <c:v>3</c:v>
                </c:pt>
                <c:pt idx="3">
                  <c:v>8</c:v>
                </c:pt>
                <c:pt idx="4">
                  <c:v>14</c:v>
                </c:pt>
                <c:pt idx="5">
                  <c:v>24</c:v>
                </c:pt>
                <c:pt idx="6">
                  <c:v>33</c:v>
                </c:pt>
                <c:pt idx="7">
                  <c:v>42</c:v>
                </c:pt>
              </c:numCache>
            </c:numRef>
          </c:val>
        </c:ser>
        <c:dLbls>
          <c:showLegendKey val="0"/>
          <c:showVal val="0"/>
          <c:showCatName val="0"/>
          <c:showSerName val="0"/>
          <c:showPercent val="0"/>
          <c:showBubbleSize val="0"/>
        </c:dLbls>
        <c:gapWidth val="150"/>
        <c:overlap val="100"/>
        <c:axId val="117481472"/>
        <c:axId val="117483008"/>
      </c:barChart>
      <c:catAx>
        <c:axId val="117481472"/>
        <c:scaling>
          <c:orientation val="minMax"/>
        </c:scaling>
        <c:delete val="0"/>
        <c:axPos val="l"/>
        <c:numFmt formatCode="General" sourceLinked="1"/>
        <c:majorTickMark val="out"/>
        <c:minorTickMark val="none"/>
        <c:tickLblPos val="nextTo"/>
        <c:crossAx val="117483008"/>
        <c:crosses val="autoZero"/>
        <c:auto val="1"/>
        <c:lblAlgn val="ctr"/>
        <c:lblOffset val="100"/>
        <c:noMultiLvlLbl val="0"/>
      </c:catAx>
      <c:valAx>
        <c:axId val="117483008"/>
        <c:scaling>
          <c:orientation val="minMax"/>
          <c:max val="194"/>
          <c:min val="0"/>
        </c:scaling>
        <c:delete val="0"/>
        <c:axPos val="b"/>
        <c:majorGridlines/>
        <c:title>
          <c:tx>
            <c:rich>
              <a:bodyPr/>
              <a:lstStyle/>
              <a:p>
                <a:pPr>
                  <a:defRPr/>
                </a:pPr>
                <a:r>
                  <a:rPr lang="en-US"/>
                  <a:t>Number of Census Tracts with Unaffordable Burdens</a:t>
                </a:r>
              </a:p>
            </c:rich>
          </c:tx>
          <c:layout/>
          <c:overlay val="0"/>
        </c:title>
        <c:numFmt formatCode="General" sourceLinked="1"/>
        <c:majorTickMark val="out"/>
        <c:minorTickMark val="none"/>
        <c:tickLblPos val="nextTo"/>
        <c:crossAx val="117481472"/>
        <c:crosses val="autoZero"/>
        <c:crossBetween val="between"/>
      </c:valAx>
    </c:plotArea>
    <c:legend>
      <c:legendPos val="b"/>
      <c:layout/>
      <c:overlay val="0"/>
      <c:txPr>
        <a:bodyPr/>
        <a:lstStyle/>
        <a:p>
          <a:pPr>
            <a:defRPr sz="1800"/>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1"/>
          <c:order val="0"/>
          <c:tx>
            <c:strRef>
              <c:f>Sheet3!$C$1</c:f>
              <c:strCache>
                <c:ptCount val="1"/>
                <c:pt idx="0">
                  <c:v>Water--Non-Current Asset Receivable</c:v>
                </c:pt>
              </c:strCache>
            </c:strRef>
          </c:tx>
          <c:invertIfNegative val="0"/>
          <c:cat>
            <c:numRef>
              <c:f>Sheet3!$A$2:$A$8</c:f>
              <c:numCache>
                <c:formatCode>General</c:formatCode>
                <c:ptCount val="7"/>
                <c:pt idx="0">
                  <c:v>2010</c:v>
                </c:pt>
                <c:pt idx="1">
                  <c:v>2011</c:v>
                </c:pt>
                <c:pt idx="2">
                  <c:v>2012</c:v>
                </c:pt>
                <c:pt idx="3">
                  <c:v>2013</c:v>
                </c:pt>
                <c:pt idx="4">
                  <c:v>2014</c:v>
                </c:pt>
                <c:pt idx="5">
                  <c:v>2015</c:v>
                </c:pt>
                <c:pt idx="6">
                  <c:v>2016</c:v>
                </c:pt>
              </c:numCache>
            </c:numRef>
          </c:cat>
          <c:val>
            <c:numRef>
              <c:f>Sheet3!$C$2:$C$8</c:f>
              <c:numCache>
                <c:formatCode>"$"#,##0</c:formatCode>
                <c:ptCount val="7"/>
                <c:pt idx="0">
                  <c:v>21550</c:v>
                </c:pt>
                <c:pt idx="1">
                  <c:v>27254</c:v>
                </c:pt>
                <c:pt idx="2">
                  <c:v>33579</c:v>
                </c:pt>
                <c:pt idx="3">
                  <c:v>39392</c:v>
                </c:pt>
                <c:pt idx="4">
                  <c:v>46354</c:v>
                </c:pt>
                <c:pt idx="5">
                  <c:v>46496</c:v>
                </c:pt>
                <c:pt idx="6">
                  <c:v>54785</c:v>
                </c:pt>
              </c:numCache>
            </c:numRef>
          </c:val>
        </c:ser>
        <c:ser>
          <c:idx val="3"/>
          <c:order val="1"/>
          <c:tx>
            <c:strRef>
              <c:f>Sheet3!$E$1</c:f>
              <c:strCache>
                <c:ptCount val="1"/>
                <c:pt idx="0">
                  <c:v>Wastewater--Non-current Asset Receivable</c:v>
                </c:pt>
              </c:strCache>
            </c:strRef>
          </c:tx>
          <c:invertIfNegative val="0"/>
          <c:cat>
            <c:numRef>
              <c:f>Sheet3!$A$2:$A$8</c:f>
              <c:numCache>
                <c:formatCode>General</c:formatCode>
                <c:ptCount val="7"/>
                <c:pt idx="0">
                  <c:v>2010</c:v>
                </c:pt>
                <c:pt idx="1">
                  <c:v>2011</c:v>
                </c:pt>
                <c:pt idx="2">
                  <c:v>2012</c:v>
                </c:pt>
                <c:pt idx="3">
                  <c:v>2013</c:v>
                </c:pt>
                <c:pt idx="4">
                  <c:v>2014</c:v>
                </c:pt>
                <c:pt idx="5">
                  <c:v>2015</c:v>
                </c:pt>
                <c:pt idx="6">
                  <c:v>2016</c:v>
                </c:pt>
              </c:numCache>
            </c:numRef>
          </c:cat>
          <c:val>
            <c:numRef>
              <c:f>Sheet3!$E$2:$E$8</c:f>
              <c:numCache>
                <c:formatCode>"$"#,##0</c:formatCode>
                <c:ptCount val="7"/>
                <c:pt idx="0">
                  <c:v>6463</c:v>
                </c:pt>
                <c:pt idx="1">
                  <c:v>14573</c:v>
                </c:pt>
                <c:pt idx="2">
                  <c:v>23563</c:v>
                </c:pt>
                <c:pt idx="3">
                  <c:v>48115</c:v>
                </c:pt>
                <c:pt idx="4">
                  <c:v>47890</c:v>
                </c:pt>
                <c:pt idx="5">
                  <c:v>129920</c:v>
                </c:pt>
                <c:pt idx="6">
                  <c:v>98146</c:v>
                </c:pt>
              </c:numCache>
            </c:numRef>
          </c:val>
        </c:ser>
        <c:dLbls>
          <c:showLegendKey val="0"/>
          <c:showVal val="0"/>
          <c:showCatName val="0"/>
          <c:showSerName val="0"/>
          <c:showPercent val="0"/>
          <c:showBubbleSize val="0"/>
        </c:dLbls>
        <c:gapWidth val="150"/>
        <c:shape val="box"/>
        <c:axId val="117628288"/>
        <c:axId val="117724288"/>
        <c:axId val="0"/>
      </c:bar3DChart>
      <c:catAx>
        <c:axId val="117628288"/>
        <c:scaling>
          <c:orientation val="minMax"/>
        </c:scaling>
        <c:delete val="0"/>
        <c:axPos val="b"/>
        <c:numFmt formatCode="General" sourceLinked="1"/>
        <c:majorTickMark val="out"/>
        <c:minorTickMark val="none"/>
        <c:tickLblPos val="nextTo"/>
        <c:crossAx val="117724288"/>
        <c:crosses val="autoZero"/>
        <c:auto val="1"/>
        <c:lblAlgn val="ctr"/>
        <c:lblOffset val="100"/>
        <c:noMultiLvlLbl val="0"/>
      </c:catAx>
      <c:valAx>
        <c:axId val="117724288"/>
        <c:scaling>
          <c:orientation val="minMax"/>
        </c:scaling>
        <c:delete val="0"/>
        <c:axPos val="l"/>
        <c:majorGridlines/>
        <c:numFmt formatCode="&quot;$&quot;#,##0" sourceLinked="1"/>
        <c:majorTickMark val="out"/>
        <c:minorTickMark val="none"/>
        <c:tickLblPos val="nextTo"/>
        <c:crossAx val="117628288"/>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505854800936774E-2"/>
          <c:y val="3.4979423868312758E-2"/>
          <c:w val="0.90866510538641687"/>
          <c:h val="0.79423868312757206"/>
        </c:manualLayout>
      </c:layout>
      <c:barChart>
        <c:barDir val="col"/>
        <c:grouping val="clustered"/>
        <c:varyColors val="0"/>
        <c:ser>
          <c:idx val="0"/>
          <c:order val="0"/>
          <c:tx>
            <c:strRef>
              <c:f>Sheet1!$A$2</c:f>
              <c:strCache>
                <c:ptCount val="1"/>
                <c:pt idx="0">
                  <c:v>Albany</c:v>
                </c:pt>
              </c:strCache>
            </c:strRef>
          </c:tx>
          <c:spPr>
            <a:solidFill>
              <a:schemeClr val="accent1"/>
            </a:solidFill>
            <a:ln w="12649">
              <a:solidFill>
                <a:schemeClr val="tx1"/>
              </a:solidFill>
              <a:prstDash val="solid"/>
            </a:ln>
          </c:spPr>
          <c:invertIfNegative val="0"/>
          <c:cat>
            <c:numRef>
              <c:f>Sheet1!$B$1:$D$1</c:f>
              <c:numCache>
                <c:formatCode>General</c:formatCode>
                <c:ptCount val="3"/>
                <c:pt idx="0">
                  <c:v>2008</c:v>
                </c:pt>
                <c:pt idx="1">
                  <c:v>2009</c:v>
                </c:pt>
                <c:pt idx="2">
                  <c:v>2010</c:v>
                </c:pt>
              </c:numCache>
            </c:numRef>
          </c:cat>
          <c:val>
            <c:numRef>
              <c:f>Sheet1!$B$2:$D$2</c:f>
              <c:numCache>
                <c:formatCode>"$"#,##0</c:formatCode>
                <c:ptCount val="3"/>
                <c:pt idx="0">
                  <c:v>1800</c:v>
                </c:pt>
                <c:pt idx="1">
                  <c:v>1511</c:v>
                </c:pt>
                <c:pt idx="2">
                  <c:v>650</c:v>
                </c:pt>
              </c:numCache>
            </c:numRef>
          </c:val>
        </c:ser>
        <c:ser>
          <c:idx val="1"/>
          <c:order val="1"/>
          <c:tx>
            <c:strRef>
              <c:f>Sheet1!$A$3</c:f>
              <c:strCache>
                <c:ptCount val="1"/>
                <c:pt idx="0">
                  <c:v>Seneca</c:v>
                </c:pt>
              </c:strCache>
            </c:strRef>
          </c:tx>
          <c:spPr>
            <a:solidFill>
              <a:srgbClr val="CCFFFF"/>
            </a:solidFill>
            <a:ln w="12649">
              <a:solidFill>
                <a:schemeClr val="tx1"/>
              </a:solidFill>
              <a:prstDash val="solid"/>
            </a:ln>
          </c:spPr>
          <c:invertIfNegative val="0"/>
          <c:cat>
            <c:numRef>
              <c:f>Sheet1!$B$1:$D$1</c:f>
              <c:numCache>
                <c:formatCode>General</c:formatCode>
                <c:ptCount val="3"/>
                <c:pt idx="0">
                  <c:v>2008</c:v>
                </c:pt>
                <c:pt idx="1">
                  <c:v>2009</c:v>
                </c:pt>
                <c:pt idx="2">
                  <c:v>2010</c:v>
                </c:pt>
              </c:numCache>
            </c:numRef>
          </c:cat>
          <c:val>
            <c:numRef>
              <c:f>Sheet1!$B$3:$D$3</c:f>
              <c:numCache>
                <c:formatCode>"$"#,##0</c:formatCode>
                <c:ptCount val="3"/>
                <c:pt idx="0">
                  <c:v>2334</c:v>
                </c:pt>
                <c:pt idx="1">
                  <c:v>1933</c:v>
                </c:pt>
                <c:pt idx="2">
                  <c:v>1095</c:v>
                </c:pt>
              </c:numCache>
            </c:numRef>
          </c:val>
        </c:ser>
        <c:ser>
          <c:idx val="2"/>
          <c:order val="2"/>
          <c:tx>
            <c:strRef>
              <c:f>Sheet1!$A$4</c:f>
              <c:strCache>
                <c:ptCount val="1"/>
                <c:pt idx="0">
                  <c:v>Wyoming</c:v>
                </c:pt>
              </c:strCache>
            </c:strRef>
          </c:tx>
          <c:spPr>
            <a:solidFill>
              <a:schemeClr val="hlink"/>
            </a:solidFill>
            <a:ln w="12649">
              <a:solidFill>
                <a:schemeClr val="tx1"/>
              </a:solidFill>
              <a:prstDash val="solid"/>
            </a:ln>
          </c:spPr>
          <c:invertIfNegative val="0"/>
          <c:cat>
            <c:numRef>
              <c:f>Sheet1!$B$1:$D$1</c:f>
              <c:numCache>
                <c:formatCode>General</c:formatCode>
                <c:ptCount val="3"/>
                <c:pt idx="0">
                  <c:v>2008</c:v>
                </c:pt>
                <c:pt idx="1">
                  <c:v>2009</c:v>
                </c:pt>
                <c:pt idx="2">
                  <c:v>2010</c:v>
                </c:pt>
              </c:numCache>
            </c:numRef>
          </c:cat>
          <c:val>
            <c:numRef>
              <c:f>Sheet1!$B$4:$D$4</c:f>
              <c:numCache>
                <c:formatCode>"$"#,##0</c:formatCode>
                <c:ptCount val="3"/>
                <c:pt idx="0">
                  <c:v>2297</c:v>
                </c:pt>
                <c:pt idx="1">
                  <c:v>1997</c:v>
                </c:pt>
                <c:pt idx="2">
                  <c:v>1062</c:v>
                </c:pt>
              </c:numCache>
            </c:numRef>
          </c:val>
        </c:ser>
        <c:ser>
          <c:idx val="3"/>
          <c:order val="3"/>
          <c:tx>
            <c:strRef>
              <c:f>Sheet1!$A$5</c:f>
              <c:strCache>
                <c:ptCount val="1"/>
                <c:pt idx="0">
                  <c:v>Lewis</c:v>
                </c:pt>
              </c:strCache>
            </c:strRef>
          </c:tx>
          <c:spPr>
            <a:solidFill>
              <a:schemeClr val="folHlink"/>
            </a:solidFill>
            <a:ln w="12649">
              <a:solidFill>
                <a:schemeClr val="tx1"/>
              </a:solidFill>
              <a:prstDash val="solid"/>
            </a:ln>
          </c:spPr>
          <c:invertIfNegative val="0"/>
          <c:cat>
            <c:numRef>
              <c:f>Sheet1!$B$1:$D$1</c:f>
              <c:numCache>
                <c:formatCode>General</c:formatCode>
                <c:ptCount val="3"/>
                <c:pt idx="0">
                  <c:v>2008</c:v>
                </c:pt>
                <c:pt idx="1">
                  <c:v>2009</c:v>
                </c:pt>
                <c:pt idx="2">
                  <c:v>2010</c:v>
                </c:pt>
              </c:numCache>
            </c:numRef>
          </c:cat>
          <c:val>
            <c:numRef>
              <c:f>Sheet1!$B$5:$D$5</c:f>
              <c:numCache>
                <c:formatCode>"$"#,##0</c:formatCode>
                <c:ptCount val="3"/>
                <c:pt idx="0">
                  <c:v>2786</c:v>
                </c:pt>
                <c:pt idx="1">
                  <c:v>2059</c:v>
                </c:pt>
                <c:pt idx="2">
                  <c:v>1494</c:v>
                </c:pt>
              </c:numCache>
            </c:numRef>
          </c:val>
        </c:ser>
        <c:ser>
          <c:idx val="4"/>
          <c:order val="4"/>
          <c:tx>
            <c:strRef>
              <c:f>Sheet1!$A$6</c:f>
              <c:strCache>
                <c:ptCount val="1"/>
                <c:pt idx="0">
                  <c:v>Sullivan</c:v>
                </c:pt>
              </c:strCache>
            </c:strRef>
          </c:tx>
          <c:spPr>
            <a:solidFill>
              <a:srgbClr val="FF99CC"/>
            </a:solidFill>
            <a:ln w="12649">
              <a:solidFill>
                <a:schemeClr val="tx1"/>
              </a:solidFill>
              <a:prstDash val="solid"/>
            </a:ln>
          </c:spPr>
          <c:invertIfNegative val="0"/>
          <c:cat>
            <c:numRef>
              <c:f>Sheet1!$B$1:$D$1</c:f>
              <c:numCache>
                <c:formatCode>General</c:formatCode>
                <c:ptCount val="3"/>
                <c:pt idx="0">
                  <c:v>2008</c:v>
                </c:pt>
                <c:pt idx="1">
                  <c:v>2009</c:v>
                </c:pt>
                <c:pt idx="2">
                  <c:v>2010</c:v>
                </c:pt>
              </c:numCache>
            </c:numRef>
          </c:cat>
          <c:val>
            <c:numRef>
              <c:f>Sheet1!$B$6:$D$6</c:f>
              <c:numCache>
                <c:formatCode>"$"#,##0</c:formatCode>
                <c:ptCount val="3"/>
                <c:pt idx="0">
                  <c:v>2502</c:v>
                </c:pt>
                <c:pt idx="1">
                  <c:v>1846</c:v>
                </c:pt>
                <c:pt idx="2">
                  <c:v>1319</c:v>
                </c:pt>
              </c:numCache>
            </c:numRef>
          </c:val>
        </c:ser>
        <c:dLbls>
          <c:showLegendKey val="0"/>
          <c:showVal val="0"/>
          <c:showCatName val="0"/>
          <c:showSerName val="0"/>
          <c:showPercent val="0"/>
          <c:showBubbleSize val="0"/>
        </c:dLbls>
        <c:gapWidth val="150"/>
        <c:axId val="117764864"/>
        <c:axId val="117766400"/>
      </c:barChart>
      <c:catAx>
        <c:axId val="117764864"/>
        <c:scaling>
          <c:orientation val="minMax"/>
        </c:scaling>
        <c:delete val="0"/>
        <c:axPos val="b"/>
        <c:numFmt formatCode="General" sourceLinked="1"/>
        <c:majorTickMark val="out"/>
        <c:minorTickMark val="none"/>
        <c:tickLblPos val="nextTo"/>
        <c:spPr>
          <a:ln w="3162">
            <a:solidFill>
              <a:schemeClr val="tx1"/>
            </a:solidFill>
            <a:prstDash val="solid"/>
          </a:ln>
        </c:spPr>
        <c:txPr>
          <a:bodyPr rot="0" vert="horz"/>
          <a:lstStyle/>
          <a:p>
            <a:pPr>
              <a:defRPr sz="1394" b="1" i="0" u="none" strike="noStrike" baseline="0">
                <a:solidFill>
                  <a:schemeClr val="tx1"/>
                </a:solidFill>
                <a:latin typeface="Arial"/>
                <a:ea typeface="Arial"/>
                <a:cs typeface="Arial"/>
              </a:defRPr>
            </a:pPr>
            <a:endParaRPr lang="en-US"/>
          </a:p>
        </c:txPr>
        <c:crossAx val="117766400"/>
        <c:crosses val="autoZero"/>
        <c:auto val="1"/>
        <c:lblAlgn val="ctr"/>
        <c:lblOffset val="100"/>
        <c:tickLblSkip val="1"/>
        <c:tickMarkSkip val="1"/>
        <c:noMultiLvlLbl val="0"/>
      </c:catAx>
      <c:valAx>
        <c:axId val="117766400"/>
        <c:scaling>
          <c:orientation val="minMax"/>
        </c:scaling>
        <c:delete val="0"/>
        <c:axPos val="l"/>
        <c:majorGridlines>
          <c:spPr>
            <a:ln w="3162">
              <a:solidFill>
                <a:schemeClr val="tx1"/>
              </a:solidFill>
              <a:prstDash val="solid"/>
            </a:ln>
          </c:spPr>
        </c:majorGridlines>
        <c:numFmt formatCode="&quot;$&quot;#,##0" sourceLinked="1"/>
        <c:majorTickMark val="out"/>
        <c:minorTickMark val="none"/>
        <c:tickLblPos val="nextTo"/>
        <c:spPr>
          <a:ln w="3162">
            <a:solidFill>
              <a:schemeClr val="tx1"/>
            </a:solidFill>
            <a:prstDash val="solid"/>
          </a:ln>
        </c:spPr>
        <c:txPr>
          <a:bodyPr rot="0" vert="horz"/>
          <a:lstStyle/>
          <a:p>
            <a:pPr>
              <a:defRPr sz="1394" b="1" i="0" u="none" strike="noStrike" baseline="0">
                <a:solidFill>
                  <a:schemeClr val="tx1"/>
                </a:solidFill>
                <a:latin typeface="Arial"/>
                <a:ea typeface="Arial"/>
                <a:cs typeface="Arial"/>
              </a:defRPr>
            </a:pPr>
            <a:endParaRPr lang="en-US"/>
          </a:p>
        </c:txPr>
        <c:crossAx val="117764864"/>
        <c:crosses val="autoZero"/>
        <c:crossBetween val="between"/>
      </c:valAx>
      <c:spPr>
        <a:noFill/>
        <a:ln w="25297">
          <a:noFill/>
        </a:ln>
      </c:spPr>
    </c:plotArea>
    <c:legend>
      <c:legendPos val="b"/>
      <c:layout>
        <c:manualLayout>
          <c:xMode val="edge"/>
          <c:yMode val="edge"/>
          <c:x val="8.7822014051522249E-2"/>
          <c:y val="0.94032921810699588"/>
          <c:w val="0.8946135831381733"/>
          <c:h val="5.7613168724279837E-2"/>
        </c:manualLayout>
      </c:layout>
      <c:overlay val="0"/>
      <c:spPr>
        <a:solidFill>
          <a:schemeClr val="bg1"/>
        </a:solidFill>
        <a:ln w="3162">
          <a:solidFill>
            <a:schemeClr val="tx1"/>
          </a:solidFill>
          <a:prstDash val="solid"/>
        </a:ln>
      </c:spPr>
      <c:txPr>
        <a:bodyPr/>
        <a:lstStyle/>
        <a:p>
          <a:pPr>
            <a:defRPr sz="1096" b="1"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793" b="1" i="0" u="none" strike="noStrike" baseline="0">
          <a:solidFill>
            <a:schemeClr val="tx1"/>
          </a:solidFill>
          <a:latin typeface="Arial"/>
          <a:ea typeface="Arial"/>
          <a:cs typeface="Aria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397660818713451E-2"/>
          <c:y val="3.1192660550458717E-2"/>
          <c:w val="0.90877192982456145"/>
          <c:h val="0.80550458715596329"/>
        </c:manualLayout>
      </c:layout>
      <c:barChart>
        <c:barDir val="col"/>
        <c:grouping val="clustered"/>
        <c:varyColors val="0"/>
        <c:ser>
          <c:idx val="0"/>
          <c:order val="0"/>
          <c:tx>
            <c:strRef>
              <c:f>Sheet1!$A$2</c:f>
              <c:strCache>
                <c:ptCount val="1"/>
                <c:pt idx="0">
                  <c:v>Albany</c:v>
                </c:pt>
              </c:strCache>
            </c:strRef>
          </c:tx>
          <c:spPr>
            <a:solidFill>
              <a:schemeClr val="accent1"/>
            </a:solidFill>
            <a:ln w="12639">
              <a:solidFill>
                <a:schemeClr val="tx1"/>
              </a:solidFill>
              <a:prstDash val="solid"/>
            </a:ln>
          </c:spPr>
          <c:invertIfNegative val="0"/>
          <c:cat>
            <c:strRef>
              <c:f>Sheet1!$B$1:$E$1</c:f>
              <c:strCache>
                <c:ptCount val="4"/>
                <c:pt idx="0">
                  <c:v>0 - 50% FPL</c:v>
                </c:pt>
                <c:pt idx="1">
                  <c:v>100-125% FPL</c:v>
                </c:pt>
                <c:pt idx="2">
                  <c:v>185 - 200% FPL</c:v>
                </c:pt>
                <c:pt idx="3">
                  <c:v>200-300% FPL</c:v>
                </c:pt>
              </c:strCache>
            </c:strRef>
          </c:cat>
          <c:val>
            <c:numRef>
              <c:f>Sheet1!$B$2:$E$2</c:f>
              <c:numCache>
                <c:formatCode>"$"#,##0</c:formatCode>
                <c:ptCount val="4"/>
                <c:pt idx="0">
                  <c:v>1473</c:v>
                </c:pt>
                <c:pt idx="1">
                  <c:v>650</c:v>
                </c:pt>
                <c:pt idx="2">
                  <c:v>14</c:v>
                </c:pt>
                <c:pt idx="3">
                  <c:v>0</c:v>
                </c:pt>
              </c:numCache>
            </c:numRef>
          </c:val>
        </c:ser>
        <c:ser>
          <c:idx val="1"/>
          <c:order val="1"/>
          <c:tx>
            <c:strRef>
              <c:f>Sheet1!$A$3</c:f>
              <c:strCache>
                <c:ptCount val="1"/>
                <c:pt idx="0">
                  <c:v>Seneca</c:v>
                </c:pt>
              </c:strCache>
            </c:strRef>
          </c:tx>
          <c:spPr>
            <a:solidFill>
              <a:srgbClr val="CCFFFF"/>
            </a:solidFill>
            <a:ln w="12639">
              <a:solidFill>
                <a:schemeClr val="tx1"/>
              </a:solidFill>
              <a:prstDash val="solid"/>
            </a:ln>
          </c:spPr>
          <c:invertIfNegative val="0"/>
          <c:cat>
            <c:strRef>
              <c:f>Sheet1!$B$1:$E$1</c:f>
              <c:strCache>
                <c:ptCount val="4"/>
                <c:pt idx="0">
                  <c:v>0 - 50% FPL</c:v>
                </c:pt>
                <c:pt idx="1">
                  <c:v>100-125% FPL</c:v>
                </c:pt>
                <c:pt idx="2">
                  <c:v>185 - 200% FPL</c:v>
                </c:pt>
                <c:pt idx="3">
                  <c:v>200-300% FPL</c:v>
                </c:pt>
              </c:strCache>
            </c:strRef>
          </c:cat>
          <c:val>
            <c:numRef>
              <c:f>Sheet1!$B$3:$E$3</c:f>
              <c:numCache>
                <c:formatCode>"$"#,##0</c:formatCode>
                <c:ptCount val="4"/>
                <c:pt idx="0">
                  <c:v>1957</c:v>
                </c:pt>
                <c:pt idx="1">
                  <c:v>1095</c:v>
                </c:pt>
                <c:pt idx="2">
                  <c:v>429</c:v>
                </c:pt>
                <c:pt idx="3">
                  <c:v>306</c:v>
                </c:pt>
              </c:numCache>
            </c:numRef>
          </c:val>
        </c:ser>
        <c:ser>
          <c:idx val="2"/>
          <c:order val="2"/>
          <c:tx>
            <c:strRef>
              <c:f>Sheet1!$A$4</c:f>
              <c:strCache>
                <c:ptCount val="1"/>
                <c:pt idx="0">
                  <c:v>Wyoming</c:v>
                </c:pt>
              </c:strCache>
            </c:strRef>
          </c:tx>
          <c:spPr>
            <a:solidFill>
              <a:schemeClr val="hlink"/>
            </a:solidFill>
            <a:ln w="12639">
              <a:solidFill>
                <a:schemeClr val="tx1"/>
              </a:solidFill>
              <a:prstDash val="solid"/>
            </a:ln>
          </c:spPr>
          <c:invertIfNegative val="0"/>
          <c:cat>
            <c:strRef>
              <c:f>Sheet1!$B$1:$E$1</c:f>
              <c:strCache>
                <c:ptCount val="4"/>
                <c:pt idx="0">
                  <c:v>0 - 50% FPL</c:v>
                </c:pt>
                <c:pt idx="1">
                  <c:v>100-125% FPL</c:v>
                </c:pt>
                <c:pt idx="2">
                  <c:v>185 - 200% FPL</c:v>
                </c:pt>
                <c:pt idx="3">
                  <c:v>200-300% FPL</c:v>
                </c:pt>
              </c:strCache>
            </c:strRef>
          </c:cat>
          <c:val>
            <c:numRef>
              <c:f>Sheet1!$B$4:$E$4</c:f>
              <c:numCache>
                <c:formatCode>"$"#,##0</c:formatCode>
                <c:ptCount val="4"/>
                <c:pt idx="0">
                  <c:v>1916</c:v>
                </c:pt>
                <c:pt idx="1">
                  <c:v>1062</c:v>
                </c:pt>
                <c:pt idx="2">
                  <c:v>402</c:v>
                </c:pt>
                <c:pt idx="3">
                  <c:v>280</c:v>
                </c:pt>
              </c:numCache>
            </c:numRef>
          </c:val>
        </c:ser>
        <c:ser>
          <c:idx val="3"/>
          <c:order val="3"/>
          <c:tx>
            <c:strRef>
              <c:f>Sheet1!$A$5</c:f>
              <c:strCache>
                <c:ptCount val="1"/>
                <c:pt idx="0">
                  <c:v>Lewis</c:v>
                </c:pt>
              </c:strCache>
            </c:strRef>
          </c:tx>
          <c:spPr>
            <a:solidFill>
              <a:schemeClr val="folHlink"/>
            </a:solidFill>
            <a:ln w="12639">
              <a:solidFill>
                <a:schemeClr val="tx1"/>
              </a:solidFill>
              <a:prstDash val="solid"/>
            </a:ln>
          </c:spPr>
          <c:invertIfNegative val="0"/>
          <c:cat>
            <c:strRef>
              <c:f>Sheet1!$B$1:$E$1</c:f>
              <c:strCache>
                <c:ptCount val="4"/>
                <c:pt idx="0">
                  <c:v>0 - 50% FPL</c:v>
                </c:pt>
                <c:pt idx="1">
                  <c:v>100-125% FPL</c:v>
                </c:pt>
                <c:pt idx="2">
                  <c:v>185 - 200% FPL</c:v>
                </c:pt>
                <c:pt idx="3">
                  <c:v>200-300% FPL</c:v>
                </c:pt>
              </c:strCache>
            </c:strRef>
          </c:cat>
          <c:val>
            <c:numRef>
              <c:f>Sheet1!$B$5:$E$5</c:f>
              <c:numCache>
                <c:formatCode>"$"#,##0</c:formatCode>
                <c:ptCount val="4"/>
                <c:pt idx="0">
                  <c:v>2337</c:v>
                </c:pt>
                <c:pt idx="1">
                  <c:v>1494</c:v>
                </c:pt>
                <c:pt idx="2">
                  <c:v>845</c:v>
                </c:pt>
                <c:pt idx="3">
                  <c:v>722</c:v>
                </c:pt>
              </c:numCache>
            </c:numRef>
          </c:val>
        </c:ser>
        <c:ser>
          <c:idx val="4"/>
          <c:order val="4"/>
          <c:tx>
            <c:strRef>
              <c:f>Sheet1!$A$6</c:f>
              <c:strCache>
                <c:ptCount val="1"/>
                <c:pt idx="0">
                  <c:v>Sullivan</c:v>
                </c:pt>
              </c:strCache>
            </c:strRef>
          </c:tx>
          <c:spPr>
            <a:solidFill>
              <a:srgbClr val="FF99CC"/>
            </a:solidFill>
            <a:ln w="12639">
              <a:solidFill>
                <a:schemeClr val="tx1"/>
              </a:solidFill>
              <a:prstDash val="solid"/>
            </a:ln>
          </c:spPr>
          <c:invertIfNegative val="0"/>
          <c:cat>
            <c:strRef>
              <c:f>Sheet1!$B$1:$E$1</c:f>
              <c:strCache>
                <c:ptCount val="4"/>
                <c:pt idx="0">
                  <c:v>0 - 50% FPL</c:v>
                </c:pt>
                <c:pt idx="1">
                  <c:v>100-125% FPL</c:v>
                </c:pt>
                <c:pt idx="2">
                  <c:v>185 - 200% FPL</c:v>
                </c:pt>
                <c:pt idx="3">
                  <c:v>200-300% FPL</c:v>
                </c:pt>
              </c:strCache>
            </c:strRef>
          </c:cat>
          <c:val>
            <c:numRef>
              <c:f>Sheet1!$B$6:$E$6</c:f>
              <c:numCache>
                <c:formatCode>"$"#,##0</c:formatCode>
                <c:ptCount val="4"/>
                <c:pt idx="0">
                  <c:v>2157</c:v>
                </c:pt>
                <c:pt idx="1">
                  <c:v>1319</c:v>
                </c:pt>
                <c:pt idx="2">
                  <c:v>674</c:v>
                </c:pt>
                <c:pt idx="3">
                  <c:v>554</c:v>
                </c:pt>
              </c:numCache>
            </c:numRef>
          </c:val>
        </c:ser>
        <c:dLbls>
          <c:showLegendKey val="0"/>
          <c:showVal val="0"/>
          <c:showCatName val="0"/>
          <c:showSerName val="0"/>
          <c:showPercent val="0"/>
          <c:showBubbleSize val="0"/>
        </c:dLbls>
        <c:gapWidth val="150"/>
        <c:axId val="149706624"/>
        <c:axId val="149708160"/>
      </c:barChart>
      <c:catAx>
        <c:axId val="149706624"/>
        <c:scaling>
          <c:orientation val="minMax"/>
        </c:scaling>
        <c:delete val="0"/>
        <c:axPos val="b"/>
        <c:numFmt formatCode="General" sourceLinked="1"/>
        <c:majorTickMark val="out"/>
        <c:minorTickMark val="none"/>
        <c:tickLblPos val="nextTo"/>
        <c:spPr>
          <a:ln w="3160">
            <a:solidFill>
              <a:schemeClr val="tx1"/>
            </a:solidFill>
            <a:prstDash val="solid"/>
          </a:ln>
        </c:spPr>
        <c:txPr>
          <a:bodyPr rot="0" vert="horz"/>
          <a:lstStyle/>
          <a:p>
            <a:pPr>
              <a:defRPr sz="1343" b="1" i="0" u="none" strike="noStrike" baseline="0">
                <a:solidFill>
                  <a:schemeClr val="tx1"/>
                </a:solidFill>
                <a:latin typeface="Arial"/>
                <a:ea typeface="Arial"/>
                <a:cs typeface="Arial"/>
              </a:defRPr>
            </a:pPr>
            <a:endParaRPr lang="en-US"/>
          </a:p>
        </c:txPr>
        <c:crossAx val="149708160"/>
        <c:crosses val="autoZero"/>
        <c:auto val="1"/>
        <c:lblAlgn val="ctr"/>
        <c:lblOffset val="100"/>
        <c:tickLblSkip val="1"/>
        <c:tickMarkSkip val="1"/>
        <c:noMultiLvlLbl val="0"/>
      </c:catAx>
      <c:valAx>
        <c:axId val="149708160"/>
        <c:scaling>
          <c:orientation val="minMax"/>
        </c:scaling>
        <c:delete val="0"/>
        <c:axPos val="l"/>
        <c:majorGridlines>
          <c:spPr>
            <a:ln w="3160">
              <a:solidFill>
                <a:schemeClr val="tx1"/>
              </a:solidFill>
              <a:prstDash val="solid"/>
            </a:ln>
          </c:spPr>
        </c:majorGridlines>
        <c:numFmt formatCode="&quot;$&quot;#,##0" sourceLinked="1"/>
        <c:majorTickMark val="out"/>
        <c:minorTickMark val="none"/>
        <c:tickLblPos val="nextTo"/>
        <c:spPr>
          <a:ln w="3160">
            <a:solidFill>
              <a:schemeClr val="tx1"/>
            </a:solidFill>
            <a:prstDash val="solid"/>
          </a:ln>
        </c:spPr>
        <c:txPr>
          <a:bodyPr rot="0" vert="horz"/>
          <a:lstStyle/>
          <a:p>
            <a:pPr>
              <a:defRPr sz="1393" b="1" i="0" u="none" strike="noStrike" baseline="0">
                <a:solidFill>
                  <a:schemeClr val="tx1"/>
                </a:solidFill>
                <a:latin typeface="Arial"/>
                <a:ea typeface="Arial"/>
                <a:cs typeface="Arial"/>
              </a:defRPr>
            </a:pPr>
            <a:endParaRPr lang="en-US"/>
          </a:p>
        </c:txPr>
        <c:crossAx val="149706624"/>
        <c:crosses val="autoZero"/>
        <c:crossBetween val="between"/>
      </c:valAx>
      <c:spPr>
        <a:noFill/>
        <a:ln w="25278">
          <a:noFill/>
        </a:ln>
      </c:spPr>
    </c:plotArea>
    <c:legend>
      <c:legendPos val="r"/>
      <c:layout>
        <c:manualLayout>
          <c:xMode val="edge"/>
          <c:yMode val="edge"/>
          <c:x val="7.3684210526315783E-2"/>
          <c:y val="0.91009174311926611"/>
          <c:w val="0.89824561403508774"/>
          <c:h val="4.7706422018348627E-2"/>
        </c:manualLayout>
      </c:layout>
      <c:overlay val="0"/>
      <c:spPr>
        <a:solidFill>
          <a:schemeClr val="bg1"/>
        </a:solidFill>
        <a:ln w="3160">
          <a:solidFill>
            <a:schemeClr val="tx1"/>
          </a:solidFill>
          <a:prstDash val="solid"/>
        </a:ln>
      </c:spPr>
      <c:txPr>
        <a:bodyPr/>
        <a:lstStyle/>
        <a:p>
          <a:pPr>
            <a:defRPr sz="1095" b="1"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791" b="1" i="0" u="none" strike="noStrike" baseline="0">
          <a:solidFill>
            <a:schemeClr val="tx1"/>
          </a:solidFill>
          <a:latin typeface="Arial"/>
          <a:ea typeface="Arial"/>
          <a:cs typeface="Aria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4F3FE7B-FEC8-4AC5-B5AE-6EB963E64B42}" type="datetimeFigureOut">
              <a:rPr lang="en-US" smtClean="0"/>
              <a:t>1/16/2019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C9D0D78-2304-41D7-86F8-B1CE05229B67}" type="slidenum">
              <a:rPr lang="en-US" smtClean="0"/>
              <a:t>‹#›</a:t>
            </a:fld>
            <a:endParaRPr lang="en-US"/>
          </a:p>
        </p:txBody>
      </p:sp>
    </p:spTree>
    <p:extLst>
      <p:ext uri="{BB962C8B-B14F-4D97-AF65-F5344CB8AC3E}">
        <p14:creationId xmlns:p14="http://schemas.microsoft.com/office/powerpoint/2010/main" val="1099822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06">
              <a:defRPr/>
            </a:pPr>
            <a:r>
              <a:rPr lang="en-US" dirty="0"/>
              <a:t>The first impact of a bill affordability program would be an increase in the bill payment coverage ratio by participating low-income consumers.  The bill payment coverage ratio is the percentage of billed revenue actually paid by the customer.  A customer who pays $90 of a $100 bill, for example, has a bill payment coverage ratio of 90%.  Having a bill payment coverage ratio of more than 100% means the customer is not only paying his/her current bill, but is also retiring pre-existing arrears.  Having a bill payment coverage ratio of less than 100% means that the customer is incurring additional arrears.  </a:t>
            </a:r>
          </a:p>
          <a:p>
            <a:endParaRPr lang="en-US" dirty="0" smtClean="0"/>
          </a:p>
          <a:p>
            <a:r>
              <a:rPr lang="en-US" dirty="0"/>
              <a:t>PSCO’s bill affordability program participants substantially out-performed those PSCO low-income customers who received LIHEAP –called “LEAP” in Colorado-- but who did not participate in the bill affordability program. By the end of the program pilot, the payment coverage ratio of participants in PSCO’s low-income bill affordability program (83%) was nearly 30% higher than the payment coverage ratio of low-income customers </a:t>
            </a:r>
            <a:r>
              <a:rPr lang="en-US" i="1" u="sng" dirty="0"/>
              <a:t>not</a:t>
            </a:r>
            <a:r>
              <a:rPr lang="en-US" dirty="0"/>
              <a:t> participating in the program (55%).  Moreover, the cumulative payment coverage ratio of program participants was increasing throughout the term of the pilot.  PSCO has since expanded its program to a full-blown low-income bill affordability program.  </a:t>
            </a:r>
          </a:p>
        </p:txBody>
      </p:sp>
      <p:sp>
        <p:nvSpPr>
          <p:cNvPr id="4" name="Slide Number Placeholder 3"/>
          <p:cNvSpPr>
            <a:spLocks noGrp="1"/>
          </p:cNvSpPr>
          <p:nvPr>
            <p:ph type="sldNum" sz="quarter" idx="10"/>
          </p:nvPr>
        </p:nvSpPr>
        <p:spPr/>
        <p:txBody>
          <a:bodyPr/>
          <a:lstStyle/>
          <a:p>
            <a:fld id="{D027D09D-B2CA-4F73-A4AB-F4BB2204FA3D}" type="slidenum">
              <a:rPr lang="en-US" smtClean="0"/>
              <a:t>9</a:t>
            </a:fld>
            <a:endParaRPr lang="en-US"/>
          </a:p>
        </p:txBody>
      </p:sp>
    </p:spTree>
    <p:extLst>
      <p:ext uri="{BB962C8B-B14F-4D97-AF65-F5344CB8AC3E}">
        <p14:creationId xmlns:p14="http://schemas.microsoft.com/office/powerpoint/2010/main" val="706305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PSCO affordable bill program found that the collection activities that PSCO directed toward program participants were more productive at generating payments than the collection activities directed toward program non-participants.  PSCO needed to engage in from three to five times more collection activities for each 1,000 customer payments it received from non-participants. The Colorado evaluation found that low-income customers who were </a:t>
            </a:r>
            <a:r>
              <a:rPr lang="en-US" i="1" u="sng" dirty="0"/>
              <a:t>not</a:t>
            </a:r>
            <a:r>
              <a:rPr lang="en-US" dirty="0"/>
              <a:t> program participants, on a cumulative basis over the 24-month study period, received more disconnect notices per 1,000 customer payments than did affordability program participants. </a:t>
            </a:r>
          </a:p>
          <a:p>
            <a:endParaRPr lang="en-US" dirty="0"/>
          </a:p>
          <a:p>
            <a:r>
              <a:rPr lang="en-US" dirty="0"/>
              <a:t>This result might occur for one of two reasons.  On the one hand, more program participants might make payments without need of any disconnect notices being issued. On the other hand, more participants might respond to the receipt of a disconnect notice by making payments.  </a:t>
            </a:r>
          </a:p>
        </p:txBody>
      </p:sp>
      <p:sp>
        <p:nvSpPr>
          <p:cNvPr id="4" name="Slide Number Placeholder 3"/>
          <p:cNvSpPr>
            <a:spLocks noGrp="1"/>
          </p:cNvSpPr>
          <p:nvPr>
            <p:ph type="sldNum" sz="quarter" idx="10"/>
          </p:nvPr>
        </p:nvSpPr>
        <p:spPr/>
        <p:txBody>
          <a:bodyPr/>
          <a:lstStyle/>
          <a:p>
            <a:fld id="{D027D09D-B2CA-4F73-A4AB-F4BB2204FA3D}" type="slidenum">
              <a:rPr lang="en-US" smtClean="0"/>
              <a:t>10</a:t>
            </a:fld>
            <a:endParaRPr lang="en-US"/>
          </a:p>
        </p:txBody>
      </p:sp>
    </p:spTree>
    <p:extLst>
      <p:ext uri="{BB962C8B-B14F-4D97-AF65-F5344CB8AC3E}">
        <p14:creationId xmlns:p14="http://schemas.microsoft.com/office/powerpoint/2010/main" val="3325256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06">
              <a:defRPr/>
            </a:pPr>
            <a:r>
              <a:rPr lang="en-US" dirty="0"/>
              <a:t>The results were the same when collection productivity was viewed in terms of dollars of payments rather than in terms of numbers of payments.  In Colorado, participation in the affordable program reduced the reliance on disconnect notices as a collection activity. While program participants required between one (1) and two (2) disconnect notices for each $1,000 in customer payments, non-participants required between five (5) and seven (7).  </a:t>
            </a:r>
          </a:p>
          <a:p>
            <a:endParaRPr lang="en-US" dirty="0"/>
          </a:p>
        </p:txBody>
      </p:sp>
      <p:sp>
        <p:nvSpPr>
          <p:cNvPr id="4" name="Slide Number Placeholder 3"/>
          <p:cNvSpPr>
            <a:spLocks noGrp="1"/>
          </p:cNvSpPr>
          <p:nvPr>
            <p:ph type="sldNum" sz="quarter" idx="10"/>
          </p:nvPr>
        </p:nvSpPr>
        <p:spPr/>
        <p:txBody>
          <a:bodyPr/>
          <a:lstStyle/>
          <a:p>
            <a:fld id="{D027D09D-B2CA-4F73-A4AB-F4BB2204FA3D}" type="slidenum">
              <a:rPr lang="en-US" smtClean="0"/>
              <a:t>11</a:t>
            </a:fld>
            <a:endParaRPr lang="en-US"/>
          </a:p>
        </p:txBody>
      </p:sp>
    </p:spTree>
    <p:extLst>
      <p:ext uri="{BB962C8B-B14F-4D97-AF65-F5344CB8AC3E}">
        <p14:creationId xmlns:p14="http://schemas.microsoft.com/office/powerpoint/2010/main" val="55442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D5B0A4-E676-44A4-A0BD-256C49780CCC}"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370254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D5B0A4-E676-44A4-A0BD-256C49780CCC}"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1392545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D5B0A4-E676-44A4-A0BD-256C49780CCC}"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3100001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30725"/>
          </a:xfrm>
        </p:spPr>
        <p:txBody>
          <a:bodyPr/>
          <a:lstStyle/>
          <a:p>
            <a:endParaRPr lang="en-US"/>
          </a:p>
        </p:txBody>
      </p:sp>
      <p:sp>
        <p:nvSpPr>
          <p:cNvPr id="4" name="Footer Placeholder 3"/>
          <p:cNvSpPr>
            <a:spLocks noGrp="1"/>
          </p:cNvSpPr>
          <p:nvPr>
            <p:ph type="ftr" sz="quarter" idx="10"/>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1"/>
          </p:nvPr>
        </p:nvSpPr>
        <p:spPr>
          <a:xfrm>
            <a:off x="6553200" y="6243638"/>
            <a:ext cx="2133600" cy="457200"/>
          </a:xfrm>
        </p:spPr>
        <p:txBody>
          <a:bodyPr/>
          <a:lstStyle>
            <a:lvl1pPr>
              <a:defRPr/>
            </a:lvl1pPr>
          </a:lstStyle>
          <a:p>
            <a:fld id="{B11745C8-2A22-4601-8E05-6E3ED9AB6137}" type="slidenum">
              <a:rPr lang="en-US"/>
              <a:pPr/>
              <a:t>‹#›</a:t>
            </a:fld>
            <a:endParaRPr lang="en-US"/>
          </a:p>
        </p:txBody>
      </p:sp>
      <p:sp>
        <p:nvSpPr>
          <p:cNvPr id="6" name="Date Placeholder 5"/>
          <p:cNvSpPr>
            <a:spLocks noGrp="1"/>
          </p:cNvSpPr>
          <p:nvPr>
            <p:ph type="dt" sz="half" idx="12"/>
          </p:nvPr>
        </p:nvSpPr>
        <p:spPr>
          <a:xfrm>
            <a:off x="457200" y="6248400"/>
            <a:ext cx="2133600" cy="457200"/>
          </a:xfrm>
        </p:spPr>
        <p:txBody>
          <a:bodyPr/>
          <a:lstStyle>
            <a:lvl1pPr>
              <a:defRPr/>
            </a:lvl1pPr>
          </a:lstStyle>
          <a:p>
            <a:endParaRPr lang="en-US"/>
          </a:p>
        </p:txBody>
      </p:sp>
    </p:spTree>
    <p:extLst>
      <p:ext uri="{BB962C8B-B14F-4D97-AF65-F5344CB8AC3E}">
        <p14:creationId xmlns:p14="http://schemas.microsoft.com/office/powerpoint/2010/main" val="176189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D5B0A4-E676-44A4-A0BD-256C49780CCC}"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734439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D5B0A4-E676-44A4-A0BD-256C49780CCC}"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415884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D5B0A4-E676-44A4-A0BD-256C49780CCC}"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137849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D5B0A4-E676-44A4-A0BD-256C49780CCC}" type="datetimeFigureOut">
              <a:rPr lang="en-US" smtClean="0"/>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1747040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D5B0A4-E676-44A4-A0BD-256C49780CCC}" type="datetimeFigureOut">
              <a:rPr lang="en-US" smtClean="0"/>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3985673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D5B0A4-E676-44A4-A0BD-256C49780CCC}" type="datetimeFigureOut">
              <a:rPr lang="en-US" smtClean="0"/>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344495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D5B0A4-E676-44A4-A0BD-256C49780CCC}"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3631016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D5B0A4-E676-44A4-A0BD-256C49780CCC}"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5450D1-31E2-4F1D-BA74-25ABCD60DCCF}" type="slidenum">
              <a:rPr lang="en-US" smtClean="0"/>
              <a:t>‹#›</a:t>
            </a:fld>
            <a:endParaRPr lang="en-US"/>
          </a:p>
        </p:txBody>
      </p:sp>
    </p:spTree>
    <p:extLst>
      <p:ext uri="{BB962C8B-B14F-4D97-AF65-F5344CB8AC3E}">
        <p14:creationId xmlns:p14="http://schemas.microsoft.com/office/powerpoint/2010/main" val="1652774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D5B0A4-E676-44A4-A0BD-256C49780CCC}" type="datetimeFigureOut">
              <a:rPr lang="en-US" smtClean="0"/>
              <a:t>1/16/2019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5450D1-31E2-4F1D-BA74-25ABCD60DCCF}" type="slidenum">
              <a:rPr lang="en-US" smtClean="0"/>
              <a:t>‹#›</a:t>
            </a:fld>
            <a:endParaRPr lang="en-US"/>
          </a:p>
        </p:txBody>
      </p:sp>
    </p:spTree>
    <p:extLst>
      <p:ext uri="{BB962C8B-B14F-4D97-AF65-F5344CB8AC3E}">
        <p14:creationId xmlns:p14="http://schemas.microsoft.com/office/powerpoint/2010/main" val="261472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mailto:roger@fsconline.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Utility Bill Affordability:</a:t>
            </a:r>
            <a:br>
              <a:rPr lang="en-US" dirty="0" smtClean="0"/>
            </a:br>
            <a:r>
              <a:rPr lang="en-US" dirty="0" smtClean="0"/>
              <a:t>Definition, Data and Uses</a:t>
            </a:r>
            <a:endParaRPr lang="en-US" dirty="0"/>
          </a:p>
        </p:txBody>
      </p:sp>
      <p:sp>
        <p:nvSpPr>
          <p:cNvPr id="3" name="Subtitle 2"/>
          <p:cNvSpPr>
            <a:spLocks noGrp="1"/>
          </p:cNvSpPr>
          <p:nvPr>
            <p:ph type="subTitle" idx="1"/>
          </p:nvPr>
        </p:nvSpPr>
        <p:spPr/>
        <p:txBody>
          <a:bodyPr>
            <a:normAutofit fontScale="70000" lnSpcReduction="20000"/>
          </a:bodyPr>
          <a:lstStyle/>
          <a:p>
            <a:r>
              <a:rPr lang="en-US" dirty="0" smtClean="0"/>
              <a:t>Roger Colton</a:t>
            </a:r>
          </a:p>
          <a:p>
            <a:r>
              <a:rPr lang="en-US" dirty="0" smtClean="0"/>
              <a:t>Fisher, Sheehan &amp; Colton</a:t>
            </a:r>
          </a:p>
          <a:p>
            <a:r>
              <a:rPr lang="en-US" dirty="0" smtClean="0"/>
              <a:t>Belmont, MA</a:t>
            </a:r>
          </a:p>
          <a:p>
            <a:endParaRPr lang="en-US" dirty="0"/>
          </a:p>
          <a:p>
            <a:r>
              <a:rPr lang="en-US" dirty="0" smtClean="0"/>
              <a:t>January 2019</a:t>
            </a:r>
            <a:endParaRPr lang="en-US" dirty="0"/>
          </a:p>
        </p:txBody>
      </p:sp>
    </p:spTree>
    <p:extLst>
      <p:ext uri="{BB962C8B-B14F-4D97-AF65-F5344CB8AC3E}">
        <p14:creationId xmlns:p14="http://schemas.microsoft.com/office/powerpoint/2010/main" val="1344897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Sustainable payments: </a:t>
            </a:r>
            <a:br>
              <a:rPr lang="en-US" dirty="0" smtClean="0"/>
            </a:br>
            <a:r>
              <a:rPr lang="en-US" dirty="0" smtClean="0"/>
              <a:t>DNP Notices per 1,000 Payments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5624693"/>
              </p:ext>
            </p:extLst>
          </p:nvPr>
        </p:nvGraphicFramePr>
        <p:xfrm>
          <a:off x="609600" y="1481138"/>
          <a:ext cx="8077200" cy="40814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02365" y="5654358"/>
            <a:ext cx="7924800" cy="738664"/>
          </a:xfrm>
          <a:prstGeom prst="rect">
            <a:avLst/>
          </a:prstGeom>
          <a:noFill/>
        </p:spPr>
        <p:txBody>
          <a:bodyPr wrap="square" rtlCol="0">
            <a:spAutoFit/>
          </a:bodyPr>
          <a:lstStyle/>
          <a:p>
            <a:r>
              <a:rPr lang="en-US" sz="1400" dirty="0" smtClean="0"/>
              <a:t>Cumulative </a:t>
            </a:r>
            <a:r>
              <a:rPr lang="en-US" sz="1400" dirty="0"/>
              <a:t>Disconnect Notices per 1,000 Customer Payments for Affordability Participants </a:t>
            </a:r>
            <a:r>
              <a:rPr lang="en-US" sz="1400" dirty="0" smtClean="0"/>
              <a:t>Compared </a:t>
            </a:r>
            <a:r>
              <a:rPr lang="en-US" sz="1400" dirty="0"/>
              <a:t>with Non-Participants by Level of Month 1 Non-Participant Arrears.</a:t>
            </a:r>
            <a:endParaRPr lang="en-US" sz="1400" b="1" dirty="0"/>
          </a:p>
        </p:txBody>
      </p:sp>
      <p:sp>
        <p:nvSpPr>
          <p:cNvPr id="2" name="Slide Number Placeholder 1"/>
          <p:cNvSpPr>
            <a:spLocks noGrp="1"/>
          </p:cNvSpPr>
          <p:nvPr>
            <p:ph type="sldNum" sz="quarter" idx="12"/>
          </p:nvPr>
        </p:nvSpPr>
        <p:spPr/>
        <p:txBody>
          <a:bodyPr/>
          <a:lstStyle/>
          <a:p>
            <a:fld id="{3CEFA0A2-C3DC-4B33-BEF2-AD44E159A91D}" type="slidenum">
              <a:rPr lang="en-US" smtClean="0"/>
              <a:t>10</a:t>
            </a:fld>
            <a:endParaRPr lang="en-US"/>
          </a:p>
        </p:txBody>
      </p:sp>
    </p:spTree>
    <p:extLst>
      <p:ext uri="{BB962C8B-B14F-4D97-AF65-F5344CB8AC3E}">
        <p14:creationId xmlns:p14="http://schemas.microsoft.com/office/powerpoint/2010/main" val="18423102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Sustainable payments:</a:t>
            </a:r>
            <a:br>
              <a:rPr lang="en-US" dirty="0" smtClean="0"/>
            </a:br>
            <a:r>
              <a:rPr lang="en-US" dirty="0" smtClean="0"/>
              <a:t>DNP Notices per $1,000 Payments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4717317"/>
              </p:ext>
            </p:extLst>
          </p:nvPr>
        </p:nvGraphicFramePr>
        <p:xfrm>
          <a:off x="457200" y="1481138"/>
          <a:ext cx="8153400" cy="37004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62000" y="5334000"/>
            <a:ext cx="7848600" cy="738664"/>
          </a:xfrm>
          <a:prstGeom prst="rect">
            <a:avLst/>
          </a:prstGeom>
          <a:noFill/>
        </p:spPr>
        <p:txBody>
          <a:bodyPr wrap="square" rtlCol="0">
            <a:spAutoFit/>
          </a:bodyPr>
          <a:lstStyle/>
          <a:p>
            <a:r>
              <a:rPr lang="en-US" sz="1400" dirty="0" smtClean="0"/>
              <a:t>Cumulative </a:t>
            </a:r>
            <a:r>
              <a:rPr lang="en-US" sz="1400" dirty="0"/>
              <a:t>Disconnect Notices for Nonpayment per $1,000 in Customer Payments </a:t>
            </a:r>
            <a:r>
              <a:rPr lang="en-US" sz="1400" dirty="0" smtClean="0"/>
              <a:t>for </a:t>
            </a:r>
            <a:r>
              <a:rPr lang="en-US" sz="1400" dirty="0"/>
              <a:t>Affordability Participants Compared to Non-participants by Level of Non-participant Month 1 Arrears</a:t>
            </a:r>
            <a:r>
              <a:rPr lang="en-US" sz="1400" dirty="0" smtClean="0"/>
              <a:t>.</a:t>
            </a:r>
            <a:endParaRPr lang="en-US" sz="1400" dirty="0"/>
          </a:p>
        </p:txBody>
      </p:sp>
      <p:sp>
        <p:nvSpPr>
          <p:cNvPr id="2" name="Slide Number Placeholder 1"/>
          <p:cNvSpPr>
            <a:spLocks noGrp="1"/>
          </p:cNvSpPr>
          <p:nvPr>
            <p:ph type="sldNum" sz="quarter" idx="12"/>
          </p:nvPr>
        </p:nvSpPr>
        <p:spPr/>
        <p:txBody>
          <a:bodyPr/>
          <a:lstStyle/>
          <a:p>
            <a:fld id="{3CEFA0A2-C3DC-4B33-BEF2-AD44E159A91D}" type="slidenum">
              <a:rPr lang="en-US" smtClean="0"/>
              <a:t>11</a:t>
            </a:fld>
            <a:endParaRPr lang="en-US"/>
          </a:p>
        </p:txBody>
      </p:sp>
    </p:spTree>
    <p:extLst>
      <p:ext uri="{BB962C8B-B14F-4D97-AF65-F5344CB8AC3E}">
        <p14:creationId xmlns:p14="http://schemas.microsoft.com/office/powerpoint/2010/main" val="1410017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Baltimore Water:</a:t>
            </a:r>
            <a:br>
              <a:rPr lang="en-US" dirty="0" smtClean="0"/>
            </a:br>
            <a:r>
              <a:rPr lang="en-US" dirty="0" smtClean="0"/>
              <a:t>Paying (?) for Environmental Clean-up</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99301778"/>
              </p:ext>
            </p:extLst>
          </p:nvPr>
        </p:nvGraphicFramePr>
        <p:xfrm>
          <a:off x="1042988" y="2324100"/>
          <a:ext cx="6777037" cy="3508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21308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dirty="0" smtClean="0"/>
              <a:t>Baltimore Water: </a:t>
            </a:r>
            <a:br>
              <a:rPr lang="en-US" sz="2600" dirty="0" smtClean="0"/>
            </a:br>
            <a:r>
              <a:rPr lang="en-US" sz="2600" dirty="0" smtClean="0"/>
              <a:t>Impact of Unaffordable Bills </a:t>
            </a:r>
            <a:br>
              <a:rPr lang="en-US" sz="2600" dirty="0" smtClean="0"/>
            </a:br>
            <a:r>
              <a:rPr lang="en-US" sz="2600" dirty="0" smtClean="0"/>
              <a:t>(non-current assets [receivables] [$000s])</a:t>
            </a:r>
            <a:endParaRPr lang="en-US" sz="2600" dirty="0"/>
          </a:p>
        </p:txBody>
      </p:sp>
      <p:graphicFrame>
        <p:nvGraphicFramePr>
          <p:cNvPr id="4" name="Content Placeholder 3"/>
          <p:cNvGraphicFramePr>
            <a:graphicFrameLocks noGrp="1"/>
          </p:cNvGraphicFramePr>
          <p:nvPr>
            <p:ph idx="1"/>
          </p:nvPr>
        </p:nvGraphicFramePr>
        <p:xfrm>
          <a:off x="1042988" y="2324100"/>
          <a:ext cx="6777037" cy="3508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47687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3400"/>
              <a:t>Home Energy Affordability in New York: </a:t>
            </a:r>
            <a:br>
              <a:rPr lang="en-US" sz="3400"/>
            </a:br>
            <a:r>
              <a:rPr lang="en-US" sz="2100"/>
              <a:t>Per Household Gap Over Time: 100 – 125% FPL</a:t>
            </a:r>
          </a:p>
        </p:txBody>
      </p:sp>
      <p:graphicFrame>
        <p:nvGraphicFramePr>
          <p:cNvPr id="2" name="Object 3"/>
          <p:cNvGraphicFramePr>
            <a:graphicFrameLocks noGrp="1" noChangeAspect="1"/>
          </p:cNvGraphicFramePr>
          <p:nvPr>
            <p:ph type="chart" idx="1"/>
          </p:nvPr>
        </p:nvGraphicFramePr>
        <p:xfrm>
          <a:off x="519113" y="1652588"/>
          <a:ext cx="8094662" cy="46037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08357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3400"/>
              <a:t>Home Energy Affordability in New York: </a:t>
            </a:r>
            <a:br>
              <a:rPr lang="en-US" sz="3400"/>
            </a:br>
            <a:r>
              <a:rPr lang="en-US" sz="2100"/>
              <a:t>Gap Differs Substantially by County (2010)</a:t>
            </a:r>
          </a:p>
        </p:txBody>
      </p:sp>
      <p:graphicFrame>
        <p:nvGraphicFramePr>
          <p:cNvPr id="2" name="Object 3"/>
          <p:cNvGraphicFramePr>
            <a:graphicFrameLocks noGrp="1" noChangeAspect="1"/>
          </p:cNvGraphicFramePr>
          <p:nvPr>
            <p:ph type="chart" idx="1"/>
          </p:nvPr>
        </p:nvGraphicFramePr>
        <p:xfrm>
          <a:off x="271463" y="1466850"/>
          <a:ext cx="8097837" cy="5159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545309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2800" dirty="0" smtClean="0"/>
              <a:t>Over- and Under-Payment Benefits: </a:t>
            </a:r>
            <a:br>
              <a:rPr lang="en-US" sz="2800" dirty="0" smtClean="0"/>
            </a:br>
            <a:r>
              <a:rPr lang="en-US" sz="2800" dirty="0" smtClean="0"/>
              <a:t>Using City Averages (Philly)</a:t>
            </a:r>
            <a:br>
              <a:rPr lang="en-US" sz="2800" dirty="0" smtClean="0"/>
            </a:br>
            <a:r>
              <a:rPr lang="en-US" sz="2800" dirty="0" smtClean="0"/>
              <a:t>0 – 50% FPL (4% affordability)</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69968276"/>
              </p:ext>
            </p:extLst>
          </p:nvPr>
        </p:nvGraphicFramePr>
        <p:xfrm>
          <a:off x="457200" y="1275080"/>
          <a:ext cx="8458200" cy="4937760"/>
        </p:xfrm>
        <a:graphic>
          <a:graphicData uri="http://schemas.openxmlformats.org/drawingml/2006/table">
            <a:tbl>
              <a:tblPr firstRow="1" bandRow="1">
                <a:tableStyleId>{5C22544A-7EE6-4342-B048-85BDC9FD1C3A}</a:tableStyleId>
              </a:tblPr>
              <a:tblGrid>
                <a:gridCol w="1676400"/>
                <a:gridCol w="1130300"/>
                <a:gridCol w="1155700"/>
                <a:gridCol w="1104900"/>
                <a:gridCol w="1130300"/>
                <a:gridCol w="1130300"/>
                <a:gridCol w="1130300"/>
              </a:tblGrid>
              <a:tr h="882415">
                <a:tc>
                  <a:txBody>
                    <a:bodyPr/>
                    <a:lstStyle/>
                    <a:p>
                      <a:endParaRPr lang="en-US" sz="1800" dirty="0"/>
                    </a:p>
                  </a:txBody>
                  <a:tcPr/>
                </a:tc>
                <a:tc>
                  <a:txBody>
                    <a:bodyPr/>
                    <a:lstStyle/>
                    <a:p>
                      <a:pPr algn="ctr"/>
                      <a:r>
                        <a:rPr lang="en-US" sz="1800" dirty="0" smtClean="0"/>
                        <a:t>Avg HH Income</a:t>
                      </a:r>
                      <a:endParaRPr lang="en-US" sz="1800" dirty="0"/>
                    </a:p>
                  </a:txBody>
                  <a:tcPr/>
                </a:tc>
                <a:tc>
                  <a:txBody>
                    <a:bodyPr/>
                    <a:lstStyle/>
                    <a:p>
                      <a:pPr algn="ctr"/>
                      <a:r>
                        <a:rPr lang="en-US" sz="1800" dirty="0" smtClean="0"/>
                        <a:t>Avg HH Water Bill</a:t>
                      </a:r>
                      <a:endParaRPr lang="en-US" sz="1800" dirty="0"/>
                    </a:p>
                  </a:txBody>
                  <a:tcPr/>
                </a:tc>
                <a:tc>
                  <a:txBody>
                    <a:bodyPr/>
                    <a:lstStyle/>
                    <a:p>
                      <a:pPr algn="ctr"/>
                      <a:r>
                        <a:rPr lang="en-US" sz="1800" dirty="0" smtClean="0"/>
                        <a:t>Bill at 4% of Income</a:t>
                      </a:r>
                      <a:endParaRPr lang="en-US" sz="1800" dirty="0"/>
                    </a:p>
                  </a:txBody>
                  <a:tcPr/>
                </a:tc>
                <a:tc>
                  <a:txBody>
                    <a:bodyPr/>
                    <a:lstStyle/>
                    <a:p>
                      <a:pPr algn="ctr"/>
                      <a:r>
                        <a:rPr lang="en-US" sz="1800" dirty="0" smtClean="0"/>
                        <a:t>Dollar Discount Needed</a:t>
                      </a:r>
                      <a:endParaRPr lang="en-US" sz="1800" dirty="0"/>
                    </a:p>
                  </a:txBody>
                  <a:tcPr/>
                </a:tc>
                <a:tc>
                  <a:txBody>
                    <a:bodyPr/>
                    <a:lstStyle/>
                    <a:p>
                      <a:pPr algn="ctr"/>
                      <a:r>
                        <a:rPr lang="en-US" sz="1800" dirty="0" smtClean="0"/>
                        <a:t>Dollar Discount Using City</a:t>
                      </a:r>
                      <a:endParaRPr lang="en-US" sz="1800" dirty="0"/>
                    </a:p>
                  </a:txBody>
                  <a:tcPr/>
                </a:tc>
                <a:tc>
                  <a:txBody>
                    <a:bodyPr/>
                    <a:lstStyle/>
                    <a:p>
                      <a:pPr algn="ctr"/>
                      <a:r>
                        <a:rPr lang="en-US" sz="1800" dirty="0" smtClean="0"/>
                        <a:t>Over- (under-)</a:t>
                      </a:r>
                      <a:r>
                        <a:rPr lang="en-US" sz="1800" baseline="0" dirty="0" smtClean="0"/>
                        <a:t> </a:t>
                      </a:r>
                      <a:r>
                        <a:rPr lang="en-US" sz="1800" dirty="0" smtClean="0"/>
                        <a:t>payment</a:t>
                      </a:r>
                      <a:endParaRPr lang="en-US" sz="1800" dirty="0"/>
                    </a:p>
                  </a:txBody>
                  <a:tcPr/>
                </a:tc>
              </a:tr>
              <a:tr h="352966">
                <a:tc>
                  <a:txBody>
                    <a:bodyPr/>
                    <a:lstStyle/>
                    <a:p>
                      <a:r>
                        <a:rPr lang="en-US" sz="1800" dirty="0" smtClean="0"/>
                        <a:t>Total Philly</a:t>
                      </a:r>
                      <a:endParaRPr lang="en-US" sz="1800" dirty="0"/>
                    </a:p>
                  </a:txBody>
                  <a:tcPr/>
                </a:tc>
                <a:tc>
                  <a:txBody>
                    <a:bodyPr/>
                    <a:lstStyle/>
                    <a:p>
                      <a:pPr algn="ctr"/>
                      <a:r>
                        <a:rPr lang="en-US" sz="1800" dirty="0" smtClean="0"/>
                        <a:t>$13,066</a:t>
                      </a:r>
                      <a:endParaRPr lang="en-US" sz="1800" dirty="0"/>
                    </a:p>
                  </a:txBody>
                  <a:tcPr/>
                </a:tc>
                <a:tc>
                  <a:txBody>
                    <a:bodyPr/>
                    <a:lstStyle/>
                    <a:p>
                      <a:pPr algn="ctr"/>
                      <a:r>
                        <a:rPr lang="en-US" sz="1800" dirty="0" smtClean="0"/>
                        <a:t>$665</a:t>
                      </a:r>
                      <a:endParaRPr lang="en-US" sz="1800" dirty="0"/>
                    </a:p>
                  </a:txBody>
                  <a:tcPr/>
                </a:tc>
                <a:tc>
                  <a:txBody>
                    <a:bodyPr/>
                    <a:lstStyle/>
                    <a:p>
                      <a:pPr algn="ctr"/>
                      <a:r>
                        <a:rPr lang="en-US" sz="1800" dirty="0" smtClean="0"/>
                        <a:t>$523</a:t>
                      </a:r>
                      <a:endParaRPr lang="en-US" sz="1800" dirty="0"/>
                    </a:p>
                  </a:txBody>
                  <a:tcPr/>
                </a:tc>
                <a:tc>
                  <a:txBody>
                    <a:bodyPr/>
                    <a:lstStyle/>
                    <a:p>
                      <a:pPr algn="ctr"/>
                      <a:r>
                        <a:rPr lang="en-US" sz="1800" dirty="0" smtClean="0"/>
                        <a:t>$142</a:t>
                      </a:r>
                      <a:endParaRPr lang="en-US" sz="1800" dirty="0"/>
                    </a:p>
                  </a:txBody>
                  <a:tcPr/>
                </a:tc>
                <a:tc>
                  <a:txBody>
                    <a:bodyPr/>
                    <a:lstStyle/>
                    <a:p>
                      <a:pPr algn="ctr"/>
                      <a:r>
                        <a:rPr lang="en-US" sz="1800" dirty="0" smtClean="0"/>
                        <a:t>---</a:t>
                      </a:r>
                      <a:endParaRPr lang="en-US" sz="1800" dirty="0"/>
                    </a:p>
                  </a:txBody>
                  <a:tcPr/>
                </a:tc>
                <a:tc>
                  <a:txBody>
                    <a:bodyPr/>
                    <a:lstStyle/>
                    <a:p>
                      <a:pPr algn="ctr"/>
                      <a:r>
                        <a:rPr lang="en-US" sz="1800" dirty="0" smtClean="0"/>
                        <a:t>---</a:t>
                      </a:r>
                      <a:endParaRPr lang="en-US" sz="1800" dirty="0"/>
                    </a:p>
                  </a:txBody>
                  <a:tcPr/>
                </a:tc>
              </a:tr>
              <a:tr h="352966">
                <a:tc>
                  <a:txBody>
                    <a:bodyPr/>
                    <a:lstStyle/>
                    <a:p>
                      <a:r>
                        <a:rPr lang="en-US" sz="1800" dirty="0" smtClean="0"/>
                        <a:t>Far Northeast</a:t>
                      </a:r>
                      <a:endParaRPr lang="en-US" sz="1800" dirty="0"/>
                    </a:p>
                  </a:txBody>
                  <a:tcPr/>
                </a:tc>
                <a:tc>
                  <a:txBody>
                    <a:bodyPr/>
                    <a:lstStyle/>
                    <a:p>
                      <a:pPr algn="ctr"/>
                      <a:r>
                        <a:rPr lang="en-US" sz="1800" dirty="0" smtClean="0"/>
                        <a:t>$15,089</a:t>
                      </a:r>
                      <a:endParaRPr lang="en-US" sz="1800" dirty="0"/>
                    </a:p>
                  </a:txBody>
                  <a:tcPr/>
                </a:tc>
                <a:tc>
                  <a:txBody>
                    <a:bodyPr/>
                    <a:lstStyle/>
                    <a:p>
                      <a:pPr algn="ctr"/>
                      <a:r>
                        <a:rPr lang="en-US" sz="1800" dirty="0" smtClean="0"/>
                        <a:t>$712</a:t>
                      </a:r>
                      <a:endParaRPr lang="en-US" sz="1800" dirty="0"/>
                    </a:p>
                  </a:txBody>
                  <a:tcPr/>
                </a:tc>
                <a:tc>
                  <a:txBody>
                    <a:bodyPr/>
                    <a:lstStyle/>
                    <a:p>
                      <a:pPr algn="ctr"/>
                      <a:r>
                        <a:rPr lang="en-US" sz="1800" dirty="0" smtClean="0"/>
                        <a:t>$604</a:t>
                      </a:r>
                      <a:endParaRPr lang="en-US" sz="1800" dirty="0"/>
                    </a:p>
                  </a:txBody>
                  <a:tcPr/>
                </a:tc>
                <a:tc>
                  <a:txBody>
                    <a:bodyPr/>
                    <a:lstStyle/>
                    <a:p>
                      <a:pPr algn="ctr"/>
                      <a:r>
                        <a:rPr lang="en-US" sz="1800" dirty="0" smtClean="0"/>
                        <a:t>$108</a:t>
                      </a:r>
                      <a:endParaRPr lang="en-US" sz="1800" dirty="0"/>
                    </a:p>
                  </a:txBody>
                  <a:tcPr/>
                </a:tc>
                <a:tc>
                  <a:txBody>
                    <a:bodyPr/>
                    <a:lstStyle/>
                    <a:p>
                      <a:pPr algn="ctr"/>
                      <a:r>
                        <a:rPr lang="en-US" sz="1800" dirty="0" smtClean="0"/>
                        <a:t>$152</a:t>
                      </a:r>
                      <a:endParaRPr lang="en-US" sz="1800" dirty="0"/>
                    </a:p>
                  </a:txBody>
                  <a:tcPr/>
                </a:tc>
                <a:tc>
                  <a:txBody>
                    <a:bodyPr/>
                    <a:lstStyle/>
                    <a:p>
                      <a:pPr algn="ctr"/>
                      <a:r>
                        <a:rPr lang="en-US" sz="1800" b="1" dirty="0" smtClean="0"/>
                        <a:t>$44</a:t>
                      </a:r>
                      <a:endParaRPr lang="en-US" sz="1800" b="1" dirty="0"/>
                    </a:p>
                  </a:txBody>
                  <a:tcPr/>
                </a:tc>
              </a:tr>
              <a:tr h="352966">
                <a:tc>
                  <a:txBody>
                    <a:bodyPr/>
                    <a:lstStyle/>
                    <a:p>
                      <a:r>
                        <a:rPr lang="en-US" sz="1800" dirty="0" smtClean="0"/>
                        <a:t>Near NE-West</a:t>
                      </a:r>
                      <a:r>
                        <a:rPr lang="en-US" sz="1800" baseline="0" dirty="0" smtClean="0"/>
                        <a:t> </a:t>
                      </a:r>
                      <a:endParaRPr lang="en-US" sz="1800" dirty="0"/>
                    </a:p>
                  </a:txBody>
                  <a:tcPr/>
                </a:tc>
                <a:tc>
                  <a:txBody>
                    <a:bodyPr/>
                    <a:lstStyle/>
                    <a:p>
                      <a:pPr algn="ctr"/>
                      <a:r>
                        <a:rPr lang="en-US" sz="1800" dirty="0" smtClean="0"/>
                        <a:t>$8,600</a:t>
                      </a:r>
                      <a:endParaRPr lang="en-US" sz="1800" dirty="0"/>
                    </a:p>
                  </a:txBody>
                  <a:tcPr/>
                </a:tc>
                <a:tc>
                  <a:txBody>
                    <a:bodyPr/>
                    <a:lstStyle/>
                    <a:p>
                      <a:pPr algn="ctr"/>
                      <a:r>
                        <a:rPr lang="en-US" sz="1800" dirty="0" smtClean="0"/>
                        <a:t>$817</a:t>
                      </a:r>
                      <a:endParaRPr lang="en-US" sz="1800" dirty="0"/>
                    </a:p>
                  </a:txBody>
                  <a:tcPr/>
                </a:tc>
                <a:tc>
                  <a:txBody>
                    <a:bodyPr/>
                    <a:lstStyle/>
                    <a:p>
                      <a:pPr algn="ctr"/>
                      <a:r>
                        <a:rPr lang="en-US" sz="1800" dirty="0" smtClean="0"/>
                        <a:t>$344</a:t>
                      </a:r>
                      <a:endParaRPr lang="en-US" sz="1800" dirty="0"/>
                    </a:p>
                  </a:txBody>
                  <a:tcPr/>
                </a:tc>
                <a:tc>
                  <a:txBody>
                    <a:bodyPr/>
                    <a:lstStyle/>
                    <a:p>
                      <a:pPr algn="ctr"/>
                      <a:r>
                        <a:rPr lang="en-US" sz="1800" dirty="0" smtClean="0"/>
                        <a:t>$473</a:t>
                      </a:r>
                      <a:endParaRPr lang="en-US" sz="1800" dirty="0"/>
                    </a:p>
                  </a:txBody>
                  <a:tcPr/>
                </a:tc>
                <a:tc>
                  <a:txBody>
                    <a:bodyPr/>
                    <a:lstStyle/>
                    <a:p>
                      <a:pPr algn="ctr"/>
                      <a:r>
                        <a:rPr lang="en-US" sz="1800" dirty="0" smtClean="0"/>
                        <a:t>$174</a:t>
                      </a:r>
                      <a:endParaRPr lang="en-US" sz="1800" dirty="0"/>
                    </a:p>
                  </a:txBody>
                  <a:tcPr/>
                </a:tc>
                <a:tc>
                  <a:txBody>
                    <a:bodyPr/>
                    <a:lstStyle/>
                    <a:p>
                      <a:pPr algn="ctr"/>
                      <a:r>
                        <a:rPr lang="en-US" sz="1800" b="1" dirty="0" smtClean="0"/>
                        <a:t>($299)</a:t>
                      </a:r>
                      <a:endParaRPr lang="en-US" sz="1800" b="1" dirty="0"/>
                    </a:p>
                  </a:txBody>
                  <a:tcPr/>
                </a:tc>
              </a:tr>
              <a:tr h="352966">
                <a:tc>
                  <a:txBody>
                    <a:bodyPr/>
                    <a:lstStyle/>
                    <a:p>
                      <a:r>
                        <a:rPr lang="en-US" sz="1800" dirty="0" smtClean="0"/>
                        <a:t>North</a:t>
                      </a:r>
                      <a:endParaRPr lang="en-US" sz="1800" dirty="0"/>
                    </a:p>
                  </a:txBody>
                  <a:tcPr/>
                </a:tc>
                <a:tc>
                  <a:txBody>
                    <a:bodyPr/>
                    <a:lstStyle/>
                    <a:p>
                      <a:pPr algn="ctr"/>
                      <a:r>
                        <a:rPr lang="en-US" sz="1800" dirty="0" smtClean="0"/>
                        <a:t>$5,980</a:t>
                      </a:r>
                      <a:endParaRPr lang="en-US" sz="1800" dirty="0"/>
                    </a:p>
                  </a:txBody>
                  <a:tcPr/>
                </a:tc>
                <a:tc>
                  <a:txBody>
                    <a:bodyPr/>
                    <a:lstStyle/>
                    <a:p>
                      <a:pPr algn="ctr"/>
                      <a:r>
                        <a:rPr lang="en-US" sz="1800" dirty="0" smtClean="0"/>
                        <a:t>$778</a:t>
                      </a:r>
                      <a:endParaRPr lang="en-US" sz="1800" dirty="0"/>
                    </a:p>
                  </a:txBody>
                  <a:tcPr/>
                </a:tc>
                <a:tc>
                  <a:txBody>
                    <a:bodyPr/>
                    <a:lstStyle/>
                    <a:p>
                      <a:pPr algn="ctr"/>
                      <a:r>
                        <a:rPr lang="en-US" sz="1800" dirty="0" smtClean="0"/>
                        <a:t>$239</a:t>
                      </a:r>
                      <a:endParaRPr lang="en-US" sz="1800" dirty="0"/>
                    </a:p>
                  </a:txBody>
                  <a:tcPr/>
                </a:tc>
                <a:tc>
                  <a:txBody>
                    <a:bodyPr/>
                    <a:lstStyle/>
                    <a:p>
                      <a:pPr algn="ctr"/>
                      <a:r>
                        <a:rPr lang="en-US" sz="1800" dirty="0" smtClean="0"/>
                        <a:t>$539</a:t>
                      </a:r>
                      <a:endParaRPr lang="en-US" sz="1800" dirty="0"/>
                    </a:p>
                  </a:txBody>
                  <a:tcPr/>
                </a:tc>
                <a:tc>
                  <a:txBody>
                    <a:bodyPr/>
                    <a:lstStyle/>
                    <a:p>
                      <a:pPr algn="ctr"/>
                      <a:r>
                        <a:rPr lang="en-US" sz="1800" dirty="0" smtClean="0"/>
                        <a:t>$166</a:t>
                      </a:r>
                      <a:endParaRPr lang="en-US" sz="1800" dirty="0"/>
                    </a:p>
                  </a:txBody>
                  <a:tcPr/>
                </a:tc>
                <a:tc>
                  <a:txBody>
                    <a:bodyPr/>
                    <a:lstStyle/>
                    <a:p>
                      <a:pPr algn="ctr"/>
                      <a:r>
                        <a:rPr lang="en-US" sz="1800" b="1" dirty="0" smtClean="0"/>
                        <a:t>($373)</a:t>
                      </a:r>
                      <a:endParaRPr lang="en-US" sz="1800" b="1" dirty="0"/>
                    </a:p>
                  </a:txBody>
                  <a:tcPr/>
                </a:tc>
              </a:tr>
              <a:tr h="352966">
                <a:tc>
                  <a:txBody>
                    <a:bodyPr/>
                    <a:lstStyle/>
                    <a:p>
                      <a:r>
                        <a:rPr lang="en-US" sz="1800" dirty="0" smtClean="0"/>
                        <a:t>East</a:t>
                      </a:r>
                      <a:endParaRPr lang="en-US" sz="1800" dirty="0"/>
                    </a:p>
                  </a:txBody>
                  <a:tcPr/>
                </a:tc>
                <a:tc>
                  <a:txBody>
                    <a:bodyPr/>
                    <a:lstStyle/>
                    <a:p>
                      <a:pPr algn="ctr"/>
                      <a:r>
                        <a:rPr lang="en-US" sz="1800" dirty="0" smtClean="0"/>
                        <a:t>$10,342</a:t>
                      </a:r>
                      <a:endParaRPr lang="en-US" sz="1800" dirty="0"/>
                    </a:p>
                  </a:txBody>
                  <a:tcPr/>
                </a:tc>
                <a:tc>
                  <a:txBody>
                    <a:bodyPr/>
                    <a:lstStyle/>
                    <a:p>
                      <a:pPr algn="ctr"/>
                      <a:r>
                        <a:rPr lang="en-US" sz="1800" dirty="0" smtClean="0"/>
                        <a:t>$478</a:t>
                      </a:r>
                      <a:endParaRPr lang="en-US" sz="1800" dirty="0"/>
                    </a:p>
                  </a:txBody>
                  <a:tcPr/>
                </a:tc>
                <a:tc>
                  <a:txBody>
                    <a:bodyPr/>
                    <a:lstStyle/>
                    <a:p>
                      <a:pPr algn="ctr"/>
                      <a:r>
                        <a:rPr lang="en-US" sz="1800" dirty="0" smtClean="0"/>
                        <a:t>$414</a:t>
                      </a:r>
                      <a:endParaRPr lang="en-US" sz="1800" dirty="0"/>
                    </a:p>
                  </a:txBody>
                  <a:tcPr/>
                </a:tc>
                <a:tc>
                  <a:txBody>
                    <a:bodyPr/>
                    <a:lstStyle/>
                    <a:p>
                      <a:pPr algn="ctr"/>
                      <a:r>
                        <a:rPr lang="en-US" sz="1800" dirty="0" smtClean="0"/>
                        <a:t>$64</a:t>
                      </a:r>
                      <a:endParaRPr lang="en-US" sz="1800" dirty="0"/>
                    </a:p>
                  </a:txBody>
                  <a:tcPr/>
                </a:tc>
                <a:tc>
                  <a:txBody>
                    <a:bodyPr/>
                    <a:lstStyle/>
                    <a:p>
                      <a:pPr algn="ctr"/>
                      <a:r>
                        <a:rPr lang="en-US" sz="1800" dirty="0" smtClean="0"/>
                        <a:t>$102</a:t>
                      </a:r>
                      <a:endParaRPr lang="en-US" sz="1800" dirty="0"/>
                    </a:p>
                  </a:txBody>
                  <a:tcPr/>
                </a:tc>
                <a:tc>
                  <a:txBody>
                    <a:bodyPr/>
                    <a:lstStyle/>
                    <a:p>
                      <a:pPr algn="ctr"/>
                      <a:r>
                        <a:rPr lang="en-US" sz="1800" b="1" dirty="0" smtClean="0"/>
                        <a:t>$38</a:t>
                      </a:r>
                      <a:endParaRPr lang="en-US" sz="1800" b="1" dirty="0"/>
                    </a:p>
                  </a:txBody>
                  <a:tcPr/>
                </a:tc>
              </a:tr>
              <a:tr h="352966">
                <a:tc>
                  <a:txBody>
                    <a:bodyPr/>
                    <a:lstStyle/>
                    <a:p>
                      <a:r>
                        <a:rPr lang="en-US" sz="1800" dirty="0" smtClean="0"/>
                        <a:t>Northwest</a:t>
                      </a:r>
                      <a:endParaRPr lang="en-US" sz="1800" dirty="0"/>
                    </a:p>
                  </a:txBody>
                  <a:tcPr/>
                </a:tc>
                <a:tc>
                  <a:txBody>
                    <a:bodyPr/>
                    <a:lstStyle/>
                    <a:p>
                      <a:pPr algn="ctr"/>
                      <a:r>
                        <a:rPr lang="en-US" sz="1800" dirty="0" smtClean="0"/>
                        <a:t>$16,840</a:t>
                      </a:r>
                      <a:endParaRPr lang="en-US" sz="1800" dirty="0"/>
                    </a:p>
                  </a:txBody>
                  <a:tcPr/>
                </a:tc>
                <a:tc>
                  <a:txBody>
                    <a:bodyPr/>
                    <a:lstStyle/>
                    <a:p>
                      <a:pPr algn="ctr"/>
                      <a:r>
                        <a:rPr lang="en-US" sz="1800" dirty="0" smtClean="0"/>
                        <a:t>$643</a:t>
                      </a:r>
                      <a:endParaRPr lang="en-US" sz="1800" dirty="0"/>
                    </a:p>
                  </a:txBody>
                  <a:tcPr/>
                </a:tc>
                <a:tc>
                  <a:txBody>
                    <a:bodyPr/>
                    <a:lstStyle/>
                    <a:p>
                      <a:pPr algn="ctr"/>
                      <a:r>
                        <a:rPr lang="en-US" sz="1800" dirty="0" smtClean="0"/>
                        <a:t>$674</a:t>
                      </a:r>
                      <a:endParaRPr lang="en-US" sz="1800" dirty="0"/>
                    </a:p>
                  </a:txBody>
                  <a:tcPr/>
                </a:tc>
                <a:tc>
                  <a:txBody>
                    <a:bodyPr/>
                    <a:lstStyle/>
                    <a:p>
                      <a:pPr algn="ctr"/>
                      <a:r>
                        <a:rPr lang="en-US" sz="1800" dirty="0" smtClean="0"/>
                        <a:t>($31)</a:t>
                      </a:r>
                      <a:endParaRPr lang="en-US" sz="1800" dirty="0"/>
                    </a:p>
                  </a:txBody>
                  <a:tcPr/>
                </a:tc>
                <a:tc>
                  <a:txBody>
                    <a:bodyPr/>
                    <a:lstStyle/>
                    <a:p>
                      <a:pPr algn="ctr"/>
                      <a:r>
                        <a:rPr lang="en-US" sz="1800" dirty="0" smtClean="0"/>
                        <a:t>$137</a:t>
                      </a:r>
                      <a:endParaRPr lang="en-US" sz="1800" dirty="0"/>
                    </a:p>
                  </a:txBody>
                  <a:tcPr/>
                </a:tc>
                <a:tc>
                  <a:txBody>
                    <a:bodyPr/>
                    <a:lstStyle/>
                    <a:p>
                      <a:pPr algn="ctr"/>
                      <a:r>
                        <a:rPr lang="en-US" sz="1800" b="1" dirty="0" smtClean="0"/>
                        <a:t>$168</a:t>
                      </a:r>
                      <a:endParaRPr lang="en-US" sz="1800" b="1" dirty="0"/>
                    </a:p>
                  </a:txBody>
                  <a:tcPr/>
                </a:tc>
              </a:tr>
              <a:tr h="352966">
                <a:tc>
                  <a:txBody>
                    <a:bodyPr/>
                    <a:lstStyle/>
                    <a:p>
                      <a:r>
                        <a:rPr lang="en-US" sz="1800" dirty="0" smtClean="0"/>
                        <a:t>Central</a:t>
                      </a:r>
                      <a:endParaRPr lang="en-US" sz="1800" dirty="0"/>
                    </a:p>
                  </a:txBody>
                  <a:tcPr/>
                </a:tc>
                <a:tc>
                  <a:txBody>
                    <a:bodyPr/>
                    <a:lstStyle/>
                    <a:p>
                      <a:pPr algn="ctr"/>
                      <a:r>
                        <a:rPr lang="en-US" sz="1800" dirty="0" smtClean="0"/>
                        <a:t>$8,889</a:t>
                      </a:r>
                      <a:endParaRPr lang="en-US" sz="1800" dirty="0"/>
                    </a:p>
                  </a:txBody>
                  <a:tcPr/>
                </a:tc>
                <a:tc>
                  <a:txBody>
                    <a:bodyPr/>
                    <a:lstStyle/>
                    <a:p>
                      <a:pPr algn="ctr"/>
                      <a:r>
                        <a:rPr lang="en-US" sz="1800" dirty="0" smtClean="0"/>
                        <a:t>$837</a:t>
                      </a:r>
                      <a:endParaRPr lang="en-US" sz="1800" dirty="0"/>
                    </a:p>
                  </a:txBody>
                  <a:tcPr/>
                </a:tc>
                <a:tc>
                  <a:txBody>
                    <a:bodyPr/>
                    <a:lstStyle/>
                    <a:p>
                      <a:pPr algn="ctr"/>
                      <a:r>
                        <a:rPr lang="en-US" sz="1800" dirty="0" smtClean="0"/>
                        <a:t>$356</a:t>
                      </a:r>
                      <a:endParaRPr lang="en-US" sz="1800" dirty="0"/>
                    </a:p>
                  </a:txBody>
                  <a:tcPr/>
                </a:tc>
                <a:tc>
                  <a:txBody>
                    <a:bodyPr/>
                    <a:lstStyle/>
                    <a:p>
                      <a:pPr algn="ctr"/>
                      <a:r>
                        <a:rPr lang="en-US" sz="1800" dirty="0" smtClean="0"/>
                        <a:t>$481</a:t>
                      </a:r>
                      <a:endParaRPr lang="en-US" sz="1800" dirty="0"/>
                    </a:p>
                  </a:txBody>
                  <a:tcPr/>
                </a:tc>
                <a:tc>
                  <a:txBody>
                    <a:bodyPr/>
                    <a:lstStyle/>
                    <a:p>
                      <a:pPr algn="ctr"/>
                      <a:r>
                        <a:rPr lang="en-US" sz="1800" dirty="0" smtClean="0"/>
                        <a:t>$179</a:t>
                      </a:r>
                      <a:endParaRPr lang="en-US" sz="1800" dirty="0"/>
                    </a:p>
                  </a:txBody>
                  <a:tcPr/>
                </a:tc>
                <a:tc>
                  <a:txBody>
                    <a:bodyPr/>
                    <a:lstStyle/>
                    <a:p>
                      <a:pPr algn="ctr"/>
                      <a:r>
                        <a:rPr lang="en-US" sz="1800" b="1" dirty="0" smtClean="0"/>
                        <a:t>($302)</a:t>
                      </a:r>
                      <a:endParaRPr lang="en-US" sz="1800" b="1" dirty="0"/>
                    </a:p>
                  </a:txBody>
                  <a:tcPr/>
                </a:tc>
              </a:tr>
              <a:tr h="352966">
                <a:tc>
                  <a:txBody>
                    <a:bodyPr/>
                    <a:lstStyle/>
                    <a:p>
                      <a:r>
                        <a:rPr lang="en-US" sz="1800" dirty="0" smtClean="0"/>
                        <a:t>West</a:t>
                      </a:r>
                      <a:endParaRPr lang="en-US" sz="1800" dirty="0"/>
                    </a:p>
                  </a:txBody>
                  <a:tcPr/>
                </a:tc>
                <a:tc>
                  <a:txBody>
                    <a:bodyPr/>
                    <a:lstStyle/>
                    <a:p>
                      <a:pPr algn="ctr"/>
                      <a:r>
                        <a:rPr lang="en-US" sz="1800" dirty="0" smtClean="0"/>
                        <a:t>$11,052</a:t>
                      </a:r>
                      <a:endParaRPr lang="en-US" sz="1800" dirty="0"/>
                    </a:p>
                  </a:txBody>
                  <a:tcPr/>
                </a:tc>
                <a:tc>
                  <a:txBody>
                    <a:bodyPr/>
                    <a:lstStyle/>
                    <a:p>
                      <a:pPr algn="ctr"/>
                      <a:r>
                        <a:rPr lang="en-US" sz="1800" dirty="0" smtClean="0"/>
                        <a:t>$658</a:t>
                      </a:r>
                      <a:endParaRPr lang="en-US" sz="1800" dirty="0"/>
                    </a:p>
                  </a:txBody>
                  <a:tcPr/>
                </a:tc>
                <a:tc>
                  <a:txBody>
                    <a:bodyPr/>
                    <a:lstStyle/>
                    <a:p>
                      <a:pPr algn="ctr"/>
                      <a:r>
                        <a:rPr lang="en-US" sz="1800" dirty="0" smtClean="0"/>
                        <a:t>$442</a:t>
                      </a:r>
                      <a:endParaRPr lang="en-US" sz="1800" dirty="0"/>
                    </a:p>
                  </a:txBody>
                  <a:tcPr/>
                </a:tc>
                <a:tc>
                  <a:txBody>
                    <a:bodyPr/>
                    <a:lstStyle/>
                    <a:p>
                      <a:pPr algn="ctr"/>
                      <a:r>
                        <a:rPr lang="en-US" sz="1800" dirty="0" smtClean="0"/>
                        <a:t>$216</a:t>
                      </a:r>
                      <a:endParaRPr lang="en-US" sz="1800" dirty="0"/>
                    </a:p>
                  </a:txBody>
                  <a:tcPr/>
                </a:tc>
                <a:tc>
                  <a:txBody>
                    <a:bodyPr/>
                    <a:lstStyle/>
                    <a:p>
                      <a:pPr algn="ctr"/>
                      <a:r>
                        <a:rPr lang="en-US" sz="1800" dirty="0" smtClean="0"/>
                        <a:t>$141</a:t>
                      </a:r>
                      <a:endParaRPr lang="en-US" sz="1800" dirty="0"/>
                    </a:p>
                  </a:txBody>
                  <a:tcPr/>
                </a:tc>
                <a:tc>
                  <a:txBody>
                    <a:bodyPr/>
                    <a:lstStyle/>
                    <a:p>
                      <a:pPr algn="ctr"/>
                      <a:r>
                        <a:rPr lang="en-US" sz="1800" b="1" dirty="0" smtClean="0"/>
                        <a:t>($75)</a:t>
                      </a:r>
                      <a:endParaRPr lang="en-US" sz="1800" b="1" dirty="0"/>
                    </a:p>
                  </a:txBody>
                  <a:tcPr/>
                </a:tc>
              </a:tr>
              <a:tr h="352966">
                <a:tc>
                  <a:txBody>
                    <a:bodyPr/>
                    <a:lstStyle/>
                    <a:p>
                      <a:r>
                        <a:rPr lang="en-US" sz="1800" dirty="0" smtClean="0"/>
                        <a:t>Center City</a:t>
                      </a:r>
                      <a:endParaRPr lang="en-US" sz="1800" dirty="0"/>
                    </a:p>
                  </a:txBody>
                  <a:tcPr/>
                </a:tc>
                <a:tc>
                  <a:txBody>
                    <a:bodyPr/>
                    <a:lstStyle/>
                    <a:p>
                      <a:pPr algn="ctr"/>
                      <a:r>
                        <a:rPr lang="en-US" sz="1800" dirty="0" smtClean="0"/>
                        <a:t>$17,465</a:t>
                      </a:r>
                      <a:endParaRPr lang="en-US" sz="1800" dirty="0"/>
                    </a:p>
                  </a:txBody>
                  <a:tcPr/>
                </a:tc>
                <a:tc>
                  <a:txBody>
                    <a:bodyPr/>
                    <a:lstStyle/>
                    <a:p>
                      <a:pPr algn="ctr"/>
                      <a:r>
                        <a:rPr lang="en-US" sz="1800" dirty="0" smtClean="0"/>
                        <a:t>$655</a:t>
                      </a:r>
                      <a:endParaRPr lang="en-US" sz="1800" dirty="0"/>
                    </a:p>
                  </a:txBody>
                  <a:tcPr/>
                </a:tc>
                <a:tc>
                  <a:txBody>
                    <a:bodyPr/>
                    <a:lstStyle/>
                    <a:p>
                      <a:pPr algn="ctr"/>
                      <a:r>
                        <a:rPr lang="en-US" sz="1800" dirty="0" smtClean="0"/>
                        <a:t>$699</a:t>
                      </a:r>
                      <a:endParaRPr lang="en-US" sz="1800" dirty="0"/>
                    </a:p>
                  </a:txBody>
                  <a:tcPr/>
                </a:tc>
                <a:tc>
                  <a:txBody>
                    <a:bodyPr/>
                    <a:lstStyle/>
                    <a:p>
                      <a:pPr algn="ctr"/>
                      <a:r>
                        <a:rPr lang="en-US" sz="1800" dirty="0" smtClean="0"/>
                        <a:t>($44)</a:t>
                      </a:r>
                      <a:endParaRPr lang="en-US" sz="1800" dirty="0"/>
                    </a:p>
                  </a:txBody>
                  <a:tcPr/>
                </a:tc>
                <a:tc>
                  <a:txBody>
                    <a:bodyPr/>
                    <a:lstStyle/>
                    <a:p>
                      <a:pPr algn="ctr"/>
                      <a:r>
                        <a:rPr lang="en-US" sz="1800" dirty="0" smtClean="0"/>
                        <a:t>$140</a:t>
                      </a:r>
                      <a:endParaRPr lang="en-US" sz="1800" dirty="0"/>
                    </a:p>
                  </a:txBody>
                  <a:tcPr/>
                </a:tc>
                <a:tc>
                  <a:txBody>
                    <a:bodyPr/>
                    <a:lstStyle/>
                    <a:p>
                      <a:pPr algn="ctr"/>
                      <a:r>
                        <a:rPr lang="en-US" sz="1800" b="1" dirty="0" smtClean="0"/>
                        <a:t>$184</a:t>
                      </a:r>
                      <a:endParaRPr lang="en-US" sz="1800" b="1" dirty="0"/>
                    </a:p>
                  </a:txBody>
                  <a:tcPr/>
                </a:tc>
              </a:tr>
              <a:tr h="352966">
                <a:tc>
                  <a:txBody>
                    <a:bodyPr/>
                    <a:lstStyle/>
                    <a:p>
                      <a:r>
                        <a:rPr lang="en-US" sz="1800" dirty="0" smtClean="0"/>
                        <a:t>Southwest</a:t>
                      </a:r>
                      <a:endParaRPr lang="en-US" sz="1800" dirty="0"/>
                    </a:p>
                  </a:txBody>
                  <a:tcPr/>
                </a:tc>
                <a:tc>
                  <a:txBody>
                    <a:bodyPr/>
                    <a:lstStyle/>
                    <a:p>
                      <a:pPr algn="ctr"/>
                      <a:r>
                        <a:rPr lang="en-US" sz="1800" dirty="0" smtClean="0"/>
                        <a:t>$17,015</a:t>
                      </a:r>
                      <a:endParaRPr lang="en-US" sz="1800" dirty="0"/>
                    </a:p>
                  </a:txBody>
                  <a:tcPr/>
                </a:tc>
                <a:tc>
                  <a:txBody>
                    <a:bodyPr/>
                    <a:lstStyle/>
                    <a:p>
                      <a:pPr algn="ctr"/>
                      <a:r>
                        <a:rPr lang="en-US" sz="1800" dirty="0" smtClean="0"/>
                        <a:t>$568</a:t>
                      </a:r>
                      <a:endParaRPr lang="en-US" sz="1800" dirty="0"/>
                    </a:p>
                  </a:txBody>
                  <a:tcPr/>
                </a:tc>
                <a:tc>
                  <a:txBody>
                    <a:bodyPr/>
                    <a:lstStyle/>
                    <a:p>
                      <a:pPr algn="ctr"/>
                      <a:r>
                        <a:rPr lang="en-US" sz="1800" dirty="0" smtClean="0"/>
                        <a:t>$681</a:t>
                      </a:r>
                      <a:endParaRPr lang="en-US" sz="1800" dirty="0"/>
                    </a:p>
                  </a:txBody>
                  <a:tcPr/>
                </a:tc>
                <a:tc>
                  <a:txBody>
                    <a:bodyPr/>
                    <a:lstStyle/>
                    <a:p>
                      <a:pPr algn="ctr"/>
                      <a:r>
                        <a:rPr lang="en-US" sz="1800" dirty="0" smtClean="0"/>
                        <a:t>($113)</a:t>
                      </a:r>
                      <a:endParaRPr lang="en-US" sz="1800" dirty="0"/>
                    </a:p>
                  </a:txBody>
                  <a:tcPr/>
                </a:tc>
                <a:tc>
                  <a:txBody>
                    <a:bodyPr/>
                    <a:lstStyle/>
                    <a:p>
                      <a:pPr algn="ctr"/>
                      <a:r>
                        <a:rPr lang="en-US" sz="1800" dirty="0" smtClean="0"/>
                        <a:t>$121</a:t>
                      </a:r>
                      <a:endParaRPr lang="en-US" sz="1800" dirty="0"/>
                    </a:p>
                  </a:txBody>
                  <a:tcPr/>
                </a:tc>
                <a:tc>
                  <a:txBody>
                    <a:bodyPr/>
                    <a:lstStyle/>
                    <a:p>
                      <a:pPr algn="ctr"/>
                      <a:r>
                        <a:rPr lang="en-US" sz="1800" b="1" dirty="0" smtClean="0"/>
                        <a:t>$234</a:t>
                      </a:r>
                      <a:endParaRPr lang="en-US" sz="1800" b="1" dirty="0"/>
                    </a:p>
                  </a:txBody>
                  <a:tcPr/>
                </a:tc>
              </a:tr>
              <a:tr h="352966">
                <a:tc>
                  <a:txBody>
                    <a:bodyPr/>
                    <a:lstStyle/>
                    <a:p>
                      <a:r>
                        <a:rPr lang="en-US" sz="1800" dirty="0" smtClean="0"/>
                        <a:t>Southeast</a:t>
                      </a:r>
                      <a:endParaRPr lang="en-US" sz="1800" dirty="0"/>
                    </a:p>
                  </a:txBody>
                  <a:tcPr/>
                </a:tc>
                <a:tc>
                  <a:txBody>
                    <a:bodyPr/>
                    <a:lstStyle/>
                    <a:p>
                      <a:pPr algn="ctr"/>
                      <a:r>
                        <a:rPr lang="en-US" sz="1800" dirty="0" smtClean="0"/>
                        <a:t>$18,176</a:t>
                      </a:r>
                      <a:endParaRPr lang="en-US" sz="1800" dirty="0"/>
                    </a:p>
                  </a:txBody>
                  <a:tcPr/>
                </a:tc>
                <a:tc>
                  <a:txBody>
                    <a:bodyPr/>
                    <a:lstStyle/>
                    <a:p>
                      <a:pPr algn="ctr"/>
                      <a:r>
                        <a:rPr lang="en-US" sz="1800" dirty="0" smtClean="0"/>
                        <a:t>$737</a:t>
                      </a:r>
                      <a:endParaRPr lang="en-US" sz="1800" dirty="0"/>
                    </a:p>
                  </a:txBody>
                  <a:tcPr/>
                </a:tc>
                <a:tc>
                  <a:txBody>
                    <a:bodyPr/>
                    <a:lstStyle/>
                    <a:p>
                      <a:pPr algn="ctr"/>
                      <a:r>
                        <a:rPr lang="en-US" sz="1800" dirty="0" smtClean="0"/>
                        <a:t>$727</a:t>
                      </a:r>
                      <a:endParaRPr lang="en-US" sz="1800" dirty="0"/>
                    </a:p>
                  </a:txBody>
                  <a:tcPr/>
                </a:tc>
                <a:tc>
                  <a:txBody>
                    <a:bodyPr/>
                    <a:lstStyle/>
                    <a:p>
                      <a:pPr algn="ctr"/>
                      <a:r>
                        <a:rPr lang="en-US" sz="1800" dirty="0" smtClean="0"/>
                        <a:t>$10</a:t>
                      </a:r>
                      <a:endParaRPr lang="en-US" sz="1800" dirty="0"/>
                    </a:p>
                  </a:txBody>
                  <a:tcPr/>
                </a:tc>
                <a:tc>
                  <a:txBody>
                    <a:bodyPr/>
                    <a:lstStyle/>
                    <a:p>
                      <a:pPr algn="ctr"/>
                      <a:r>
                        <a:rPr lang="en-US" sz="1800" dirty="0" smtClean="0"/>
                        <a:t>$157</a:t>
                      </a:r>
                      <a:endParaRPr lang="en-US" sz="1800" dirty="0"/>
                    </a:p>
                  </a:txBody>
                  <a:tcPr/>
                </a:tc>
                <a:tc>
                  <a:txBody>
                    <a:bodyPr/>
                    <a:lstStyle/>
                    <a:p>
                      <a:pPr algn="ctr"/>
                      <a:r>
                        <a:rPr lang="en-US" sz="1800" b="1" dirty="0" smtClean="0"/>
                        <a:t>$147</a:t>
                      </a:r>
                      <a:endParaRPr lang="en-US" sz="1800" b="1" dirty="0"/>
                    </a:p>
                  </a:txBody>
                  <a:tcPr/>
                </a:tc>
              </a:tr>
            </a:tbl>
          </a:graphicData>
        </a:graphic>
      </p:graphicFrame>
    </p:spTree>
    <p:extLst>
      <p:ext uri="{BB962C8B-B14F-4D97-AF65-F5344CB8AC3E}">
        <p14:creationId xmlns:p14="http://schemas.microsoft.com/office/powerpoint/2010/main" val="1643661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Affordability to Assess Impacts of Usage Reduction (Manitoba Hydro)</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5915019"/>
              </p:ext>
            </p:extLst>
          </p:nvPr>
        </p:nvGraphicFramePr>
        <p:xfrm>
          <a:off x="685799" y="1598210"/>
          <a:ext cx="7467602" cy="4802590"/>
        </p:xfrm>
        <a:graphic>
          <a:graphicData uri="http://schemas.openxmlformats.org/drawingml/2006/table">
            <a:tbl>
              <a:tblPr firstRow="1" firstCol="1" bandRow="1" bandCol="1">
                <a:tableStyleId>{5C22544A-7EE6-4342-B048-85BDC9FD1C3A}</a:tableStyleId>
              </a:tblPr>
              <a:tblGrid>
                <a:gridCol w="1025900"/>
                <a:gridCol w="1073617"/>
                <a:gridCol w="1073617"/>
                <a:gridCol w="1073617"/>
                <a:gridCol w="1073617"/>
                <a:gridCol w="1073617"/>
                <a:gridCol w="1073617"/>
              </a:tblGrid>
              <a:tr h="386075">
                <a:tc gridSpan="7">
                  <a:txBody>
                    <a:bodyPr/>
                    <a:lstStyle/>
                    <a:p>
                      <a:pPr marL="0" marR="0" algn="ctr">
                        <a:spcBef>
                          <a:spcPts val="0"/>
                        </a:spcBef>
                        <a:spcAft>
                          <a:spcPts val="0"/>
                        </a:spcAft>
                      </a:pPr>
                      <a:r>
                        <a:rPr lang="en-US" sz="1000" dirty="0" smtClean="0">
                          <a:effectLst/>
                        </a:rPr>
                        <a:t>Low-Income </a:t>
                      </a:r>
                      <a:r>
                        <a:rPr lang="en-US" sz="1000" dirty="0">
                          <a:effectLst/>
                        </a:rPr>
                        <a:t>Customers By Bill Range (Electric Heating and Gas Heating)</a:t>
                      </a:r>
                      <a:endParaRPr lang="en-US" sz="1100" dirty="0">
                        <a:effectLst/>
                      </a:endParaRPr>
                    </a:p>
                    <a:p>
                      <a:pPr marL="0" marR="0" algn="ctr">
                        <a:spcBef>
                          <a:spcPts val="0"/>
                        </a:spcBef>
                        <a:spcAft>
                          <a:spcPts val="0"/>
                        </a:spcAft>
                      </a:pPr>
                      <a:r>
                        <a:rPr lang="en-US" sz="1000" dirty="0">
                          <a:effectLst/>
                        </a:rPr>
                        <a:t>(Manitoba Hydro)</a:t>
                      </a:r>
                      <a:endParaRPr lang="en-US" sz="1100" dirty="0">
                        <a:effectLst/>
                        <a:latin typeface="Times New Roman"/>
                        <a:ea typeface="Times New Roman"/>
                      </a:endParaRPr>
                    </a:p>
                  </a:txBody>
                  <a:tcPr marL="17092" marR="1709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9795">
                <a:tc>
                  <a:txBody>
                    <a:bodyPr/>
                    <a:lstStyle/>
                    <a:p>
                      <a:pPr marL="0" marR="0" algn="r">
                        <a:spcBef>
                          <a:spcPts val="0"/>
                        </a:spcBef>
                        <a:spcAft>
                          <a:spcPts val="0"/>
                        </a:spcAft>
                      </a:pPr>
                      <a:r>
                        <a:rPr lang="en-US" sz="1200" dirty="0">
                          <a:effectLst/>
                        </a:rPr>
                        <a:t> </a:t>
                      </a:r>
                      <a:endParaRPr lang="en-US" sz="1200" dirty="0">
                        <a:effectLst/>
                        <a:latin typeface="Times New Roman"/>
                        <a:ea typeface="Times New Roman"/>
                      </a:endParaRPr>
                    </a:p>
                  </a:txBody>
                  <a:tcPr marL="17092" marR="17092" marT="0" marB="0" anchor="ctr"/>
                </a:tc>
                <a:tc gridSpan="3">
                  <a:txBody>
                    <a:bodyPr/>
                    <a:lstStyle/>
                    <a:p>
                      <a:pPr marL="0" marR="0" algn="ctr">
                        <a:spcBef>
                          <a:spcPts val="0"/>
                        </a:spcBef>
                        <a:spcAft>
                          <a:spcPts val="0"/>
                        </a:spcAft>
                      </a:pPr>
                      <a:r>
                        <a:rPr lang="en-US" sz="1200">
                          <a:effectLst/>
                        </a:rPr>
                        <a:t>Electric Heating</a:t>
                      </a:r>
                      <a:endParaRPr lang="en-US" sz="1200">
                        <a:effectLst/>
                        <a:latin typeface="Times New Roman"/>
                        <a:ea typeface="Times New Roman"/>
                      </a:endParaRPr>
                    </a:p>
                  </a:txBody>
                  <a:tcPr marL="17092" marR="17092" marT="0" marB="0" anchor="ct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US" sz="1200">
                          <a:effectLst/>
                        </a:rPr>
                        <a:t>Gas Heating </a:t>
                      </a:r>
                      <a:endParaRPr lang="en-US" sz="1200">
                        <a:effectLst/>
                        <a:latin typeface="Times New Roman"/>
                        <a:ea typeface="Times New Roman"/>
                      </a:endParaRPr>
                    </a:p>
                  </a:txBody>
                  <a:tcPr marL="17092" marR="17092" marT="0" marB="0" anchor="ctr"/>
                </a:tc>
                <a:tc hMerge="1">
                  <a:txBody>
                    <a:bodyPr/>
                    <a:lstStyle/>
                    <a:p>
                      <a:endParaRPr lang="en-US"/>
                    </a:p>
                  </a:txBody>
                  <a:tcPr/>
                </a:tc>
                <a:tc hMerge="1">
                  <a:txBody>
                    <a:bodyPr/>
                    <a:lstStyle/>
                    <a:p>
                      <a:endParaRPr lang="en-US"/>
                    </a:p>
                  </a:txBody>
                  <a:tcPr/>
                </a:tc>
              </a:tr>
              <a:tr h="259795">
                <a:tc>
                  <a:txBody>
                    <a:bodyPr/>
                    <a:lstStyle/>
                    <a:p>
                      <a:pPr marL="0" marR="0" algn="r">
                        <a:spcBef>
                          <a:spcPts val="0"/>
                        </a:spcBef>
                        <a:spcAft>
                          <a:spcPts val="0"/>
                        </a:spcAft>
                      </a:pPr>
                      <a:r>
                        <a:rPr lang="en-US" sz="1200" dirty="0">
                          <a:effectLst/>
                        </a:rPr>
                        <a:t> </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Number </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Avg. Bill </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25% Reduction</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Number </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Avg. Bill </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25% Reduction</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&lt;$250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$222</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$167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4,515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$230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$173</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$251 - $500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2,137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$414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$311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8,084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$328</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$246</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$501-$750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2,960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$606</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$455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2,707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$599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$449</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$751 - $1,000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2,623</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$868</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$651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1,814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$903</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$677</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$1,001 - $1,250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3,955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$1,127</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$845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3,117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$1,156</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$867</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$1,251 - $1,500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4,770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$1,375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$1,031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7,152</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$1,374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$1,031</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$1,501 - $1,750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4,446</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$1,625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$1,219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11,696</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$1,627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$1,220</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$1,751 - $2,000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3,315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$1,849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$1,387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10,370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$1,872</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$1,404</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$2,001 - $2,250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2,244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$2,129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$1,597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5,937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$2,105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$1,579</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dirty="0">
                          <a:effectLst/>
                        </a:rPr>
                        <a:t>$2,251 - $2,500</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1,121</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$2,399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$1,799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3,794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$2,351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$1,763</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a:effectLst/>
                        </a:rPr>
                        <a:t>$2,501 - $2,750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622</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$2,624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$1,968</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2,061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$2,613</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$1,960</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a:effectLst/>
                        </a:rPr>
                        <a:t>$2,751 - $3,000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583</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$2,819</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$2,114</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705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$2,840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$2,130</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a:effectLst/>
                        </a:rPr>
                        <a:t>$3,001 - $3,250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554</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$3,111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$2,333</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460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$3,118</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$2,339</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a:effectLst/>
                        </a:rPr>
                        <a:t>$3,251 - $3,500</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187</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$3,415</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$2,561</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362</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$3,381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$2,536</a:t>
                      </a:r>
                      <a:endParaRPr lang="en-US" sz="1200">
                        <a:effectLst/>
                        <a:latin typeface="Times New Roman"/>
                        <a:ea typeface="Times New Roman"/>
                      </a:endParaRPr>
                    </a:p>
                  </a:txBody>
                  <a:tcPr marL="17092" marR="17092" marT="0" marB="0" anchor="ctr"/>
                </a:tc>
              </a:tr>
              <a:tr h="259795">
                <a:tc>
                  <a:txBody>
                    <a:bodyPr/>
                    <a:lstStyle/>
                    <a:p>
                      <a:pPr marL="0" marR="0">
                        <a:spcBef>
                          <a:spcPts val="0"/>
                        </a:spcBef>
                        <a:spcAft>
                          <a:spcPts val="0"/>
                        </a:spcAft>
                      </a:pPr>
                      <a:r>
                        <a:rPr lang="en-US" sz="1200">
                          <a:effectLst/>
                        </a:rPr>
                        <a:t>$3,501 or more</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375</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$4,668</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a:effectLst/>
                        </a:rPr>
                        <a:t>$3,501</a:t>
                      </a:r>
                      <a:endParaRPr lang="en-US" sz="120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311</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$3,786</a:t>
                      </a:r>
                      <a:endParaRPr lang="en-US" sz="1200" dirty="0">
                        <a:effectLst/>
                        <a:latin typeface="Times New Roman"/>
                        <a:ea typeface="Times New Roman"/>
                      </a:endParaRPr>
                    </a:p>
                  </a:txBody>
                  <a:tcPr marL="17092" marR="17092" marT="0" marB="0" anchor="ctr"/>
                </a:tc>
                <a:tc>
                  <a:txBody>
                    <a:bodyPr/>
                    <a:lstStyle/>
                    <a:p>
                      <a:pPr marL="0" marR="0" algn="ctr">
                        <a:spcBef>
                          <a:spcPts val="0"/>
                        </a:spcBef>
                        <a:spcAft>
                          <a:spcPts val="0"/>
                        </a:spcAft>
                      </a:pPr>
                      <a:r>
                        <a:rPr lang="en-US" sz="1200" dirty="0">
                          <a:effectLst/>
                        </a:rPr>
                        <a:t>$2,840</a:t>
                      </a:r>
                      <a:endParaRPr lang="en-US" sz="1200" dirty="0">
                        <a:effectLst/>
                        <a:latin typeface="Times New Roman"/>
                        <a:ea typeface="Times New Roman"/>
                      </a:endParaRPr>
                    </a:p>
                  </a:txBody>
                  <a:tcPr marL="17092" marR="17092" marT="0" marB="0" anchor="ctr"/>
                </a:tc>
              </a:tr>
            </a:tbl>
          </a:graphicData>
        </a:graphic>
      </p:graphicFrame>
    </p:spTree>
    <p:extLst>
      <p:ext uri="{BB962C8B-B14F-4D97-AF65-F5344CB8AC3E}">
        <p14:creationId xmlns:p14="http://schemas.microsoft.com/office/powerpoint/2010/main" val="3444583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sz="4000" dirty="0" smtClean="0"/>
          </a:p>
          <a:p>
            <a:pPr marL="0" indent="0" algn="ctr">
              <a:buNone/>
            </a:pPr>
            <a:endParaRPr lang="en-US" sz="4000" dirty="0"/>
          </a:p>
          <a:p>
            <a:pPr marL="0" indent="0" algn="ctr">
              <a:buNone/>
            </a:pPr>
            <a:r>
              <a:rPr lang="en-US" sz="5400" dirty="0" smtClean="0">
                <a:hlinkClick r:id="rId2"/>
              </a:rPr>
              <a:t>roger@fsconline.com</a:t>
            </a:r>
            <a:endParaRPr lang="en-US" sz="5400" dirty="0" smtClean="0"/>
          </a:p>
          <a:p>
            <a:pPr marL="0" indent="0" algn="ctr">
              <a:buNone/>
            </a:pPr>
            <a:endParaRPr lang="en-US" sz="5400" dirty="0"/>
          </a:p>
        </p:txBody>
      </p:sp>
      <p:sp>
        <p:nvSpPr>
          <p:cNvPr id="2" name="Title 1"/>
          <p:cNvSpPr>
            <a:spLocks noGrp="1"/>
          </p:cNvSpPr>
          <p:nvPr>
            <p:ph type="title"/>
          </p:nvPr>
        </p:nvSpPr>
        <p:spPr/>
        <p:txBody>
          <a:bodyPr>
            <a:normAutofit/>
          </a:bodyPr>
          <a:lstStyle/>
          <a:p>
            <a:r>
              <a:rPr lang="en-US" dirty="0" smtClean="0"/>
              <a:t>For more information, contact:</a:t>
            </a:r>
            <a:endParaRPr lang="en-US" dirty="0"/>
          </a:p>
        </p:txBody>
      </p:sp>
      <p:sp>
        <p:nvSpPr>
          <p:cNvPr id="4" name="Slide Number Placeholder 3"/>
          <p:cNvSpPr>
            <a:spLocks noGrp="1"/>
          </p:cNvSpPr>
          <p:nvPr>
            <p:ph type="sldNum" sz="quarter" idx="12"/>
          </p:nvPr>
        </p:nvSpPr>
        <p:spPr/>
        <p:txBody>
          <a:bodyPr/>
          <a:lstStyle/>
          <a:p>
            <a:fld id="{B05216FA-E363-4B38-BF55-00599AC2E144}" type="slidenum">
              <a:rPr lang="en-US" smtClean="0"/>
              <a:t>18</a:t>
            </a:fld>
            <a:endParaRPr lang="en-US" dirty="0"/>
          </a:p>
        </p:txBody>
      </p:sp>
    </p:spTree>
    <p:extLst>
      <p:ext uri="{BB962C8B-B14F-4D97-AF65-F5344CB8AC3E}">
        <p14:creationId xmlns:p14="http://schemas.microsoft.com/office/powerpoint/2010/main" val="1919037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p:txBody>
          <a:bodyPr anchorCtr="0">
            <a:normAutofit fontScale="90000"/>
          </a:bodyPr>
          <a:lstStyle/>
          <a:p>
            <a:r>
              <a:rPr lang="en-US"/>
              <a:t>Where do we start?</a:t>
            </a:r>
            <a:br>
              <a:rPr lang="en-US"/>
            </a:br>
            <a:r>
              <a:rPr lang="en-US" sz="2900"/>
              <a:t>Understanding Home Energy Burdens</a:t>
            </a:r>
            <a:endParaRPr lang="en-US"/>
          </a:p>
        </p:txBody>
      </p:sp>
      <p:sp>
        <p:nvSpPr>
          <p:cNvPr id="52227" name="Rectangle 3"/>
          <p:cNvSpPr>
            <a:spLocks noGrp="1" noChangeArrowheads="1"/>
          </p:cNvSpPr>
          <p:nvPr>
            <p:ph type="body" idx="4294967295"/>
          </p:nvPr>
        </p:nvSpPr>
        <p:spPr/>
        <p:txBody>
          <a:bodyPr/>
          <a:lstStyle/>
          <a:p>
            <a:pPr algn="ctr">
              <a:buFont typeface="Wingdings" pitchFamily="2" charset="2"/>
              <a:buNone/>
            </a:pPr>
            <a:r>
              <a:rPr lang="en-US"/>
              <a:t>Home energy burden =</a:t>
            </a:r>
          </a:p>
          <a:p>
            <a:pPr algn="ctr">
              <a:buFont typeface="Wingdings" pitchFamily="2" charset="2"/>
              <a:buNone/>
            </a:pPr>
            <a:r>
              <a:rPr lang="en-US"/>
              <a:t>Home energy bill / Household income</a:t>
            </a:r>
          </a:p>
          <a:p>
            <a:endParaRPr lang="en-US" sz="2800"/>
          </a:p>
          <a:p>
            <a:r>
              <a:rPr lang="en-US" sz="2400"/>
              <a:t>Total shelter burdens affordable at 30% of income.</a:t>
            </a:r>
          </a:p>
          <a:p>
            <a:r>
              <a:rPr lang="en-US" sz="2400"/>
              <a:t>Utility costs should be no more than 20% of shelter costs. </a:t>
            </a:r>
          </a:p>
          <a:p>
            <a:r>
              <a:rPr lang="en-US" sz="2400"/>
              <a:t>Utility costs affordable at 6% of income</a:t>
            </a:r>
            <a:r>
              <a:rPr lang="en-US" sz="2800"/>
              <a:t> </a:t>
            </a:r>
          </a:p>
          <a:p>
            <a:pPr algn="ctr">
              <a:buFont typeface="Wingdings" pitchFamily="2" charset="2"/>
              <a:buNone/>
            </a:pPr>
            <a:endParaRPr lang="en-US" sz="2800"/>
          </a:p>
          <a:p>
            <a:pPr algn="ctr">
              <a:lnSpc>
                <a:spcPct val="25000"/>
              </a:lnSpc>
              <a:buFont typeface="Wingdings" pitchFamily="2" charset="2"/>
              <a:buNone/>
            </a:pPr>
            <a:r>
              <a:rPr lang="en-US" sz="2800"/>
              <a:t>(20% x 30% = 6%).</a:t>
            </a:r>
            <a:endParaRPr lang="en-US"/>
          </a:p>
          <a:p>
            <a:endParaRPr lang="en-US"/>
          </a:p>
        </p:txBody>
      </p:sp>
    </p:spTree>
    <p:extLst>
      <p:ext uri="{BB962C8B-B14F-4D97-AF65-F5344CB8AC3E}">
        <p14:creationId xmlns:p14="http://schemas.microsoft.com/office/powerpoint/2010/main" val="3933614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Allocations of burdens</a:t>
            </a:r>
            <a:endParaRPr lang="en-US" dirty="0"/>
          </a:p>
        </p:txBody>
      </p:sp>
      <p:sp>
        <p:nvSpPr>
          <p:cNvPr id="3" name="Content Placeholder 2"/>
          <p:cNvSpPr>
            <a:spLocks noGrp="1"/>
          </p:cNvSpPr>
          <p:nvPr>
            <p:ph idx="1"/>
          </p:nvPr>
        </p:nvSpPr>
        <p:spPr/>
        <p:txBody>
          <a:bodyPr>
            <a:normAutofit lnSpcReduction="10000"/>
          </a:bodyPr>
          <a:lstStyle/>
          <a:p>
            <a:r>
              <a:rPr lang="en-US" dirty="0" smtClean="0"/>
              <a:t>Home energy and water/sewer:</a:t>
            </a:r>
          </a:p>
          <a:p>
            <a:pPr lvl="1"/>
            <a:r>
              <a:rPr lang="en-US" dirty="0" smtClean="0"/>
              <a:t>Need for tiered burdens (each dollar of income more important as incomes decrease)</a:t>
            </a:r>
          </a:p>
          <a:p>
            <a:pPr lvl="1"/>
            <a:r>
              <a:rPr lang="en-US" dirty="0" smtClean="0"/>
              <a:t>Energy: 4% / 5% / 6%</a:t>
            </a:r>
          </a:p>
          <a:p>
            <a:pPr lvl="1"/>
            <a:r>
              <a:rPr lang="en-US" dirty="0" smtClean="0"/>
              <a:t>Water: 2.0% / 2.5% / 3.0%</a:t>
            </a:r>
          </a:p>
          <a:p>
            <a:r>
              <a:rPr lang="en-US" dirty="0" smtClean="0"/>
              <a:t>Allocate between uses:</a:t>
            </a:r>
          </a:p>
          <a:p>
            <a:pPr lvl="1"/>
            <a:r>
              <a:rPr lang="en-US" dirty="0" smtClean="0"/>
              <a:t>Energy: 50%/50% or 60%/40%</a:t>
            </a:r>
          </a:p>
          <a:p>
            <a:pPr lvl="1"/>
            <a:r>
              <a:rPr lang="en-US" dirty="0" smtClean="0"/>
              <a:t>Water/sewer: 50% / 50% (unusual for me until now)</a:t>
            </a:r>
          </a:p>
        </p:txBody>
      </p:sp>
    </p:spTree>
    <p:extLst>
      <p:ext uri="{BB962C8B-B14F-4D97-AF65-F5344CB8AC3E}">
        <p14:creationId xmlns:p14="http://schemas.microsoft.com/office/powerpoint/2010/main" val="4171502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Affordability “cautions”</a:t>
            </a:r>
            <a:endParaRPr lang="en-US" dirty="0"/>
          </a:p>
        </p:txBody>
      </p:sp>
      <p:sp>
        <p:nvSpPr>
          <p:cNvPr id="3" name="Content Placeholder 2"/>
          <p:cNvSpPr>
            <a:spLocks noGrp="1"/>
          </p:cNvSpPr>
          <p:nvPr>
            <p:ph idx="1"/>
          </p:nvPr>
        </p:nvSpPr>
        <p:spPr/>
        <p:txBody>
          <a:bodyPr>
            <a:normAutofit lnSpcReduction="10000"/>
          </a:bodyPr>
          <a:lstStyle/>
          <a:p>
            <a:r>
              <a:rPr lang="en-US" dirty="0" smtClean="0"/>
              <a:t>Don’t treat as more precise than it really is.</a:t>
            </a:r>
          </a:p>
          <a:p>
            <a:pPr lvl="1"/>
            <a:r>
              <a:rPr lang="en-US" dirty="0" smtClean="0"/>
              <a:t>Untrue: 6% affordable but 6.5% is not.</a:t>
            </a:r>
          </a:p>
          <a:p>
            <a:pPr lvl="1"/>
            <a:r>
              <a:rPr lang="en-US" dirty="0" smtClean="0"/>
              <a:t>True: Affordability is a range, not a point.</a:t>
            </a:r>
          </a:p>
          <a:p>
            <a:r>
              <a:rPr lang="en-US" dirty="0" smtClean="0"/>
              <a:t>Assistance becomes a means to an end, not an end unto itself.</a:t>
            </a:r>
          </a:p>
          <a:p>
            <a:pPr lvl="1"/>
            <a:r>
              <a:rPr lang="en-US" dirty="0" smtClean="0"/>
              <a:t>People do not get benefits just because they’re poor. If affordable without, get no assistance.</a:t>
            </a:r>
          </a:p>
          <a:p>
            <a:pPr lvl="1"/>
            <a:r>
              <a:rPr lang="en-US" dirty="0" smtClean="0"/>
              <a:t>People do not get equal benefits; they get sufficient benefits.</a:t>
            </a:r>
          </a:p>
        </p:txBody>
      </p:sp>
    </p:spTree>
    <p:extLst>
      <p:ext uri="{BB962C8B-B14F-4D97-AF65-F5344CB8AC3E}">
        <p14:creationId xmlns:p14="http://schemas.microsoft.com/office/powerpoint/2010/main" val="2748668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Affordability concepts: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Measuring “affordability” (see, PECO paper):</a:t>
            </a:r>
          </a:p>
          <a:p>
            <a:pPr lvl="1"/>
            <a:r>
              <a:rPr lang="en-US" dirty="0" smtClean="0"/>
              <a:t>BREADTH of unaffordability: How many?</a:t>
            </a:r>
          </a:p>
          <a:p>
            <a:pPr lvl="1"/>
            <a:r>
              <a:rPr lang="en-US" dirty="0" smtClean="0"/>
              <a:t>DEPTH of unaffordability: How much?</a:t>
            </a:r>
          </a:p>
          <a:p>
            <a:pPr lvl="1"/>
            <a:r>
              <a:rPr lang="en-US" smtClean="0"/>
              <a:t>TOTAL un affordability</a:t>
            </a:r>
            <a:r>
              <a:rPr lang="en-US" dirty="0" smtClean="0"/>
              <a:t>: aggregate impacts.</a:t>
            </a:r>
          </a:p>
          <a:p>
            <a:pPr marL="0" indent="0">
              <a:buNone/>
            </a:pPr>
            <a:r>
              <a:rPr lang="en-US" dirty="0" smtClean="0"/>
              <a:t>Measuring “affordability” (see, Georgia REACH)</a:t>
            </a:r>
          </a:p>
          <a:p>
            <a:pPr lvl="1"/>
            <a:r>
              <a:rPr lang="en-US" dirty="0" smtClean="0"/>
              <a:t>Home Energy Insecurity Scale</a:t>
            </a:r>
          </a:p>
          <a:p>
            <a:pPr marL="0" indent="0">
              <a:buNone/>
            </a:pPr>
            <a:r>
              <a:rPr lang="en-US" dirty="0" smtClean="0"/>
              <a:t>Measuring “affordability” (see, PSCO Evaluation)</a:t>
            </a:r>
          </a:p>
          <a:p>
            <a:pPr lvl="1"/>
            <a:r>
              <a:rPr lang="en-US" dirty="0" smtClean="0"/>
              <a:t>Sustainability of payments</a:t>
            </a:r>
          </a:p>
          <a:p>
            <a:pPr marL="0" indent="0">
              <a:buNone/>
            </a:pPr>
            <a:endParaRPr lang="en-US" dirty="0" smtClean="0"/>
          </a:p>
        </p:txBody>
      </p:sp>
    </p:spTree>
    <p:extLst>
      <p:ext uri="{BB962C8B-B14F-4D97-AF65-F5344CB8AC3E}">
        <p14:creationId xmlns:p14="http://schemas.microsoft.com/office/powerpoint/2010/main" val="3136965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Breadth and Depth of Unaffordability</a:t>
            </a:r>
            <a:br>
              <a:rPr lang="en-US" dirty="0" smtClean="0"/>
            </a:br>
            <a:r>
              <a:rPr lang="en-US" dirty="0" smtClean="0"/>
              <a:t>(PECO Energy Tiered Rates)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3718436"/>
              </p:ext>
            </p:extLst>
          </p:nvPr>
        </p:nvGraphicFramePr>
        <p:xfrm>
          <a:off x="838197" y="1828799"/>
          <a:ext cx="7772400" cy="4343405"/>
        </p:xfrm>
        <a:graphic>
          <a:graphicData uri="http://schemas.openxmlformats.org/drawingml/2006/table">
            <a:tbl>
              <a:tblPr firstRow="1" firstCol="1" bandRow="1">
                <a:tableStyleId>{5C22544A-7EE6-4342-B048-85BDC9FD1C3A}</a:tableStyleId>
              </a:tblPr>
              <a:tblGrid>
                <a:gridCol w="863600"/>
                <a:gridCol w="863600"/>
                <a:gridCol w="863600"/>
                <a:gridCol w="863600"/>
                <a:gridCol w="863600"/>
                <a:gridCol w="863600"/>
                <a:gridCol w="863600"/>
                <a:gridCol w="863600"/>
                <a:gridCol w="863600"/>
              </a:tblGrid>
              <a:tr h="284191">
                <a:tc gridSpan="9">
                  <a:txBody>
                    <a:bodyPr/>
                    <a:lstStyle/>
                    <a:p>
                      <a:pPr marL="0" marR="0">
                        <a:lnSpc>
                          <a:spcPct val="115000"/>
                        </a:lnSpc>
                        <a:spcBef>
                          <a:spcPts val="0"/>
                        </a:spcBef>
                        <a:spcAft>
                          <a:spcPts val="0"/>
                        </a:spcAft>
                      </a:pPr>
                      <a:r>
                        <a:rPr lang="en-US" sz="1100">
                          <a:effectLst/>
                        </a:rPr>
                        <a:t>Depth of Unaffordability: Status Quo and FCO by Tier and Heating/Non-heating Status</a:t>
                      </a:r>
                      <a:endParaRPr lang="en-US" sz="1100">
                        <a:effectLst/>
                        <a:latin typeface="Calibri"/>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7973">
                <a:tc rowSpan="3">
                  <a:txBody>
                    <a:bodyPr/>
                    <a:lstStyle/>
                    <a:p>
                      <a:pPr marL="0" marR="0">
                        <a:lnSpc>
                          <a:spcPct val="115000"/>
                        </a:lnSpc>
                        <a:spcBef>
                          <a:spcPts val="0"/>
                        </a:spcBef>
                        <a:spcAft>
                          <a:spcPts val="0"/>
                        </a:spcAft>
                      </a:pPr>
                      <a:r>
                        <a:rPr lang="en-US" sz="900">
                          <a:effectLst/>
                        </a:rPr>
                        <a:t>Tier</a:t>
                      </a:r>
                      <a:endParaRPr lang="en-US" sz="1100">
                        <a:effectLst/>
                        <a:latin typeface="Calibri"/>
                        <a:ea typeface="Calibri"/>
                        <a:cs typeface="Times New Roman"/>
                      </a:endParaRPr>
                    </a:p>
                  </a:txBody>
                  <a:tcPr marL="68580" marR="68580" marT="0" marB="0" anchor="ctr"/>
                </a:tc>
                <a:tc gridSpan="4">
                  <a:txBody>
                    <a:bodyPr/>
                    <a:lstStyle/>
                    <a:p>
                      <a:pPr marL="0" marR="0" algn="ctr">
                        <a:lnSpc>
                          <a:spcPct val="115000"/>
                        </a:lnSpc>
                        <a:spcBef>
                          <a:spcPts val="0"/>
                        </a:spcBef>
                        <a:spcAft>
                          <a:spcPts val="0"/>
                        </a:spcAft>
                      </a:pPr>
                      <a:r>
                        <a:rPr lang="en-US" sz="900">
                          <a:effectLst/>
                        </a:rPr>
                        <a:t>Non-Heating</a:t>
                      </a:r>
                      <a:endParaRPr lang="en-US" sz="1100">
                        <a:effectLst/>
                        <a:latin typeface="Calibri"/>
                        <a:ea typeface="Calibri"/>
                        <a:cs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0"/>
                        </a:spcAft>
                      </a:pPr>
                      <a:r>
                        <a:rPr lang="en-US" sz="900">
                          <a:effectLst/>
                        </a:rPr>
                        <a:t>Heating</a:t>
                      </a:r>
                      <a:endParaRPr lang="en-US" sz="1100">
                        <a:effectLst/>
                        <a:latin typeface="Calibri"/>
                        <a:ea typeface="Calibri"/>
                        <a:cs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79484">
                <a:tc vMerge="1">
                  <a:txBody>
                    <a:bodyPr/>
                    <a:lstStyle/>
                    <a:p>
                      <a:endParaRPr lang="en-US"/>
                    </a:p>
                  </a:txBody>
                  <a:tcPr/>
                </a:tc>
                <a:tc gridSpan="2">
                  <a:txBody>
                    <a:bodyPr/>
                    <a:lstStyle/>
                    <a:p>
                      <a:pPr marL="0" marR="0" algn="ctr">
                        <a:lnSpc>
                          <a:spcPct val="115000"/>
                        </a:lnSpc>
                        <a:spcBef>
                          <a:spcPts val="0"/>
                        </a:spcBef>
                        <a:spcAft>
                          <a:spcPts val="0"/>
                        </a:spcAft>
                      </a:pPr>
                      <a:r>
                        <a:rPr lang="en-US" sz="900">
                          <a:effectLst/>
                        </a:rPr>
                        <a:t>Percent Unaffordable</a:t>
                      </a:r>
                      <a:endParaRPr lang="en-US" sz="1100">
                        <a:effectLst/>
                        <a:latin typeface="Calibri"/>
                        <a:ea typeface="Calibri"/>
                        <a:cs typeface="Times New Roman"/>
                      </a:endParaRPr>
                    </a:p>
                  </a:txBody>
                  <a:tcPr marL="68580" marR="68580" marT="0" marB="0" anchor="ctr"/>
                </a:tc>
                <a:tc hMerge="1">
                  <a:txBody>
                    <a:bodyPr/>
                    <a:lstStyle/>
                    <a:p>
                      <a:endParaRPr lang="en-US"/>
                    </a:p>
                  </a:txBody>
                  <a:tcPr/>
                </a:tc>
                <a:tc gridSpan="2">
                  <a:txBody>
                    <a:bodyPr/>
                    <a:lstStyle/>
                    <a:p>
                      <a:pPr marL="0" marR="0" algn="ctr">
                        <a:lnSpc>
                          <a:spcPct val="115000"/>
                        </a:lnSpc>
                        <a:spcBef>
                          <a:spcPts val="0"/>
                        </a:spcBef>
                        <a:spcAft>
                          <a:spcPts val="0"/>
                        </a:spcAft>
                      </a:pPr>
                      <a:r>
                        <a:rPr lang="en-US" sz="900">
                          <a:effectLst/>
                        </a:rPr>
                        <a:t>Mean $s Above Affordable</a:t>
                      </a:r>
                      <a:endParaRPr lang="en-US" sz="1100">
                        <a:effectLst/>
                        <a:latin typeface="Calibri"/>
                        <a:ea typeface="Calibri"/>
                        <a:cs typeface="Times New Roman"/>
                      </a:endParaRPr>
                    </a:p>
                  </a:txBody>
                  <a:tcPr marL="68580" marR="68580" marT="0" marB="0" anchor="ctr"/>
                </a:tc>
                <a:tc hMerge="1">
                  <a:txBody>
                    <a:bodyPr/>
                    <a:lstStyle/>
                    <a:p>
                      <a:endParaRPr lang="en-US"/>
                    </a:p>
                  </a:txBody>
                  <a:tcPr/>
                </a:tc>
                <a:tc gridSpan="2">
                  <a:txBody>
                    <a:bodyPr/>
                    <a:lstStyle/>
                    <a:p>
                      <a:pPr marL="0" marR="0" algn="ctr">
                        <a:lnSpc>
                          <a:spcPct val="115000"/>
                        </a:lnSpc>
                        <a:spcBef>
                          <a:spcPts val="0"/>
                        </a:spcBef>
                        <a:spcAft>
                          <a:spcPts val="0"/>
                        </a:spcAft>
                      </a:pPr>
                      <a:r>
                        <a:rPr lang="en-US" sz="900">
                          <a:effectLst/>
                        </a:rPr>
                        <a:t>Percent Unaffordable</a:t>
                      </a:r>
                      <a:endParaRPr lang="en-US" sz="1100">
                        <a:effectLst/>
                        <a:latin typeface="Calibri"/>
                        <a:ea typeface="Calibri"/>
                        <a:cs typeface="Times New Roman"/>
                      </a:endParaRPr>
                    </a:p>
                  </a:txBody>
                  <a:tcPr marL="68580" marR="68580" marT="0" marB="0" anchor="ctr"/>
                </a:tc>
                <a:tc hMerge="1">
                  <a:txBody>
                    <a:bodyPr/>
                    <a:lstStyle/>
                    <a:p>
                      <a:endParaRPr lang="en-US"/>
                    </a:p>
                  </a:txBody>
                  <a:tcPr/>
                </a:tc>
                <a:tc gridSpan="2">
                  <a:txBody>
                    <a:bodyPr/>
                    <a:lstStyle/>
                    <a:p>
                      <a:pPr marL="0" marR="0" algn="ctr">
                        <a:lnSpc>
                          <a:spcPct val="115000"/>
                        </a:lnSpc>
                        <a:spcBef>
                          <a:spcPts val="0"/>
                        </a:spcBef>
                        <a:spcAft>
                          <a:spcPts val="0"/>
                        </a:spcAft>
                      </a:pPr>
                      <a:r>
                        <a:rPr lang="en-US" sz="900">
                          <a:effectLst/>
                        </a:rPr>
                        <a:t>Mean $s Above Affordable</a:t>
                      </a:r>
                      <a:endParaRPr lang="en-US" sz="1100">
                        <a:effectLst/>
                        <a:latin typeface="Calibri"/>
                        <a:ea typeface="Calibri"/>
                        <a:cs typeface="Times New Roman"/>
                      </a:endParaRPr>
                    </a:p>
                  </a:txBody>
                  <a:tcPr marL="68580" marR="68580" marT="0" marB="0" anchor="ctr"/>
                </a:tc>
                <a:tc hMerge="1">
                  <a:txBody>
                    <a:bodyPr/>
                    <a:lstStyle/>
                    <a:p>
                      <a:endParaRPr lang="en-US"/>
                    </a:p>
                  </a:txBody>
                  <a:tcPr/>
                </a:tc>
              </a:tr>
              <a:tr h="357973">
                <a:tc vMerge="1">
                  <a:txBody>
                    <a:bodyPr/>
                    <a:lstStyle/>
                    <a:p>
                      <a:endParaRPr lang="en-US"/>
                    </a:p>
                  </a:txBody>
                  <a:tcPr/>
                </a:tc>
                <a:tc>
                  <a:txBody>
                    <a:bodyPr/>
                    <a:lstStyle/>
                    <a:p>
                      <a:pPr marL="0" marR="0" algn="ctr">
                        <a:lnSpc>
                          <a:spcPct val="115000"/>
                        </a:lnSpc>
                        <a:spcBef>
                          <a:spcPts val="0"/>
                        </a:spcBef>
                        <a:spcAft>
                          <a:spcPts val="0"/>
                        </a:spcAft>
                      </a:pPr>
                      <a:r>
                        <a:rPr lang="en-US" sz="900">
                          <a:effectLst/>
                        </a:rPr>
                        <a:t>Status Quo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FCO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Status Quo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FCO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Status Quo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FCO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Status Quo</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FCO</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B</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85%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99%</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$383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$215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83%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98%</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$594</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$384</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C</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52%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88%</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$483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$117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75%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$757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$184</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D</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36%</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$472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$75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$595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$107</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D1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$443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$64</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9%</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$660</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$125</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E</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19%</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$489</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$76</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$722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$96</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E1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16%</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$492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$80</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$921</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$193</a:t>
                      </a:r>
                      <a:endParaRPr lang="en-US" sz="1100">
                        <a:effectLst/>
                        <a:latin typeface="Calibri"/>
                        <a:ea typeface="Calibri"/>
                        <a:cs typeface="Times New Roman"/>
                      </a:endParaRPr>
                    </a:p>
                  </a:txBody>
                  <a:tcPr marL="68580" marR="68580" marT="0" marB="0" anchor="ctr"/>
                </a:tc>
              </a:tr>
              <a:tr h="357973">
                <a:tc>
                  <a:txBody>
                    <a:bodyPr/>
                    <a:lstStyle/>
                    <a:p>
                      <a:pPr marL="0" marR="0">
                        <a:lnSpc>
                          <a:spcPct val="115000"/>
                        </a:lnSpc>
                        <a:spcBef>
                          <a:spcPts val="0"/>
                        </a:spcBef>
                        <a:spcAft>
                          <a:spcPts val="0"/>
                        </a:spcAft>
                      </a:pPr>
                      <a:r>
                        <a:rPr lang="en-US" sz="900">
                          <a:effectLst/>
                        </a:rPr>
                        <a:t>Total</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39%</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$447</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$124</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25%</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26%</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$652</a:t>
                      </a:r>
                      <a:endParaRPr lang="en-US" sz="11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900">
                          <a:effectLst/>
                        </a:rPr>
                        <a:t>$253</a:t>
                      </a:r>
                      <a:endParaRPr lang="en-US" sz="1100">
                        <a:effectLst/>
                        <a:latin typeface="Calibri"/>
                        <a:ea typeface="Calibri"/>
                        <a:cs typeface="Times New Roman"/>
                      </a:endParaRPr>
                    </a:p>
                  </a:txBody>
                  <a:tcPr marL="68580" marR="68580" marT="0" marB="0" anchor="ctr"/>
                </a:tc>
              </a:tr>
              <a:tr h="357973">
                <a:tc gridSpan="9">
                  <a:txBody>
                    <a:bodyPr/>
                    <a:lstStyle/>
                    <a:p>
                      <a:pPr marL="0" marR="0">
                        <a:lnSpc>
                          <a:spcPct val="115000"/>
                        </a:lnSpc>
                        <a:spcBef>
                          <a:spcPts val="0"/>
                        </a:spcBef>
                        <a:spcAft>
                          <a:spcPts val="0"/>
                        </a:spcAft>
                      </a:pPr>
                      <a:r>
                        <a:rPr lang="en-US" sz="900" dirty="0">
                          <a:effectLst/>
                        </a:rPr>
                        <a:t>SOURCE: Appendix C, PECO Options Report.</a:t>
                      </a:r>
                      <a:endParaRPr lang="en-US" sz="1100" dirty="0">
                        <a:effectLst/>
                        <a:latin typeface="Calibri"/>
                        <a:ea typeface="Calibri"/>
                        <a:cs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Rectangle 1"/>
          <p:cNvSpPr>
            <a:spLocks noChangeArrowheads="1"/>
          </p:cNvSpPr>
          <p:nvPr/>
        </p:nvSpPr>
        <p:spPr bwMode="auto">
          <a:xfrm>
            <a:off x="1531938" y="24653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755819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altLang="en-US" dirty="0" smtClean="0"/>
              <a:t>Utility bill affordability </a:t>
            </a:r>
            <a:r>
              <a:rPr lang="en-US" altLang="en-US" sz="3600" dirty="0" smtClean="0"/>
              <a:t>(Georgia REACH)</a:t>
            </a:r>
            <a:r>
              <a:rPr lang="en-US" altLang="en-US" dirty="0" smtClean="0"/>
              <a:t>:</a:t>
            </a:r>
            <a:br>
              <a:rPr lang="en-US" altLang="en-US" dirty="0" smtClean="0"/>
            </a:br>
            <a:r>
              <a:rPr lang="en-US" altLang="en-US" dirty="0" smtClean="0"/>
              <a:t>Home </a:t>
            </a:r>
            <a:r>
              <a:rPr lang="en-US" altLang="en-US" dirty="0"/>
              <a:t>Energy Insecurity </a:t>
            </a:r>
            <a:r>
              <a:rPr lang="en-US" altLang="en-US" dirty="0" smtClean="0"/>
              <a:t>Scale</a:t>
            </a:r>
            <a:endParaRPr lang="en-US" altLang="en-US" dirty="0"/>
          </a:p>
        </p:txBody>
      </p:sp>
      <p:sp>
        <p:nvSpPr>
          <p:cNvPr id="8195" name="Rectangle 3"/>
          <p:cNvSpPr>
            <a:spLocks noGrp="1" noChangeArrowheads="1"/>
          </p:cNvSpPr>
          <p:nvPr>
            <p:ph type="body" idx="1"/>
          </p:nvPr>
        </p:nvSpPr>
        <p:spPr>
          <a:xfrm>
            <a:off x="1371600" y="1981200"/>
            <a:ext cx="7772400" cy="4114800"/>
          </a:xfrm>
        </p:spPr>
        <p:txBody>
          <a:bodyPr/>
          <a:lstStyle/>
          <a:p>
            <a:pPr lvl="4">
              <a:lnSpc>
                <a:spcPct val="140000"/>
              </a:lnSpc>
              <a:buClr>
                <a:schemeClr val="accent1"/>
              </a:buClr>
              <a:buSzPct val="70000"/>
              <a:buFont typeface="Monotype Sorts" pitchFamily="2" charset="2"/>
              <a:buChar char="n"/>
            </a:pPr>
            <a:r>
              <a:rPr lang="en-US" altLang="en-US" sz="3000" dirty="0"/>
              <a:t>Thriving</a:t>
            </a:r>
          </a:p>
          <a:p>
            <a:pPr lvl="3">
              <a:buClr>
                <a:schemeClr val="accent1"/>
              </a:buClr>
              <a:buSzPct val="70000"/>
              <a:buFont typeface="Monotype Sorts" pitchFamily="2" charset="2"/>
              <a:buChar char="n"/>
            </a:pPr>
            <a:r>
              <a:rPr lang="en-US" altLang="en-US" sz="3000" dirty="0"/>
              <a:t>Capable</a:t>
            </a:r>
          </a:p>
          <a:p>
            <a:pPr lvl="2">
              <a:buClr>
                <a:schemeClr val="accent1"/>
              </a:buClr>
              <a:buSzPct val="70000"/>
              <a:buFont typeface="Monotype Sorts" pitchFamily="2" charset="2"/>
              <a:buChar char="n"/>
            </a:pPr>
            <a:r>
              <a:rPr lang="en-US" altLang="en-US" sz="3000" dirty="0"/>
              <a:t>Stable</a:t>
            </a:r>
          </a:p>
          <a:p>
            <a:pPr lvl="1">
              <a:buClr>
                <a:schemeClr val="accent1"/>
              </a:buClr>
              <a:buSzPct val="70000"/>
              <a:buFont typeface="Monotype Sorts" pitchFamily="2" charset="2"/>
              <a:buChar char="n"/>
            </a:pPr>
            <a:r>
              <a:rPr lang="en-US" altLang="en-US" sz="3000" dirty="0" smtClean="0"/>
              <a:t>Vulnerable</a:t>
            </a:r>
          </a:p>
          <a:p>
            <a:pPr>
              <a:buClr>
                <a:schemeClr val="accent1"/>
              </a:buClr>
              <a:buSzPct val="70000"/>
              <a:buFont typeface="Monotype Sorts" pitchFamily="2" charset="2"/>
              <a:buChar char="n"/>
            </a:pPr>
            <a:r>
              <a:rPr lang="en-US" altLang="en-US" sz="3000" dirty="0" smtClean="0"/>
              <a:t>In Crisis</a:t>
            </a:r>
          </a:p>
        </p:txBody>
      </p:sp>
      <p:sp>
        <p:nvSpPr>
          <p:cNvPr id="8197" name="Line 5"/>
          <p:cNvSpPr>
            <a:spLocks noChangeShapeType="1"/>
          </p:cNvSpPr>
          <p:nvPr/>
        </p:nvSpPr>
        <p:spPr bwMode="auto">
          <a:xfrm rot="2788306" flipV="1">
            <a:off x="6079331" y="1589882"/>
            <a:ext cx="1587" cy="44196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8" name="Text Box 6"/>
          <p:cNvSpPr txBox="1">
            <a:spLocks noChangeArrowheads="1"/>
          </p:cNvSpPr>
          <p:nvPr/>
        </p:nvSpPr>
        <p:spPr bwMode="auto">
          <a:xfrm rot="19009462">
            <a:off x="3613150" y="2978150"/>
            <a:ext cx="4800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800">
                <a:effectLst/>
              </a:rPr>
              <a:t>Movement toward self-sufficiency</a:t>
            </a:r>
            <a:endParaRPr lang="en-US" altLang="en-US">
              <a:effectLst/>
            </a:endParaRPr>
          </a:p>
        </p:txBody>
      </p:sp>
    </p:spTree>
    <p:extLst>
      <p:ext uri="{BB962C8B-B14F-4D97-AF65-F5344CB8AC3E}">
        <p14:creationId xmlns:p14="http://schemas.microsoft.com/office/powerpoint/2010/main" val="715323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Impact of Utility Bill affordability</a:t>
            </a:r>
            <a:br>
              <a:rPr lang="en-US" dirty="0" smtClean="0"/>
            </a:br>
            <a:r>
              <a:rPr lang="en-US" dirty="0" smtClean="0"/>
              <a:t>(New Jersey)</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871387697"/>
              </p:ext>
            </p:extLst>
          </p:nvPr>
        </p:nvGraphicFramePr>
        <p:xfrm>
          <a:off x="609600" y="1752600"/>
          <a:ext cx="8001000" cy="4779592"/>
        </p:xfrm>
        <a:graphic>
          <a:graphicData uri="http://schemas.openxmlformats.org/drawingml/2006/table">
            <a:tbl>
              <a:tblPr firstRow="1" firstCol="1" bandRow="1" bandCol="1">
                <a:tableStyleId>{5C22544A-7EE6-4342-B048-85BDC9FD1C3A}</a:tableStyleId>
              </a:tblPr>
              <a:tblGrid>
                <a:gridCol w="1662953"/>
                <a:gridCol w="1662953"/>
                <a:gridCol w="1662953"/>
                <a:gridCol w="1662953"/>
                <a:gridCol w="1349188"/>
              </a:tblGrid>
              <a:tr h="886803">
                <a:tc gridSpan="5">
                  <a:txBody>
                    <a:bodyPr/>
                    <a:lstStyle/>
                    <a:p>
                      <a:pPr marL="0" marR="0" algn="ctr">
                        <a:spcBef>
                          <a:spcPts val="0"/>
                        </a:spcBef>
                        <a:spcAft>
                          <a:spcPts val="0"/>
                        </a:spcAft>
                      </a:pPr>
                      <a:r>
                        <a:rPr lang="en-US" sz="2000" dirty="0" smtClean="0">
                          <a:effectLst/>
                        </a:rPr>
                        <a:t>Distribution </a:t>
                      </a:r>
                      <a:r>
                        <a:rPr lang="en-US" sz="2000" dirty="0">
                          <a:effectLst/>
                        </a:rPr>
                        <a:t>of </a:t>
                      </a:r>
                      <a:r>
                        <a:rPr lang="en-US" sz="2000" dirty="0" smtClean="0">
                          <a:effectLst/>
                        </a:rPr>
                        <a:t>Bill Payment Coverage Ratio </a:t>
                      </a:r>
                    </a:p>
                    <a:p>
                      <a:pPr marL="0" marR="0" algn="ctr">
                        <a:spcBef>
                          <a:spcPts val="0"/>
                        </a:spcBef>
                        <a:spcAft>
                          <a:spcPts val="0"/>
                        </a:spcAft>
                      </a:pPr>
                      <a:r>
                        <a:rPr lang="en-US" sz="2000" dirty="0" smtClean="0">
                          <a:effectLst/>
                        </a:rPr>
                        <a:t>by </a:t>
                      </a:r>
                      <a:r>
                        <a:rPr lang="en-US" sz="2000" dirty="0">
                          <a:effectLst/>
                        </a:rPr>
                        <a:t>Net Energy Burden</a:t>
                      </a:r>
                    </a:p>
                    <a:p>
                      <a:pPr marL="0" marR="0" algn="ctr">
                        <a:spcBef>
                          <a:spcPts val="0"/>
                        </a:spcBef>
                        <a:spcAft>
                          <a:spcPts val="0"/>
                        </a:spcAft>
                      </a:pPr>
                      <a:r>
                        <a:rPr lang="en-US" sz="2000" dirty="0" smtClean="0">
                          <a:effectLst/>
                        </a:rPr>
                        <a:t>(New </a:t>
                      </a:r>
                      <a:r>
                        <a:rPr lang="en-US" sz="2000" dirty="0">
                          <a:effectLst/>
                        </a:rPr>
                        <a:t>Jersey Universal Service Fund (USF</a:t>
                      </a:r>
                      <a:r>
                        <a:rPr lang="en-US" sz="2000" dirty="0" smtClean="0">
                          <a:effectLst/>
                        </a:rPr>
                        <a:t>))</a:t>
                      </a:r>
                      <a:endParaRPr lang="en-US" sz="2000" dirty="0">
                        <a:effectLst/>
                        <a:latin typeface="Times New Roman"/>
                        <a:ea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77217">
                <a:tc rowSpan="2">
                  <a:txBody>
                    <a:bodyPr/>
                    <a:lstStyle/>
                    <a:p>
                      <a:pPr marL="0" marR="0">
                        <a:spcBef>
                          <a:spcPts val="0"/>
                        </a:spcBef>
                        <a:spcAft>
                          <a:spcPts val="0"/>
                        </a:spcAft>
                      </a:pPr>
                      <a:r>
                        <a:rPr lang="en-US" sz="2000" dirty="0">
                          <a:effectLst/>
                        </a:rPr>
                        <a:t>Net Energy Burden</a:t>
                      </a:r>
                      <a:endParaRPr lang="en-US" sz="2000" dirty="0">
                        <a:effectLst/>
                        <a:latin typeface="Times New Roman"/>
                        <a:ea typeface="Times New Roman"/>
                      </a:endParaRPr>
                    </a:p>
                  </a:txBody>
                  <a:tcPr marL="68580" marR="68580" marT="0" marB="0" anchor="ctr"/>
                </a:tc>
                <a:tc gridSpan="4">
                  <a:txBody>
                    <a:bodyPr/>
                    <a:lstStyle/>
                    <a:p>
                      <a:pPr marL="0" marR="0" algn="ctr">
                        <a:spcBef>
                          <a:spcPts val="0"/>
                        </a:spcBef>
                        <a:spcAft>
                          <a:spcPts val="0"/>
                        </a:spcAft>
                      </a:pPr>
                      <a:r>
                        <a:rPr lang="en-US" sz="2000" dirty="0" smtClean="0">
                          <a:effectLst/>
                        </a:rPr>
                        <a:t>Bill Payment Coverage Ratio</a:t>
                      </a:r>
                      <a:endParaRPr lang="en-US" sz="2000" dirty="0">
                        <a:effectLst/>
                        <a:latin typeface="Times New Roman"/>
                        <a:ea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591202">
                <a:tc vMerge="1">
                  <a:txBody>
                    <a:bodyPr/>
                    <a:lstStyle/>
                    <a:p>
                      <a:endParaRPr lang="en-US"/>
                    </a:p>
                  </a:txBody>
                  <a:tcPr/>
                </a:tc>
                <a:tc>
                  <a:txBody>
                    <a:bodyPr/>
                    <a:lstStyle/>
                    <a:p>
                      <a:pPr marL="0" marR="0" algn="ctr">
                        <a:spcBef>
                          <a:spcPts val="0"/>
                        </a:spcBef>
                        <a:spcAft>
                          <a:spcPts val="0"/>
                        </a:spcAft>
                      </a:pPr>
                      <a:r>
                        <a:rPr lang="en-US" sz="2000">
                          <a:effectLst/>
                        </a:rPr>
                        <a:t>&lt;50%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50% - &lt;90%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90% - &lt;100%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100% or more</a:t>
                      </a:r>
                      <a:endParaRPr lang="en-US" sz="2000">
                        <a:effectLst/>
                        <a:latin typeface="Times New Roman"/>
                        <a:ea typeface="Times New Roman"/>
                      </a:endParaRPr>
                    </a:p>
                  </a:txBody>
                  <a:tcPr marL="68580" marR="68580" marT="0" marB="0" anchor="ctr"/>
                </a:tc>
              </a:tr>
              <a:tr h="564707">
                <a:tc>
                  <a:txBody>
                    <a:bodyPr/>
                    <a:lstStyle/>
                    <a:p>
                      <a:pPr marL="0" marR="0">
                        <a:spcBef>
                          <a:spcPts val="0"/>
                        </a:spcBef>
                        <a:spcAft>
                          <a:spcPts val="0"/>
                        </a:spcAft>
                      </a:pPr>
                      <a:r>
                        <a:rPr lang="en-US" sz="2000" dirty="0">
                          <a:effectLst/>
                        </a:rPr>
                        <a:t>Less than 2%</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2.7%</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5.3%</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92.0%</a:t>
                      </a:r>
                      <a:endParaRPr lang="en-US" sz="2000">
                        <a:effectLst/>
                        <a:latin typeface="Times New Roman"/>
                        <a:ea typeface="Times New Roman"/>
                      </a:endParaRPr>
                    </a:p>
                  </a:txBody>
                  <a:tcPr marL="68580" marR="68580" marT="0" marB="0" anchor="ctr"/>
                </a:tc>
              </a:tr>
              <a:tr h="477217">
                <a:tc>
                  <a:txBody>
                    <a:bodyPr/>
                    <a:lstStyle/>
                    <a:p>
                      <a:pPr marL="0" marR="0">
                        <a:spcBef>
                          <a:spcPts val="0"/>
                        </a:spcBef>
                        <a:spcAft>
                          <a:spcPts val="0"/>
                        </a:spcAft>
                      </a:pPr>
                      <a:r>
                        <a:rPr lang="en-US" sz="2000" dirty="0">
                          <a:effectLst/>
                        </a:rPr>
                        <a:t>2% - 3%</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6.0%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11.5%</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82.5%</a:t>
                      </a:r>
                      <a:endParaRPr lang="en-US" sz="2000">
                        <a:effectLst/>
                        <a:latin typeface="Times New Roman"/>
                        <a:ea typeface="Times New Roman"/>
                      </a:endParaRPr>
                    </a:p>
                  </a:txBody>
                  <a:tcPr marL="68580" marR="68580" marT="0" marB="0" anchor="ctr"/>
                </a:tc>
              </a:tr>
              <a:tr h="477217">
                <a:tc>
                  <a:txBody>
                    <a:bodyPr/>
                    <a:lstStyle/>
                    <a:p>
                      <a:pPr marL="0" marR="0">
                        <a:spcBef>
                          <a:spcPts val="0"/>
                        </a:spcBef>
                        <a:spcAft>
                          <a:spcPts val="0"/>
                        </a:spcAft>
                      </a:pPr>
                      <a:r>
                        <a:rPr lang="en-US" sz="2000" dirty="0">
                          <a:effectLst/>
                        </a:rPr>
                        <a:t>3% - 4%</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13.2%</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76.9%</a:t>
                      </a:r>
                      <a:endParaRPr lang="en-US" sz="2000">
                        <a:effectLst/>
                        <a:latin typeface="Times New Roman"/>
                        <a:ea typeface="Times New Roman"/>
                      </a:endParaRPr>
                    </a:p>
                  </a:txBody>
                  <a:tcPr marL="68580" marR="68580" marT="0" marB="0" anchor="ctr"/>
                </a:tc>
              </a:tr>
              <a:tr h="477217">
                <a:tc>
                  <a:txBody>
                    <a:bodyPr/>
                    <a:lstStyle/>
                    <a:p>
                      <a:pPr marL="0" marR="0">
                        <a:spcBef>
                          <a:spcPts val="0"/>
                        </a:spcBef>
                        <a:spcAft>
                          <a:spcPts val="0"/>
                        </a:spcAft>
                      </a:pPr>
                      <a:r>
                        <a:rPr lang="en-US" sz="2000" dirty="0">
                          <a:effectLst/>
                        </a:rPr>
                        <a:t>4% - 6%</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0.0%</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11.6%</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16.6%</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71.6%</a:t>
                      </a:r>
                      <a:endParaRPr lang="en-US" sz="2000">
                        <a:effectLst/>
                        <a:latin typeface="Times New Roman"/>
                        <a:ea typeface="Times New Roman"/>
                      </a:endParaRPr>
                    </a:p>
                  </a:txBody>
                  <a:tcPr marL="68580" marR="68580" marT="0" marB="0" anchor="ctr"/>
                </a:tc>
              </a:tr>
              <a:tr h="477217">
                <a:tc>
                  <a:txBody>
                    <a:bodyPr/>
                    <a:lstStyle/>
                    <a:p>
                      <a:pPr marL="0" marR="0">
                        <a:spcBef>
                          <a:spcPts val="0"/>
                        </a:spcBef>
                        <a:spcAft>
                          <a:spcPts val="0"/>
                        </a:spcAft>
                      </a:pPr>
                      <a:r>
                        <a:rPr lang="en-US" sz="2000" dirty="0">
                          <a:effectLst/>
                        </a:rPr>
                        <a:t>6% - 8%</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0.4%</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16.6%</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17.4%</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a:effectLst/>
                        </a:rPr>
                        <a:t>65.5%</a:t>
                      </a:r>
                      <a:endParaRPr lang="en-US" sz="2000">
                        <a:effectLst/>
                        <a:latin typeface="Times New Roman"/>
                        <a:ea typeface="Times New Roman"/>
                      </a:endParaRPr>
                    </a:p>
                  </a:txBody>
                  <a:tcPr marL="68580" marR="68580" marT="0" marB="0" anchor="ctr"/>
                </a:tc>
              </a:tr>
              <a:tr h="295601">
                <a:tc>
                  <a:txBody>
                    <a:bodyPr/>
                    <a:lstStyle/>
                    <a:p>
                      <a:pPr marL="0" marR="0">
                        <a:spcBef>
                          <a:spcPts val="0"/>
                        </a:spcBef>
                        <a:spcAft>
                          <a:spcPts val="0"/>
                        </a:spcAft>
                      </a:pPr>
                      <a:r>
                        <a:rPr lang="en-US" sz="2000" dirty="0">
                          <a:effectLst/>
                        </a:rPr>
                        <a:t>Over 8%</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dirty="0">
                          <a:effectLst/>
                        </a:rPr>
                        <a:t>1.0%</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dirty="0">
                          <a:effectLst/>
                        </a:rPr>
                        <a:t>25.6%</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dirty="0">
                          <a:effectLst/>
                        </a:rPr>
                        <a:t>16.1%</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2000" dirty="0">
                          <a:effectLst/>
                        </a:rPr>
                        <a:t>57.4%</a:t>
                      </a:r>
                      <a:endParaRPr lang="en-US" sz="20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21447164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Sustainable payments:</a:t>
            </a:r>
            <a:br>
              <a:rPr lang="en-US" dirty="0" smtClean="0"/>
            </a:br>
            <a:r>
              <a:rPr lang="en-US" dirty="0" smtClean="0"/>
              <a:t>Payment coverage ratios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1118385939"/>
              </p:ext>
            </p:extLst>
          </p:nvPr>
        </p:nvGraphicFramePr>
        <p:xfrm>
          <a:off x="457200" y="1295400"/>
          <a:ext cx="8229600"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62000" y="5029200"/>
            <a:ext cx="7848600" cy="800219"/>
          </a:xfrm>
          <a:prstGeom prst="rect">
            <a:avLst/>
          </a:prstGeom>
          <a:noFill/>
        </p:spPr>
        <p:txBody>
          <a:bodyPr wrap="square" rtlCol="0">
            <a:spAutoFit/>
          </a:bodyPr>
          <a:lstStyle/>
          <a:p>
            <a:r>
              <a:rPr lang="en-US" sz="1400" dirty="0" smtClean="0"/>
              <a:t>Cumulative </a:t>
            </a:r>
            <a:r>
              <a:rPr lang="en-US" sz="1400" dirty="0"/>
              <a:t>Customer Payment Coverage Ratio for </a:t>
            </a:r>
            <a:r>
              <a:rPr lang="en-US" sz="1400" dirty="0" smtClean="0"/>
              <a:t>PSCO Low-Income Participants Compared </a:t>
            </a:r>
            <a:r>
              <a:rPr lang="en-US" sz="1400" dirty="0"/>
              <a:t>to Low-Income Non-Participants</a:t>
            </a:r>
          </a:p>
          <a:p>
            <a:r>
              <a:rPr lang="en-US" dirty="0"/>
              <a:t> </a:t>
            </a:r>
          </a:p>
        </p:txBody>
      </p:sp>
      <p:sp>
        <p:nvSpPr>
          <p:cNvPr id="2" name="Slide Number Placeholder 1"/>
          <p:cNvSpPr>
            <a:spLocks noGrp="1"/>
          </p:cNvSpPr>
          <p:nvPr>
            <p:ph type="sldNum" sz="quarter" idx="12"/>
          </p:nvPr>
        </p:nvSpPr>
        <p:spPr/>
        <p:txBody>
          <a:bodyPr/>
          <a:lstStyle/>
          <a:p>
            <a:fld id="{3CEFA0A2-C3DC-4B33-BEF2-AD44E159A91D}" type="slidenum">
              <a:rPr lang="en-US" smtClean="0"/>
              <a:t>9</a:t>
            </a:fld>
            <a:endParaRPr lang="en-US"/>
          </a:p>
        </p:txBody>
      </p:sp>
    </p:spTree>
    <p:extLst>
      <p:ext uri="{BB962C8B-B14F-4D97-AF65-F5344CB8AC3E}">
        <p14:creationId xmlns:p14="http://schemas.microsoft.com/office/powerpoint/2010/main" val="19087868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96</TotalTime>
  <Words>1601</Words>
  <Application>Microsoft Office PowerPoint</Application>
  <PresentationFormat>On-screen Show (4:3)</PresentationFormat>
  <Paragraphs>399</Paragraphs>
  <Slides>18</Slides>
  <Notes>3</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Utility Bill Affordability: Definition, Data and Uses</vt:lpstr>
      <vt:lpstr>Where do we start? Understanding Home Energy Burdens</vt:lpstr>
      <vt:lpstr>Allocations of burdens</vt:lpstr>
      <vt:lpstr>Affordability “cautions”</vt:lpstr>
      <vt:lpstr>Affordability concepts:</vt:lpstr>
      <vt:lpstr>Breadth and Depth of Unaffordability (PECO Energy Tiered Rates)</vt:lpstr>
      <vt:lpstr>Utility bill affordability (Georgia REACH): Home Energy Insecurity Scale</vt:lpstr>
      <vt:lpstr>Impact of Utility Bill affordability (New Jersey)</vt:lpstr>
      <vt:lpstr>Sustainable payments: Payment coverage ratios</vt:lpstr>
      <vt:lpstr>Sustainable payments:  DNP Notices per 1,000 Payments</vt:lpstr>
      <vt:lpstr>Sustainable payments: DNP Notices per $1,000 Payments</vt:lpstr>
      <vt:lpstr>Baltimore Water: Paying (?) for Environmental Clean-up</vt:lpstr>
      <vt:lpstr>Baltimore Water:  Impact of Unaffordable Bills  (non-current assets [receivables] [$000s])</vt:lpstr>
      <vt:lpstr>Home Energy Affordability in New York:  Per Household Gap Over Time: 100 – 125% FPL</vt:lpstr>
      <vt:lpstr>Home Energy Affordability in New York:  Gap Differs Substantially by County (2010)</vt:lpstr>
      <vt:lpstr>Over- and Under-Payment Benefits:  Using City Averages (Philly) 0 – 50% FPL (4% affordability)</vt:lpstr>
      <vt:lpstr>Using Affordability to Assess Impacts of Usage Reduction (Manitoba Hydro)</vt:lpstr>
      <vt:lpstr>For more information, contact: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Utility Bill Affordability: Definition, Data and Uses</dc:title>
  <dc:creator>Roger</dc:creator>
  <cp:lastModifiedBy>Roger</cp:lastModifiedBy>
  <cp:revision>31</cp:revision>
  <cp:lastPrinted>2019-01-16T21:51:38Z</cp:lastPrinted>
  <dcterms:created xsi:type="dcterms:W3CDTF">2019-01-16T19:31:05Z</dcterms:created>
  <dcterms:modified xsi:type="dcterms:W3CDTF">2019-01-16T21:54:56Z</dcterms:modified>
</cp:coreProperties>
</file>