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9" r:id="rId2"/>
    <p:sldId id="355" r:id="rId3"/>
    <p:sldId id="351" r:id="rId4"/>
    <p:sldId id="349" r:id="rId5"/>
    <p:sldId id="357" r:id="rId6"/>
    <p:sldId id="366" r:id="rId7"/>
    <p:sldId id="346" r:id="rId8"/>
    <p:sldId id="348" r:id="rId9"/>
    <p:sldId id="350" r:id="rId10"/>
    <p:sldId id="365" r:id="rId11"/>
    <p:sldId id="359" r:id="rId12"/>
    <p:sldId id="362" r:id="rId13"/>
    <p:sldId id="360" r:id="rId14"/>
    <p:sldId id="363" r:id="rId15"/>
    <p:sldId id="364" r:id="rId16"/>
    <p:sldId id="300" r:id="rId17"/>
  </p:sldIdLst>
  <p:sldSz cx="9144000" cy="6858000" type="letter"/>
  <p:notesSz cx="6858000" cy="9144000"/>
  <p:defaultTextStyle>
    <a:defPPr>
      <a:defRPr lang="en-US"/>
    </a:defPPr>
    <a:lvl1pPr marL="0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ok, Jonathan" initials="JC" lastIdx="4" clrIdx="0"/>
  <p:cmAuthor id="1" name="Lemarchand, Alana" initials="AL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BC1F"/>
    <a:srgbClr val="0070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5" autoAdjust="0"/>
    <p:restoredTop sz="94660"/>
  </p:normalViewPr>
  <p:slideViewPr>
    <p:cSldViewPr snapToGrid="0" snapToObjects="1" showGuides="1">
      <p:cViewPr>
        <p:scale>
          <a:sx n="90" d="100"/>
          <a:sy n="90" d="100"/>
        </p:scale>
        <p:origin x="-821" y="62"/>
      </p:cViewPr>
      <p:guideLst>
        <p:guide orient="horz" pos="3834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1-in-2 weather conditions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4014413332774221E-2"/>
                  <c:y val="5.65993339367386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Agriculture, Mining &amp; Construction</c:v>
                </c:pt>
                <c:pt idx="1">
                  <c:v>Manufacturing</c:v>
                </c:pt>
                <c:pt idx="2">
                  <c:v>Wholesale, Transport &amp; Other Utilities</c:v>
                </c:pt>
                <c:pt idx="3">
                  <c:v>Retail Stores</c:v>
                </c:pt>
                <c:pt idx="4">
                  <c:v>Offices, Hotels, Finance, Services</c:v>
                </c:pt>
                <c:pt idx="5">
                  <c:v>Schools</c:v>
                </c:pt>
                <c:pt idx="6">
                  <c:v>Institutional/Government</c:v>
                </c:pt>
                <c:pt idx="7">
                  <c:v>All SMB</c:v>
                </c:pt>
                <c:pt idx="8">
                  <c:v>Agriculture pumping</c:v>
                </c:pt>
                <c:pt idx="9">
                  <c:v>Water districts</c:v>
                </c:pt>
                <c:pt idx="10">
                  <c:v>All Agriculture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1.3074661639824214</c:v>
                </c:pt>
                <c:pt idx="1">
                  <c:v>-1.2113589807502376</c:v>
                </c:pt>
                <c:pt idx="2">
                  <c:v>0.93760364819170361</c:v>
                </c:pt>
                <c:pt idx="3">
                  <c:v>0.44742643067392057</c:v>
                </c:pt>
                <c:pt idx="4">
                  <c:v>4.4841229361605057</c:v>
                </c:pt>
                <c:pt idx="5">
                  <c:v>0.20021355791363943</c:v>
                </c:pt>
                <c:pt idx="6">
                  <c:v>3.5624470785225606</c:v>
                </c:pt>
                <c:pt idx="7">
                  <c:v>9.7279207823263061</c:v>
                </c:pt>
                <c:pt idx="8">
                  <c:v>1.1959718734141844</c:v>
                </c:pt>
                <c:pt idx="9">
                  <c:v>6.1014869219487199E-2</c:v>
                </c:pt>
                <c:pt idx="10">
                  <c:v>1.2569867426336716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1-in-10 weather conditions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9.3430648342488799E-3"/>
                  <c:y val="-1.13194211408461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Agriculture, Mining &amp; Construction</c:v>
                </c:pt>
                <c:pt idx="1">
                  <c:v>Manufacturing</c:v>
                </c:pt>
                <c:pt idx="2">
                  <c:v>Wholesale, Transport &amp; Other Utilities</c:v>
                </c:pt>
                <c:pt idx="3">
                  <c:v>Retail Stores</c:v>
                </c:pt>
                <c:pt idx="4">
                  <c:v>Offices, Hotels, Finance, Services</c:v>
                </c:pt>
                <c:pt idx="5">
                  <c:v>Schools</c:v>
                </c:pt>
                <c:pt idx="6">
                  <c:v>Institutional/Government</c:v>
                </c:pt>
                <c:pt idx="7">
                  <c:v>All SMB</c:v>
                </c:pt>
                <c:pt idx="8">
                  <c:v>Agriculture pumping</c:v>
                </c:pt>
                <c:pt idx="9">
                  <c:v>Water districts</c:v>
                </c:pt>
                <c:pt idx="10">
                  <c:v>All Agriculture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0">
                  <c:v>1.4723253684239634</c:v>
                </c:pt>
                <c:pt idx="1">
                  <c:v>-1.3256852731220394</c:v>
                </c:pt>
                <c:pt idx="2">
                  <c:v>1.0339034416940065</c:v>
                </c:pt>
                <c:pt idx="3">
                  <c:v>0.49234201451239512</c:v>
                </c:pt>
                <c:pt idx="4">
                  <c:v>4.970039580987601</c:v>
                </c:pt>
                <c:pt idx="5">
                  <c:v>0.22778007802515471</c:v>
                </c:pt>
                <c:pt idx="6">
                  <c:v>3.899340560360935</c:v>
                </c:pt>
                <c:pt idx="7">
                  <c:v>10.770045718513808</c:v>
                </c:pt>
                <c:pt idx="8">
                  <c:v>1.2078476103095599</c:v>
                </c:pt>
                <c:pt idx="9">
                  <c:v>6.4862229307675698E-2</c:v>
                </c:pt>
                <c:pt idx="10">
                  <c:v>1.2727098296857964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49407488"/>
        <c:axId val="49409024"/>
      </c:barChart>
      <c:catAx>
        <c:axId val="4940748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9409024"/>
        <c:crosses val="autoZero"/>
        <c:auto val="1"/>
        <c:lblAlgn val="ctr"/>
        <c:lblOffset val="1000"/>
        <c:noMultiLvlLbl val="0"/>
      </c:catAx>
      <c:valAx>
        <c:axId val="49409024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extTo"/>
        <c:crossAx val="4940748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bg2"/>
      </a:solidFill>
    </a:ln>
  </c:spPr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Avg Load Impact (kW)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1"/>
              <c:layout>
                <c:manualLayout>
                  <c:x val="-7.008284675419848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Agriculture, Mining &amp; Construction</c:v>
                </c:pt>
                <c:pt idx="1">
                  <c:v>Manufacturing</c:v>
                </c:pt>
                <c:pt idx="2">
                  <c:v>Wholesale, Transport &amp; Other Utilities</c:v>
                </c:pt>
                <c:pt idx="3">
                  <c:v>Retail Stores</c:v>
                </c:pt>
                <c:pt idx="4">
                  <c:v>Offices, Hotels, Finance, Services</c:v>
                </c:pt>
                <c:pt idx="5">
                  <c:v>Schools</c:v>
                </c:pt>
                <c:pt idx="6">
                  <c:v>Institutional/Government</c:v>
                </c:pt>
                <c:pt idx="7">
                  <c:v>All SMB</c:v>
                </c:pt>
                <c:pt idx="8">
                  <c:v>Agriculture pumping</c:v>
                </c:pt>
                <c:pt idx="9">
                  <c:v>Water districts</c:v>
                </c:pt>
                <c:pt idx="10">
                  <c:v>All Agriculture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0.1706059170620782</c:v>
                </c:pt>
                <c:pt idx="1">
                  <c:v>-0.13437128705637796</c:v>
                </c:pt>
                <c:pt idx="2">
                  <c:v>0.13598521905285971</c:v>
                </c:pt>
                <c:pt idx="3">
                  <c:v>3.7341609597206116E-2</c:v>
                </c:pt>
                <c:pt idx="4">
                  <c:v>8.4630082760538378E-2</c:v>
                </c:pt>
                <c:pt idx="5">
                  <c:v>8.4608026913234172E-2</c:v>
                </c:pt>
                <c:pt idx="6">
                  <c:v>0.14186738431453705</c:v>
                </c:pt>
                <c:pt idx="7">
                  <c:v>8.3848373166152415E-2</c:v>
                </c:pt>
                <c:pt idx="8">
                  <c:v>0.47001057437488009</c:v>
                </c:pt>
                <c:pt idx="9">
                  <c:v>0.14477840491703578</c:v>
                </c:pt>
                <c:pt idx="10">
                  <c:v>0.42379863347326008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Load Reduction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1"/>
              <c:layout>
                <c:manualLayout>
                  <c:x val="-2.8032954757199725E-2"/>
                  <c:y val="2.0785850655741623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Agriculture, Mining &amp; Construction</c:v>
                </c:pt>
                <c:pt idx="1">
                  <c:v>Manufacturing</c:v>
                </c:pt>
                <c:pt idx="2">
                  <c:v>Wholesale, Transport &amp; Other Utilities</c:v>
                </c:pt>
                <c:pt idx="3">
                  <c:v>Retail Stores</c:v>
                </c:pt>
                <c:pt idx="4">
                  <c:v>Offices, Hotels, Finance, Services</c:v>
                </c:pt>
                <c:pt idx="5">
                  <c:v>Schools</c:v>
                </c:pt>
                <c:pt idx="6">
                  <c:v>Institutional/Government</c:v>
                </c:pt>
                <c:pt idx="7">
                  <c:v>All SMB</c:v>
                </c:pt>
                <c:pt idx="8">
                  <c:v>Agriculture pumping</c:v>
                </c:pt>
                <c:pt idx="9">
                  <c:v>Water districts</c:v>
                </c:pt>
                <c:pt idx="10">
                  <c:v>All Agriculture</c:v>
                </c:pt>
              </c:strCache>
            </c:strRef>
          </c:cat>
          <c:val>
            <c:numRef>
              <c:f>Sheet1!$C$2:$C$12</c:f>
              <c:numCache>
                <c:formatCode>0.0%</c:formatCode>
                <c:ptCount val="11"/>
                <c:pt idx="0">
                  <c:v>8.7667934835519087E-2</c:v>
                </c:pt>
                <c:pt idx="1">
                  <c:v>-6.0258594276060215E-2</c:v>
                </c:pt>
                <c:pt idx="2">
                  <c:v>5.6786612044395418E-2</c:v>
                </c:pt>
                <c:pt idx="3">
                  <c:v>1.1196875160724321E-2</c:v>
                </c:pt>
                <c:pt idx="4">
                  <c:v>3.2351741305496597E-2</c:v>
                </c:pt>
                <c:pt idx="5">
                  <c:v>3.44904360120721E-2</c:v>
                </c:pt>
                <c:pt idx="6">
                  <c:v>7.4653830662827769E-2</c:v>
                </c:pt>
                <c:pt idx="7">
                  <c:v>3.4299472258412768E-2</c:v>
                </c:pt>
                <c:pt idx="8">
                  <c:v>0.1909999996401337</c:v>
                </c:pt>
                <c:pt idx="9">
                  <c:v>5.6786622705067777E-2</c:v>
                </c:pt>
                <c:pt idx="10">
                  <c:v>0.17134284376898559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49808128"/>
        <c:axId val="49809664"/>
      </c:barChart>
      <c:catAx>
        <c:axId val="4980812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9809664"/>
        <c:crosses val="autoZero"/>
        <c:auto val="1"/>
        <c:lblAlgn val="ctr"/>
        <c:lblOffset val="1000"/>
        <c:noMultiLvlLbl val="0"/>
      </c:catAx>
      <c:valAx>
        <c:axId val="49809664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extTo"/>
        <c:crossAx val="4980812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bg2"/>
      </a:solidFill>
    </a:ln>
  </c:spPr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6.62107E-6</cdr:x>
      <cdr:y>0.72678</cdr:y>
    </cdr:from>
    <cdr:to>
      <cdr:x>0.97432</cdr:x>
      <cdr:y>0.73272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36" y="3261699"/>
          <a:ext cx="5297507" cy="2665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  <a:prstDash val="dash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0.02569</cdr:x>
      <cdr:y>0.72466</cdr:y>
    </cdr:from>
    <cdr:to>
      <cdr:x>1</cdr:x>
      <cdr:y>0.7306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139665" y="3486293"/>
          <a:ext cx="5296758" cy="285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  <a:prstDash val="dash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7ED88-A3DE-6346-B89F-42FEE829C83F}" type="datetime1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B1715-F5D1-1143-A571-DB0067BDE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15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C8B96-99EB-F142-AF3F-550E1DF4348F}" type="datetime1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62965-E266-D34A-8021-2656AF3E0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257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gray">
          <a:xfrm>
            <a:off x="0" y="1990820"/>
            <a:ext cx="9146716" cy="25069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3967" y="2303238"/>
            <a:ext cx="5867399" cy="1298734"/>
          </a:xfrm>
        </p:spPr>
        <p:txBody>
          <a:bodyPr anchor="ctr"/>
          <a:lstStyle>
            <a:lvl1pPr>
              <a:lnSpc>
                <a:spcPct val="110000"/>
              </a:lnSpc>
              <a:defRPr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&lt;Insert headline&gt;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3967" y="3601971"/>
            <a:ext cx="5867399" cy="712537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FFFFFF"/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&lt;Insert subtitle&gt;</a:t>
            </a:r>
            <a:endParaRPr lang="en-US" dirty="0"/>
          </a:p>
        </p:txBody>
      </p:sp>
      <p:pic>
        <p:nvPicPr>
          <p:cNvPr id="7" name="Picture 6" descr="Nexant_Tagline_Logo_PNG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25" y="388461"/>
            <a:ext cx="2517957" cy="106759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633967" y="6244472"/>
            <a:ext cx="2118616" cy="472171"/>
          </a:xfrm>
        </p:spPr>
        <p:txBody>
          <a:bodyPr lIns="0"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&lt;Insert date&gt;</a:t>
            </a:r>
            <a:endParaRPr 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33967" y="4975761"/>
            <a:ext cx="5792476" cy="20005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>
              <a:lnSpc>
                <a:spcPct val="100000"/>
              </a:lnSpc>
              <a:buNone/>
              <a:defRPr lang="en-US" sz="1300" b="0" baseline="0" smtClean="0">
                <a:solidFill>
                  <a:schemeClr val="accent5"/>
                </a:solidFill>
                <a:latin typeface="Arial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/>
            <a:r>
              <a:rPr lang="en-US" dirty="0" smtClean="0"/>
              <a:t>&lt;Insert Author or Prepared by &gt;</a:t>
            </a:r>
          </a:p>
        </p:txBody>
      </p:sp>
    </p:spTree>
    <p:extLst>
      <p:ext uri="{BB962C8B-B14F-4D97-AF65-F5344CB8AC3E}">
        <p14:creationId xmlns:p14="http://schemas.microsoft.com/office/powerpoint/2010/main" val="119510476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: Pha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Three Columns with phase / process chevrons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636874"/>
            <a:ext cx="2659678" cy="4488397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5"/>
          </p:nvPr>
        </p:nvSpPr>
        <p:spPr>
          <a:xfrm>
            <a:off x="3234828" y="1636874"/>
            <a:ext cx="2659678" cy="4488397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6018772" y="1636874"/>
            <a:ext cx="2659678" cy="4488397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2659678" cy="354237"/>
          </a:xfrm>
          <a:prstGeom prst="chevron">
            <a:avLst/>
          </a:prstGeo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28" hasCustomPrompt="1"/>
          </p:nvPr>
        </p:nvSpPr>
        <p:spPr>
          <a:xfrm>
            <a:off x="3241294" y="1282637"/>
            <a:ext cx="2659678" cy="353695"/>
          </a:xfrm>
          <a:prstGeom prst="chevron">
            <a:avLst/>
          </a:prstGeo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Phase 2</a:t>
            </a:r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018772" y="1282637"/>
            <a:ext cx="2659678" cy="353695"/>
          </a:xfrm>
          <a:prstGeom prst="chevron">
            <a:avLst/>
          </a:prstGeo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Phase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6837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: The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 Columns with theme / category boxes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636874"/>
            <a:ext cx="3989516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4688116" y="1636874"/>
            <a:ext cx="3990334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3989516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1</a:t>
            </a:r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688116" y="1282637"/>
            <a:ext cx="3990334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4562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 Columns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330398"/>
            <a:ext cx="3989516" cy="4794873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4688116" y="1330398"/>
            <a:ext cx="3990334" cy="4794873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3645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e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20"/>
          </p:nvPr>
        </p:nvSpPr>
        <p:spPr>
          <a:xfrm>
            <a:off x="4774940" y="1313818"/>
            <a:ext cx="3907949" cy="4812346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half" idx="21"/>
          </p:nvPr>
        </p:nvSpPr>
        <p:spPr>
          <a:xfrm>
            <a:off x="450884" y="1313818"/>
            <a:ext cx="3911290" cy="4812346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3288294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eve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8"/>
          </p:nvPr>
        </p:nvSpPr>
        <p:spPr>
          <a:xfrm>
            <a:off x="450884" y="1283177"/>
            <a:ext cx="3911290" cy="353696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22"/>
          </p:nvPr>
        </p:nvSpPr>
        <p:spPr>
          <a:xfrm>
            <a:off x="4766886" y="1283177"/>
            <a:ext cx="3908351" cy="353696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23"/>
          </p:nvPr>
        </p:nvSpPr>
        <p:spPr>
          <a:xfrm>
            <a:off x="4766886" y="1636874"/>
            <a:ext cx="3908351" cy="448839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sz="half" idx="21"/>
          </p:nvPr>
        </p:nvSpPr>
        <p:spPr>
          <a:xfrm>
            <a:off x="450885" y="1636874"/>
            <a:ext cx="3911290" cy="448839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9950870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with Footer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2548257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only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0020" y="6357038"/>
            <a:ext cx="7716650" cy="36420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97524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4470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dd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450886" y="1627076"/>
            <a:ext cx="2602040" cy="481024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122" tIns="63122" rIns="63122" bIns="63122" rtlCol="0" anchor="ctr"/>
          <a:lstStyle/>
          <a:p>
            <a:pPr algn="ctr"/>
            <a:endParaRPr lang="ru-RU" dirty="0" err="1" smtClean="0">
              <a:solidFill>
                <a:srgbClr val="0070CD"/>
              </a:solidFill>
              <a:cs typeface="Arial" pitchFamily="34" charset="0"/>
            </a:endParaRPr>
          </a:p>
        </p:txBody>
      </p:sp>
      <p:sp>
        <p:nvSpPr>
          <p:cNvPr id="15" name="Content Placeholder 8"/>
          <p:cNvSpPr>
            <a:spLocks noGrp="1"/>
          </p:cNvSpPr>
          <p:nvPr>
            <p:ph sz="quarter" idx="13"/>
          </p:nvPr>
        </p:nvSpPr>
        <p:spPr bwMode="gray">
          <a:xfrm>
            <a:off x="630868" y="1887110"/>
            <a:ext cx="2257107" cy="4353726"/>
          </a:xfrm>
          <a:prstGeom prst="rect">
            <a:avLst/>
          </a:prstGeo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1000" b="0">
                <a:solidFill>
                  <a:srgbClr val="0070CD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 typeface="Arial" pitchFamily="34" charset="0"/>
              <a:buNone/>
              <a:defRPr b="0">
                <a:solidFill>
                  <a:schemeClr val="bg1"/>
                </a:solidFill>
              </a:defRPr>
            </a:lvl2pPr>
            <a:lvl3pPr marL="0" indent="0">
              <a:buNone/>
              <a:defRPr b="0">
                <a:solidFill>
                  <a:schemeClr val="bg1"/>
                </a:solidFill>
              </a:defRPr>
            </a:lvl3pPr>
            <a:lvl4pPr marL="157806" indent="0">
              <a:buNone/>
              <a:defRPr b="0">
                <a:solidFill>
                  <a:schemeClr val="bg1"/>
                </a:solidFill>
              </a:defRPr>
            </a:lvl4pPr>
            <a:lvl5pPr marL="315612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8" name="Picture 17" descr="Nexant_Tagline_Logo_PNG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45" y="318594"/>
            <a:ext cx="2732351" cy="115849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336593" y="1702676"/>
            <a:ext cx="5350207" cy="32444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6721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8208" y="1313817"/>
            <a:ext cx="8238591" cy="4811454"/>
          </a:xfrm>
        </p:spPr>
        <p:txBody>
          <a:bodyPr>
            <a:normAutofit/>
          </a:bodyPr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464749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tabLst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1146" y="6356351"/>
            <a:ext cx="642836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0673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sec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0" y="2042826"/>
            <a:ext cx="9146716" cy="2506938"/>
          </a:xfrm>
          <a:prstGeom prst="rect">
            <a:avLst/>
          </a:prstGeom>
          <a:solidFill>
            <a:srgbClr val="7BC2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45432" y="2352699"/>
            <a:ext cx="5694895" cy="101182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2600" b="0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GB" noProof="0" dirty="0" smtClean="0"/>
              <a:t>&lt;Insert title of slide&gt;</a:t>
            </a:r>
            <a:endParaRPr lang="en-GB" noProof="0" dirty="0"/>
          </a:p>
        </p:txBody>
      </p:sp>
      <p:pic>
        <p:nvPicPr>
          <p:cNvPr id="15" name="Picture 14" descr="Nexant_Tagline_Logo_PNG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25" y="381031"/>
            <a:ext cx="2517957" cy="1067595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37673" y="3492855"/>
            <a:ext cx="4503855" cy="644935"/>
          </a:xfrm>
          <a:prstGeom prst="rect">
            <a:avLst/>
          </a:prstGeom>
        </p:spPr>
        <p:txBody>
          <a:bodyPr lIns="0"/>
          <a:lstStyle>
            <a:lvl1pPr marL="0" indent="0" algn="l"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Arial"/>
                <a:cs typeface="Arial"/>
              </a:defRPr>
            </a:lvl1pPr>
            <a:lvl2pPr marL="436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1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&lt;Insert subtitle here&gt;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1146" y="6356351"/>
            <a:ext cx="642836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1231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6023795" y="1313817"/>
            <a:ext cx="2663005" cy="48114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313817"/>
            <a:ext cx="5436692" cy="4811454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Content with comments on right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707930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right (subtitl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6023795" y="1636873"/>
            <a:ext cx="2663005" cy="44883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636332"/>
            <a:ext cx="5436692" cy="4488940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Content with comments on right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5436692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023794" y="1282637"/>
            <a:ext cx="2654656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836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3251261" y="1313817"/>
            <a:ext cx="5435539" cy="4811454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313817"/>
            <a:ext cx="2659678" cy="4811454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Content with comments on left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7856957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left (subtitl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3251261" y="1636332"/>
            <a:ext cx="5435539" cy="4488940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636332"/>
            <a:ext cx="2659678" cy="4488940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Content with comments on left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40020" y="1282636"/>
            <a:ext cx="2670543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251261" y="1282637"/>
            <a:ext cx="5427189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7697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Three Columns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2"/>
          </p:nvPr>
        </p:nvSpPr>
        <p:spPr>
          <a:xfrm>
            <a:off x="450883" y="1313818"/>
            <a:ext cx="2659678" cy="4812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>
          <a:xfrm>
            <a:off x="3238653" y="1313818"/>
            <a:ext cx="2659678" cy="4812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4"/>
          </p:nvPr>
        </p:nvSpPr>
        <p:spPr>
          <a:xfrm>
            <a:off x="6026423" y="1313818"/>
            <a:ext cx="2659678" cy="4812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7680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: The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Three Columns with theme / category boxes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636874"/>
            <a:ext cx="2659678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5"/>
          </p:nvPr>
        </p:nvSpPr>
        <p:spPr>
          <a:xfrm>
            <a:off x="3234828" y="1636874"/>
            <a:ext cx="2659678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6018772" y="1636874"/>
            <a:ext cx="2659678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2659678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1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28" hasCustomPrompt="1"/>
          </p:nvPr>
        </p:nvSpPr>
        <p:spPr>
          <a:xfrm>
            <a:off x="3241294" y="1282637"/>
            <a:ext cx="2659678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2</a:t>
            </a:r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018772" y="1282637"/>
            <a:ext cx="2659678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693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85" y="522568"/>
            <a:ext cx="8235915" cy="676706"/>
          </a:xfrm>
          <a:prstGeom prst="rect">
            <a:avLst/>
          </a:prstGeom>
        </p:spPr>
        <p:txBody>
          <a:bodyPr vert="horz" lIns="0" tIns="45715" rIns="91428" bIns="45715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885" y="1313817"/>
            <a:ext cx="8235915" cy="4525963"/>
          </a:xfrm>
          <a:prstGeom prst="rect">
            <a:avLst/>
          </a:prstGeom>
        </p:spPr>
        <p:txBody>
          <a:bodyPr vert="horz" lIns="0" tIns="45715" rIns="91428" bIns="45715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7" name="Picture 6" descr="Nexant_Logo_PNG_color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081" y="-3384"/>
            <a:ext cx="1472386" cy="567922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40020" y="6357038"/>
            <a:ext cx="7716650" cy="364206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 lIns="80165" tIns="40083" rIns="80165" bIns="40083" anchor="ctr"/>
          <a:lstStyle>
            <a:lvl1pPr algn="r">
              <a:defRPr sz="1400" b="1">
                <a:solidFill>
                  <a:schemeClr val="tx2"/>
                </a:solidFill>
              </a:defRPr>
            </a:lvl1pPr>
          </a:lstStyle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5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9" r:id="rId3"/>
    <p:sldLayoutId id="2147483676" r:id="rId4"/>
    <p:sldLayoutId id="2147483683" r:id="rId5"/>
    <p:sldLayoutId id="2147483682" r:id="rId6"/>
    <p:sldLayoutId id="2147483684" r:id="rId7"/>
    <p:sldLayoutId id="2147483671" r:id="rId8"/>
    <p:sldLayoutId id="2147483677" r:id="rId9"/>
    <p:sldLayoutId id="2147483679" r:id="rId10"/>
    <p:sldLayoutId id="2147483680" r:id="rId11"/>
    <p:sldLayoutId id="2147483681" r:id="rId12"/>
    <p:sldLayoutId id="2147483667" r:id="rId13"/>
    <p:sldLayoutId id="2147483668" r:id="rId14"/>
    <p:sldLayoutId id="2147483673" r:id="rId15"/>
    <p:sldLayoutId id="2147483674" r:id="rId16"/>
    <p:sldLayoutId id="2147483675" r:id="rId17"/>
    <p:sldLayoutId id="2147483666" r:id="rId18"/>
  </p:sldLayoutIdLst>
  <p:transition>
    <p:fade/>
  </p:transition>
  <p:hf hdr="0" dt="0"/>
  <p:txStyles>
    <p:titleStyle>
      <a:lvl1pPr algn="l" defTabSz="457144" rtl="0" eaLnBrk="1" latinLnBrk="0" hangingPunct="1">
        <a:lnSpc>
          <a:spcPct val="100000"/>
        </a:lnSpc>
        <a:spcBef>
          <a:spcPct val="0"/>
        </a:spcBef>
        <a:buNone/>
        <a:defRPr sz="2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0517" indent="-250517" algn="l" defTabSz="457144" rtl="0" eaLnBrk="1" latinLnBrk="0" hangingPunct="1">
        <a:lnSpc>
          <a:spcPct val="120000"/>
        </a:lnSpc>
        <a:spcBef>
          <a:spcPct val="20000"/>
        </a:spcBef>
        <a:spcAft>
          <a:spcPts val="263"/>
        </a:spcAft>
        <a:buClr>
          <a:schemeClr val="accent2"/>
        </a:buClr>
        <a:buFont typeface="Wingdings" panose="05000000000000000000" pitchFamily="2" charset="2"/>
        <a:buChar char="§"/>
        <a:defRPr sz="18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400827" indent="-200414" algn="l" defTabSz="457144" rtl="0" eaLnBrk="1" latinLnBrk="0" hangingPunct="1">
        <a:lnSpc>
          <a:spcPct val="130000"/>
        </a:lnSpc>
        <a:spcBef>
          <a:spcPts val="32"/>
        </a:spcBef>
        <a:spcAft>
          <a:spcPts val="263"/>
        </a:spcAft>
        <a:buClr>
          <a:schemeClr val="accent3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501034" indent="-150310" algn="l" defTabSz="457144" rtl="0" eaLnBrk="1" latinLnBrk="0" hangingPunct="1">
        <a:lnSpc>
          <a:spcPct val="110000"/>
        </a:lnSpc>
        <a:spcBef>
          <a:spcPts val="526"/>
        </a:spcBef>
        <a:spcAft>
          <a:spcPts val="263"/>
        </a:spcAft>
        <a:buClr>
          <a:schemeClr val="accent5"/>
        </a:buClr>
        <a:buSzPct val="100000"/>
        <a:buFont typeface="Arial" panose="020B0604020202020204" pitchFamily="34" charset="0"/>
        <a:buChar char="−"/>
        <a:defRPr sz="1400" kern="1200">
          <a:solidFill>
            <a:schemeClr val="tx1"/>
          </a:solidFill>
          <a:latin typeface="Arial"/>
          <a:ea typeface="+mn-ea"/>
          <a:cs typeface="Arial"/>
        </a:defRPr>
      </a:lvl3pPr>
      <a:lvl4pPr marL="701448" indent="-200414" algn="l" defTabSz="457144" rtl="0" eaLnBrk="1" latinLnBrk="0" hangingPunct="1">
        <a:lnSpc>
          <a:spcPct val="110000"/>
        </a:lnSpc>
        <a:spcBef>
          <a:spcPts val="526"/>
        </a:spcBef>
        <a:spcAft>
          <a:spcPts val="263"/>
        </a:spcAft>
        <a:buClr>
          <a:schemeClr val="accent5"/>
        </a:buClr>
        <a:buFont typeface="Arial" panose="020B0604020202020204" pitchFamily="34" charset="0"/>
        <a:buChar char="-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851758" indent="-200414" algn="l" defTabSz="457144" rtl="0" eaLnBrk="1" latinLnBrk="0" hangingPunct="1">
        <a:lnSpc>
          <a:spcPct val="110000"/>
        </a:lnSpc>
        <a:spcBef>
          <a:spcPts val="526"/>
        </a:spcBef>
        <a:spcAft>
          <a:spcPts val="263"/>
        </a:spcAft>
        <a:buClr>
          <a:schemeClr val="accent5"/>
        </a:buClr>
        <a:buFont typeface="Arial" panose="020B0604020202020204" pitchFamily="34" charset="0"/>
        <a:buChar char="-"/>
        <a:defRPr sz="1200" kern="1200" baseline="0">
          <a:solidFill>
            <a:schemeClr val="tx1"/>
          </a:solidFill>
          <a:latin typeface="Arial"/>
          <a:ea typeface="+mn-ea"/>
          <a:cs typeface="Arial"/>
        </a:defRPr>
      </a:lvl5pPr>
      <a:lvl6pPr marL="673390" indent="-160331" algn="l" defTabSz="457144" rtl="0" eaLnBrk="1" latinLnBrk="0" hangingPunct="1">
        <a:lnSpc>
          <a:spcPct val="110000"/>
        </a:lnSpc>
        <a:spcBef>
          <a:spcPts val="526"/>
        </a:spcBef>
        <a:spcAft>
          <a:spcPts val="0"/>
        </a:spcAft>
        <a:buClr>
          <a:schemeClr val="accent5"/>
        </a:buClr>
        <a:buFont typeface="Lucida Grande"/>
        <a:buChar char="-"/>
        <a:defRPr sz="1200" kern="1200">
          <a:solidFill>
            <a:schemeClr val="tx1"/>
          </a:solidFill>
          <a:latin typeface="Arial"/>
          <a:ea typeface="+mn-ea"/>
          <a:cs typeface="Arial"/>
        </a:defRPr>
      </a:lvl6pPr>
      <a:lvl7pPr marL="887832" indent="-150310" algn="l" defTabSz="457144" rtl="0" eaLnBrk="1" latinLnBrk="0" hangingPunct="1">
        <a:lnSpc>
          <a:spcPct val="110000"/>
        </a:lnSpc>
        <a:spcBef>
          <a:spcPts val="526"/>
        </a:spcBef>
        <a:buClr>
          <a:schemeClr val="accent5"/>
        </a:buClr>
        <a:buFont typeface="Lucida Grande"/>
        <a:buChar char="-"/>
        <a:defRPr sz="1200" kern="1200">
          <a:solidFill>
            <a:schemeClr val="tx1"/>
          </a:solidFill>
          <a:latin typeface="Arial"/>
          <a:ea typeface="+mn-ea"/>
          <a:cs typeface="Arial"/>
        </a:defRPr>
      </a:lvl7pPr>
      <a:lvl8pPr marL="3428576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9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1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8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onathancook@nexant.com" TargetMode="External"/><Relationship Id="rId2" Type="http://schemas.openxmlformats.org/officeDocument/2006/relationships/hyperlink" Target="mailto:alemarchand@nexant.com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SDG&amp;E SPP Non-residential TOU / TOU-CPP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Summary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11, 2015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33967" y="4683761"/>
            <a:ext cx="5792476" cy="1314206"/>
          </a:xfrm>
        </p:spPr>
        <p:txBody>
          <a:bodyPr/>
          <a:lstStyle/>
          <a:p>
            <a:r>
              <a:rPr lang="en-US" dirty="0" smtClean="0"/>
              <a:t>Prepared by:</a:t>
            </a:r>
          </a:p>
          <a:p>
            <a:r>
              <a:rPr lang="en-US" dirty="0" smtClean="0"/>
              <a:t>Alana Lemarchand</a:t>
            </a:r>
          </a:p>
          <a:p>
            <a:r>
              <a:rPr lang="en-US" dirty="0" smtClean="0"/>
              <a:t>Jonathan Cook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6432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estimate assumptions drawn from outside of SDG&amp;E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SDG&amp;E Ex post impacts could not be used</a:t>
            </a:r>
          </a:p>
          <a:p>
            <a:pPr lvl="1"/>
            <a:r>
              <a:rPr lang="en-US" dirty="0"/>
              <a:t>Insignificant</a:t>
            </a:r>
          </a:p>
          <a:p>
            <a:pPr lvl="1"/>
            <a:r>
              <a:rPr lang="en-US" dirty="0"/>
              <a:t>Not </a:t>
            </a:r>
            <a:r>
              <a:rPr lang="en-US" dirty="0" smtClean="0"/>
              <a:t>representative</a:t>
            </a:r>
            <a:endParaRPr lang="en-US" dirty="0"/>
          </a:p>
          <a:p>
            <a:r>
              <a:rPr lang="en-US" dirty="0" smtClean="0"/>
              <a:t>Variety of other issues with impact estimates from other studies</a:t>
            </a:r>
          </a:p>
          <a:p>
            <a:pPr lvl="1"/>
            <a:r>
              <a:rPr lang="en-US" dirty="0" smtClean="0"/>
              <a:t>Wrong segment (e.g. residential or Med/Large C&amp;I instead of SMB)</a:t>
            </a:r>
          </a:p>
          <a:p>
            <a:pPr lvl="1"/>
            <a:r>
              <a:rPr lang="en-US" dirty="0" smtClean="0"/>
              <a:t>Small samples</a:t>
            </a:r>
          </a:p>
          <a:p>
            <a:pPr lvl="1"/>
            <a:r>
              <a:rPr lang="en-US" dirty="0" smtClean="0"/>
              <a:t>Questionable research designs</a:t>
            </a:r>
          </a:p>
          <a:p>
            <a:r>
              <a:rPr lang="en-US" dirty="0" smtClean="0"/>
              <a:t>PG&amp;E Non-res TOU estimates were the best available (though not ideal)</a:t>
            </a:r>
          </a:p>
          <a:p>
            <a:pPr lvl="1"/>
            <a:r>
              <a:rPr lang="en-US" dirty="0" smtClean="0"/>
              <a:t>Correct segment (SMB)</a:t>
            </a:r>
          </a:p>
          <a:p>
            <a:pPr lvl="1"/>
            <a:r>
              <a:rPr lang="en-US" dirty="0" smtClean="0"/>
              <a:t>Sound design and sample size</a:t>
            </a:r>
          </a:p>
          <a:p>
            <a:pPr lvl="1"/>
            <a:r>
              <a:rPr lang="en-US" dirty="0" smtClean="0"/>
              <a:t>Allowed estimation of impacts by industry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0093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Methodology: Applied PG&amp;E mandatory non-residential TOU impacts to reference loads derived using weather sensitivity 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Ex Ante </a:t>
            </a:r>
            <a:r>
              <a:rPr lang="en-US" dirty="0" smtClean="0"/>
              <a:t>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24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Regression model capturing weather sensitivity and seasonal variation used to create reference loads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𝑘𝑤h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,  </m:t>
                        </m:r>
                        <m:r>
                          <a:rPr lang="en-US" i="1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𝐶𝐷𝐷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𝑤𝑒𝑒𝑘𝑑𝑎𝑦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𝐶𝐷𝐷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𝑤𝑒𝑒𝑘𝑑𝑎𝑦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𝑤𝑒𝑒𝑘𝑑𝑎𝑦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𝑚𝑜𝑛𝑡h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/>
                      <m:t> </m:t>
                    </m:r>
                  </m:oMath>
                </a14:m>
                <a:endParaRPr lang="en-US" sz="4200" dirty="0"/>
              </a:p>
              <a:p>
                <a:r>
                  <a:rPr lang="en-US" dirty="0" smtClean="0"/>
                  <a:t>Applied on an industry specific basis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4"/>
              </p:nvPr>
            </p:nvSpPr>
            <p:spPr>
              <a:blipFill rotWithShape="1">
                <a:blip r:embed="rId2"/>
                <a:stretch>
                  <a:fillRect l="-5046" r="-2064" b="-1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6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r>
              <a:rPr lang="en-US" dirty="0" smtClean="0"/>
              <a:t>Used </a:t>
            </a:r>
            <a:r>
              <a:rPr lang="en-US" i="1" dirty="0" smtClean="0"/>
              <a:t>average </a:t>
            </a:r>
            <a:r>
              <a:rPr lang="en-US" i="1" dirty="0"/>
              <a:t>percent impacts</a:t>
            </a:r>
            <a:r>
              <a:rPr lang="en-US" dirty="0"/>
              <a:t> from </a:t>
            </a:r>
            <a:r>
              <a:rPr lang="en-US" dirty="0" smtClean="0"/>
              <a:t>evaluation of mandatory </a:t>
            </a:r>
            <a:r>
              <a:rPr lang="en-US" dirty="0"/>
              <a:t>PG&amp;E non-residential </a:t>
            </a:r>
            <a:r>
              <a:rPr lang="en-US" dirty="0" smtClean="0"/>
              <a:t>TOU</a:t>
            </a:r>
            <a:endParaRPr lang="en-US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en-US" dirty="0" smtClean="0"/>
              <a:t>TOU: Applied PG&amp;E impacts </a:t>
            </a:r>
            <a:r>
              <a:rPr lang="en-US" dirty="0"/>
              <a:t>specific to </a:t>
            </a:r>
            <a:endParaRPr lang="en-US" dirty="0" smtClean="0"/>
          </a:p>
          <a:p>
            <a:pPr lvl="1"/>
            <a:r>
              <a:rPr lang="en-US" dirty="0" smtClean="0"/>
              <a:t>industry</a:t>
            </a:r>
          </a:p>
          <a:p>
            <a:pPr lvl="1"/>
            <a:r>
              <a:rPr lang="en-US" dirty="0" smtClean="0"/>
              <a:t>rate </a:t>
            </a:r>
            <a:r>
              <a:rPr lang="en-US" dirty="0"/>
              <a:t>block (e.g., peak, shoulder, etc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season</a:t>
            </a:r>
          </a:p>
          <a:p>
            <a:pPr lvl="1"/>
            <a:r>
              <a:rPr lang="en-US" dirty="0" smtClean="0"/>
              <a:t>day </a:t>
            </a:r>
            <a:r>
              <a:rPr lang="en-US" dirty="0"/>
              <a:t>of </a:t>
            </a:r>
            <a:r>
              <a:rPr lang="en-US" dirty="0" smtClean="0"/>
              <a:t>week</a:t>
            </a:r>
          </a:p>
          <a:p>
            <a:r>
              <a:rPr lang="en-US" dirty="0" smtClean="0"/>
              <a:t>CPP</a:t>
            </a:r>
            <a:r>
              <a:rPr lang="en-US" dirty="0"/>
              <a:t>: </a:t>
            </a:r>
            <a:r>
              <a:rPr lang="en-US" dirty="0" smtClean="0"/>
              <a:t>Assumed to be zero due to lack of </a:t>
            </a:r>
            <a:r>
              <a:rPr lang="en-US" dirty="0"/>
              <a:t>empirical evidence 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1: Reference loads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2: Assumptions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3: Impacts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375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r>
              <a:rPr lang="en-US" dirty="0" smtClean="0"/>
              <a:t>Aggregate peak day impacts of 10 to 11 MW for SMB, depending </a:t>
            </a:r>
            <a:r>
              <a:rPr lang="en-US" dirty="0"/>
              <a:t>on weather </a:t>
            </a:r>
            <a:r>
              <a:rPr lang="en-US" dirty="0" smtClean="0"/>
              <a:t>conditions, and about 1.3 MW for Agriculture</a:t>
            </a:r>
          </a:p>
          <a:p>
            <a:r>
              <a:rPr lang="en-US" dirty="0" smtClean="0"/>
              <a:t>Negative impacts for Mfg. sector reflect statistically significant results from PG&amp;E mandatory TOU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TOU peak impacts of 11 to 12 MW in July 2016 for SMB and Agriculture rates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Ex Ante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Aggregate July 2016 Peak Day Impacts, MW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619680"/>
              </p:ext>
            </p:extLst>
          </p:nvPr>
        </p:nvGraphicFramePr>
        <p:xfrm>
          <a:off x="450886" y="2081117"/>
          <a:ext cx="5436692" cy="3919531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696351"/>
                <a:gridCol w="2740341"/>
              </a:tblGrid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All SMB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All Agriculture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1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1108096701"/>
              </p:ext>
            </p:extLst>
          </p:nvPr>
        </p:nvGraphicFramePr>
        <p:xfrm>
          <a:off x="450850" y="1636713"/>
          <a:ext cx="5437188" cy="4487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360969" y="4613989"/>
            <a:ext cx="1828800" cy="2221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</a:rPr>
              <a:t>All SMB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60969" y="5694425"/>
            <a:ext cx="1828800" cy="2221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</a:rPr>
              <a:t>All Agriculture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0854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41064"/>
              </p:ext>
            </p:extLst>
          </p:nvPr>
        </p:nvGraphicFramePr>
        <p:xfrm>
          <a:off x="450886" y="2081117"/>
          <a:ext cx="5436692" cy="3919531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696351"/>
                <a:gridCol w="2740341"/>
              </a:tblGrid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All SMB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6321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All Agriculture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r>
              <a:rPr lang="en-US" dirty="0" smtClean="0"/>
              <a:t>Peak impacts are highly differentiated by industry, potentially reflective of relative load shifting ease:</a:t>
            </a:r>
          </a:p>
          <a:p>
            <a:pPr lvl="1"/>
            <a:r>
              <a:rPr lang="en-US" dirty="0" smtClean="0"/>
              <a:t>Low for retail, services, schools, which all operate primarily during the day</a:t>
            </a:r>
          </a:p>
          <a:p>
            <a:pPr lvl="1"/>
            <a:r>
              <a:rPr lang="en-US" dirty="0" smtClean="0"/>
              <a:t>High for agriculture, construction, utilities, institutions (includes services such as water treatment, irrigation)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955827053"/>
              </p:ext>
            </p:extLst>
          </p:nvPr>
        </p:nvGraphicFramePr>
        <p:xfrm>
          <a:off x="450850" y="1636713"/>
          <a:ext cx="5437188" cy="4487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SMB peak impacts range from 1% to 9%, highly differentiated by industry</a:t>
            </a:r>
            <a:r>
              <a:rPr lang="en-US" dirty="0"/>
              <a:t>; </a:t>
            </a:r>
            <a:r>
              <a:rPr lang="en-US" dirty="0" smtClean="0"/>
              <a:t>Highest for Ag pumping, at 19% peak reduction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Ex Ante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7"/>
          </p:nvPr>
        </p:nvSpPr>
        <p:spPr/>
        <p:txBody>
          <a:bodyPr wrap="none"/>
          <a:lstStyle/>
          <a:p>
            <a:r>
              <a:rPr lang="en-US" dirty="0" smtClean="0"/>
              <a:t>Avg. July Peak Impacts, </a:t>
            </a:r>
            <a:r>
              <a:rPr lang="en-US" dirty="0"/>
              <a:t>SDG&amp;E 1-in-2 </a:t>
            </a:r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60969" y="4613989"/>
            <a:ext cx="1828800" cy="2221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</a:rPr>
              <a:t>All SMB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60969" y="5694425"/>
            <a:ext cx="1828800" cy="2221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</a:rPr>
              <a:t>All Agriculture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02862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47443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Learnings and observations: Non-residential TOU impacts largely driven by differing economic incentive and ability to shift loads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en-US" dirty="0"/>
              <a:t>Initial recruiting for opt-in TOU focused on structural winners</a:t>
            </a:r>
          </a:p>
          <a:p>
            <a:r>
              <a:rPr lang="en-US" dirty="0"/>
              <a:t>Participants were very unlike average SMB </a:t>
            </a:r>
            <a:r>
              <a:rPr lang="en-US" dirty="0" smtClean="0"/>
              <a:t>customers (u-shaped or flat loads)</a:t>
            </a:r>
          </a:p>
          <a:p>
            <a:r>
              <a:rPr lang="en-US" dirty="0" smtClean="0"/>
              <a:t>Analysis did not produce load impact estimates that were statistically different from zero</a:t>
            </a:r>
            <a:endParaRPr lang="en-US" dirty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en-US" dirty="0"/>
              <a:t>Aggregate </a:t>
            </a:r>
            <a:r>
              <a:rPr lang="en-US" dirty="0" smtClean="0"/>
              <a:t>July 2016 peak </a:t>
            </a:r>
            <a:r>
              <a:rPr lang="en-US" dirty="0"/>
              <a:t>day impacts of 10 to 11 MW for SMB, depending on weather conditions, and about 1.3 MW for Agriculture</a:t>
            </a:r>
          </a:p>
          <a:p>
            <a:r>
              <a:rPr lang="en-US" dirty="0"/>
              <a:t>Peak impacts are highly differentiated by industry, </a:t>
            </a:r>
            <a:r>
              <a:rPr lang="en-US" dirty="0" smtClean="0"/>
              <a:t>which reflects diversity of end uses and willingness/ability to reduce peak load</a:t>
            </a:r>
          </a:p>
          <a:p>
            <a:pPr lvl="1"/>
            <a:r>
              <a:rPr lang="en-US" dirty="0" smtClean="0"/>
              <a:t>Highest for Ag pumping</a:t>
            </a:r>
          </a:p>
          <a:p>
            <a:pPr lvl="1"/>
            <a:r>
              <a:rPr lang="en-US" dirty="0" smtClean="0"/>
              <a:t>Small for retail, schools</a:t>
            </a:r>
          </a:p>
          <a:p>
            <a:pPr lvl="1"/>
            <a:r>
              <a:rPr lang="en-US" dirty="0" smtClean="0"/>
              <a:t>Negative for manufacturing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Ex Post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Ex 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6683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Nexant, Inc.</a:t>
            </a:r>
            <a:br>
              <a:rPr lang="en-US" dirty="0"/>
            </a:br>
            <a:r>
              <a:rPr lang="en-US" dirty="0"/>
              <a:t>101 Montgomery St., 15th Floor</a:t>
            </a:r>
            <a:br>
              <a:rPr lang="en-US" dirty="0"/>
            </a:br>
            <a:r>
              <a:rPr lang="en-US" dirty="0"/>
              <a:t>San Francisco, CA 94104</a:t>
            </a:r>
            <a:br>
              <a:rPr lang="en-US" dirty="0"/>
            </a:br>
            <a:r>
              <a:rPr lang="en-US" dirty="0"/>
              <a:t>415-777-0707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comments or questions, contact: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Alana Lemarchand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Consultant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alemarchand@nexant.com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Jonathan Cook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Senior Consultant</a:t>
            </a:r>
            <a:r>
              <a:rPr lang="en-US"/>
              <a:t/>
            </a:r>
            <a:br>
              <a:rPr lang="en-US"/>
            </a:br>
            <a:r>
              <a:rPr lang="en-US" smtClean="0">
                <a:hlinkClick r:id="rId3"/>
              </a:rPr>
              <a:t>jonathancook@nexant.com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114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Varying Rates in SDG&amp;E Territory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SDG&amp;E is in the process of providing time-varying pricing options to most of its customers</a:t>
            </a:r>
          </a:p>
          <a:p>
            <a:pPr lvl="1"/>
            <a:r>
              <a:rPr lang="en-US" dirty="0" smtClean="0"/>
              <a:t>1.2 million residential</a:t>
            </a:r>
          </a:p>
          <a:p>
            <a:pPr lvl="1"/>
            <a:r>
              <a:rPr lang="en-US" dirty="0" smtClean="0"/>
              <a:t>116,000 small commercial</a:t>
            </a:r>
          </a:p>
          <a:p>
            <a:pPr lvl="1"/>
            <a:r>
              <a:rPr lang="en-US" dirty="0" smtClean="0"/>
              <a:t>3,400 agricultural</a:t>
            </a:r>
          </a:p>
          <a:p>
            <a:r>
              <a:rPr lang="en-US" dirty="0" smtClean="0"/>
              <a:t>This evaluation focused on Small commercial and Agricultural customers </a:t>
            </a:r>
          </a:p>
          <a:p>
            <a:pPr lvl="1"/>
            <a:r>
              <a:rPr lang="en-US" dirty="0"/>
              <a:t>Rates became available to select small commercial customers on an opt-in basis in 2014</a:t>
            </a:r>
          </a:p>
          <a:p>
            <a:pPr lvl="1"/>
            <a:r>
              <a:rPr lang="en-US" dirty="0" smtClean="0"/>
              <a:t>The remainder of customers will be defaulted onto time-varying rates beginning in November 2015</a:t>
            </a:r>
          </a:p>
          <a:p>
            <a:r>
              <a:rPr lang="en-US" u="sng" dirty="0" smtClean="0"/>
              <a:t>Goal</a:t>
            </a:r>
            <a:r>
              <a:rPr lang="en-US" dirty="0" smtClean="0"/>
              <a:t>: Estimate the load impacts for customers who enrolled in 2014 and predict load impacts for the entire small commercial and agricultural population under default enrollment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6143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SDG&amp;E TOU / TOU-CPP rates </a:t>
            </a:r>
            <a:r>
              <a:rPr lang="en-US" dirty="0" smtClean="0"/>
              <a:t>analyzed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761122"/>
              </p:ext>
            </p:extLst>
          </p:nvPr>
        </p:nvGraphicFramePr>
        <p:xfrm>
          <a:off x="447675" y="1314450"/>
          <a:ext cx="8239125" cy="4217103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506430"/>
                <a:gridCol w="855318"/>
                <a:gridCol w="1847488"/>
                <a:gridCol w="1265872"/>
                <a:gridCol w="1625105"/>
                <a:gridCol w="1138912"/>
              </a:tblGrid>
              <a:tr h="613125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Customer Segment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Rate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Enrollment Policy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Start Date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Current Enrollment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Analysis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600663">
                <a:tc rowSpan="4"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dirty="0">
                          <a:effectLst/>
                        </a:rPr>
                        <a:t>Small </a:t>
                      </a:r>
                      <a:r>
                        <a:rPr lang="en-US" sz="1600" dirty="0" smtClean="0">
                          <a:effectLst/>
                        </a:rPr>
                        <a:t>Commercial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>
                          <a:effectLst/>
                        </a:rPr>
                        <a:t>TOU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dirty="0">
                          <a:effectLst/>
                        </a:rPr>
                        <a:t>Opt-in from non-time varying rate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>
                          <a:effectLst/>
                        </a:rPr>
                        <a:t>June 18, 2014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dirty="0">
                          <a:effectLst/>
                        </a:rPr>
                        <a:t>1,028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Ex</a:t>
                      </a:r>
                      <a:r>
                        <a:rPr lang="en-US" sz="1600" baseline="0" dirty="0" smtClean="0">
                          <a:effectLst/>
                        </a:rPr>
                        <a:t> post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600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dirty="0">
                          <a:effectLst/>
                        </a:rPr>
                        <a:t>TOU-CPP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dirty="0">
                          <a:effectLst/>
                        </a:rPr>
                        <a:t>Opt-in from non-time varying rate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>
                          <a:effectLst/>
                        </a:rPr>
                        <a:t>July 1, 2014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dirty="0">
                          <a:effectLst/>
                        </a:rPr>
                        <a:t>1,132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95" marR="55995" marT="0" marB="0"/>
                </a:tc>
              </a:tr>
              <a:tr h="600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>
                          <a:effectLst/>
                        </a:rPr>
                        <a:t>TOU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dirty="0">
                          <a:effectLst/>
                        </a:rPr>
                        <a:t>Opt-in from default TOU-CPP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>
                          <a:effectLst/>
                        </a:rPr>
                        <a:t>November 2015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dirty="0">
                          <a:effectLst/>
                        </a:rPr>
                        <a:t>n/a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Ex ante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600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>
                          <a:effectLst/>
                        </a:rPr>
                        <a:t>TOU-CPP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>
                          <a:effectLst/>
                        </a:rPr>
                        <a:t>Default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dirty="0">
                          <a:effectLst/>
                        </a:rPr>
                        <a:t>November 2015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dirty="0">
                          <a:effectLst/>
                        </a:rPr>
                        <a:t>n/a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95" marR="55995" marT="0" marB="0"/>
                </a:tc>
              </a:tr>
              <a:tr h="600663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Agricultural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>
                          <a:effectLst/>
                        </a:rPr>
                        <a:t>TOU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>
                          <a:effectLst/>
                        </a:rPr>
                        <a:t>Default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dirty="0">
                          <a:effectLst/>
                        </a:rPr>
                        <a:t>November 2015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dirty="0">
                          <a:effectLst/>
                        </a:rPr>
                        <a:t>n/a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95" marR="55995" marT="0" marB="0"/>
                </a:tc>
              </a:tr>
              <a:tr h="600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>
                          <a:effectLst/>
                        </a:rPr>
                        <a:t>TOU-CPP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>
                          <a:effectLst/>
                        </a:rPr>
                        <a:t>Opt-in from default TOU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>
                          <a:effectLst/>
                        </a:rPr>
                        <a:t>November 2015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r>
                        <a:rPr lang="en-US" sz="1600" dirty="0">
                          <a:effectLst/>
                        </a:rPr>
                        <a:t>n/a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914400" algn="l"/>
                          <a:tab pos="-457200" algn="l"/>
                          <a:tab pos="-914400" algn="l"/>
                          <a:tab pos="-457200" algn="l"/>
                          <a:tab pos="457200" algn="ctr"/>
                        </a:tabLst>
                      </a:pP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95" marR="55995" marT="0" marB="0"/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2929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SMB Ex Post TOU, TOU-CPP Impacts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1439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522568"/>
            <a:ext cx="8609658" cy="676706"/>
          </a:xfrm>
        </p:spPr>
        <p:txBody>
          <a:bodyPr/>
          <a:lstStyle/>
          <a:p>
            <a:r>
              <a:rPr lang="en-US" dirty="0" smtClean="0"/>
              <a:t>Participants were structural winners, different from typical SMB; impacts estimated via matched control group &amp; fixed effects</a:t>
            </a:r>
            <a:r>
              <a:rPr lang="en-US" dirty="0"/>
              <a:t> </a:t>
            </a:r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Ex Post Analysis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en-US" dirty="0" smtClean="0"/>
              <a:t>Initial recruiting for opt-in TOU focused on structural winners</a:t>
            </a:r>
          </a:p>
          <a:p>
            <a:r>
              <a:rPr lang="en-US" dirty="0" smtClean="0"/>
              <a:t>Participants were not representative of entire SMB population</a:t>
            </a:r>
          </a:p>
          <a:p>
            <a:pPr lvl="1"/>
            <a:r>
              <a:rPr lang="en-US" dirty="0" smtClean="0"/>
              <a:t>Daily load shapes were predominantly flat or even u-shaped (compared with day-time peaking typical of most SMB customers</a:t>
            </a:r>
          </a:p>
          <a:p>
            <a:pPr lvl="1"/>
            <a:r>
              <a:rPr lang="en-US" dirty="0" smtClean="0"/>
              <a:t>Higher than average representation of information and public administration (mostly services) accounts, including irrigation districts (e.g. lawns), water treatment and street lighting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26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Derived counterfactual using pre-treatment data and matched control group selected from non-participants with similar load shapes</a:t>
                </a:r>
              </a:p>
              <a:p>
                <a:r>
                  <a:rPr lang="en-US" dirty="0"/>
                  <a:t>Panel regression model with fixed effects used to estimate </a:t>
                </a:r>
                <a:r>
                  <a:rPr lang="en-US" dirty="0" smtClean="0"/>
                  <a:t>impacts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𝑎𝑣𝑔𝑝𝑒𝑎𝑘𝑘𝑤h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𝑝𝑜𝑠𝑡𝑡𝑟𝑒𝑎𝑡𝑚𝑒𝑛𝑡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𝑡𝑟𝑒𝑎𝑡𝑚𝑒𝑛𝑡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𝑝𝑜𝑠𝑡𝑡𝑟𝑒𝑎𝑡𝑚𝑒𝑛𝑡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𝑚𝑒𝑎𝑛</m:t>
                        </m:r>
                        <m:r>
                          <a:rPr lang="en-US" i="1">
                            <a:latin typeface="Cambria Math"/>
                          </a:rPr>
                          <m:t>17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𝑚𝑜𝑛𝑡h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6"/>
              </p:nvPr>
            </p:nvSpPr>
            <p:spPr>
              <a:blipFill rotWithShape="1">
                <a:blip r:embed="rId2"/>
                <a:stretch>
                  <a:fillRect l="-3044" r="-1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Placeholder 7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Participant characteristics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1601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shapes for opt-in participants predominantly </a:t>
            </a:r>
            <a:r>
              <a:rPr lang="en-US" dirty="0"/>
              <a:t>flat </a:t>
            </a:r>
            <a:r>
              <a:rPr lang="en-US" dirty="0" smtClean="0"/>
              <a:t>or u-shaped, making them structural winners for a TOU rate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7"/>
          </p:nvPr>
        </p:nvSpPr>
        <p:spPr/>
        <p:txBody>
          <a:bodyPr wrap="none"/>
          <a:lstStyle/>
          <a:p>
            <a:r>
              <a:rPr lang="en-US" sz="1200" dirty="0"/>
              <a:t>Average Load Shapes for </a:t>
            </a:r>
            <a:r>
              <a:rPr lang="en-US" sz="1200" dirty="0" smtClean="0"/>
              <a:t>SPP &amp; </a:t>
            </a:r>
            <a:r>
              <a:rPr lang="en-US" sz="1200" dirty="0"/>
              <a:t>Non-SPP </a:t>
            </a:r>
            <a:r>
              <a:rPr lang="en-US" sz="1200" dirty="0" smtClean="0"/>
              <a:t>Customers</a:t>
            </a:r>
            <a:endParaRPr lang="en-US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z="1200" dirty="0"/>
              <a:t>Load Shape Clusters by Rate </a:t>
            </a:r>
            <a:r>
              <a:rPr lang="en-US" sz="1200" dirty="0" smtClean="0"/>
              <a:t>(% </a:t>
            </a:r>
            <a:r>
              <a:rPr lang="en-US" sz="1200" dirty="0"/>
              <a:t>of the Population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pic>
        <p:nvPicPr>
          <p:cNvPr id="10" name="Content Placeholder 9"/>
          <p:cNvPicPr>
            <a:picLocks noGrp="1"/>
          </p:cNvPicPr>
          <p:nvPr>
            <p:ph sz="quarter" idx="26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3"/>
          <a:stretch/>
        </p:blipFill>
        <p:spPr bwMode="auto">
          <a:xfrm>
            <a:off x="4687888" y="2550818"/>
            <a:ext cx="3990975" cy="2659652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2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654505"/>
            <a:ext cx="3989388" cy="4452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33864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0"/>
          </p:nvPr>
        </p:nvSpPr>
        <p:spPr>
          <a:xfrm>
            <a:off x="6023795" y="1636873"/>
            <a:ext cx="2748065" cy="4488398"/>
          </a:xfrm>
        </p:spPr>
        <p:txBody>
          <a:bodyPr/>
          <a:lstStyle/>
          <a:p>
            <a:r>
              <a:rPr lang="en-US" dirty="0" smtClean="0"/>
              <a:t>TOU impacts for all industries were small and statistically insignificant (p-values ranged 0.82-0.89)</a:t>
            </a:r>
          </a:p>
          <a:p>
            <a:r>
              <a:rPr lang="en-US" dirty="0"/>
              <a:t>Average monthly bills for most customers in each industry either decreased or </a:t>
            </a:r>
            <a:r>
              <a:rPr lang="en-US" dirty="0" smtClean="0"/>
              <a:t>remained essentially </a:t>
            </a:r>
            <a:r>
              <a:rPr lang="en-US" dirty="0"/>
              <a:t>unchanged</a:t>
            </a:r>
          </a:p>
          <a:p>
            <a:r>
              <a:rPr lang="en-US" dirty="0"/>
              <a:t>Lack of significant impacts most likely driven by targeting structural </a:t>
            </a:r>
            <a:r>
              <a:rPr lang="en-US" dirty="0" smtClean="0"/>
              <a:t>winners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2198741906"/>
              </p:ext>
            </p:extLst>
          </p:nvPr>
        </p:nvGraphicFramePr>
        <p:xfrm>
          <a:off x="450847" y="1941764"/>
          <a:ext cx="5436731" cy="3816096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175934"/>
                <a:gridCol w="797442"/>
                <a:gridCol w="839972"/>
                <a:gridCol w="893135"/>
                <a:gridCol w="818707"/>
                <a:gridCol w="911541"/>
              </a:tblGrid>
              <a:tr h="822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Industry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Ref.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Load (kW)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Impact (kW)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Std. Error of Impact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144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P-value of Impact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Reduction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</a:rPr>
                        <a:t>Information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SimSun"/>
                          <a:cs typeface="Arial"/>
                        </a:rPr>
                        <a:t>(N=173)</a:t>
                      </a:r>
                      <a:endParaRPr lang="en-US" sz="1200" b="1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1.41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0.14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0.52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0.82</a:t>
                      </a: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10%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</a:tr>
              <a:tr h="731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</a:rPr>
                        <a:t>Public </a:t>
                      </a:r>
                      <a:br>
                        <a:rPr lang="en-US" sz="1200" b="1" dirty="0">
                          <a:effectLst/>
                          <a:latin typeface="+mn-lt"/>
                        </a:rPr>
                      </a:br>
                      <a:r>
                        <a:rPr lang="en-US" sz="1200" b="1" dirty="0" smtClean="0">
                          <a:effectLst/>
                          <a:latin typeface="+mn-lt"/>
                        </a:rPr>
                        <a:t>Administration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SimSun"/>
                          <a:cs typeface="Arial"/>
                        </a:rPr>
                        <a:t>(N=191)</a:t>
                      </a:r>
                      <a:endParaRPr lang="en-US" sz="1200" b="1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0.85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0.05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0.31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0.89</a:t>
                      </a: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5%</a:t>
                      </a:r>
                      <a:endParaRPr lang="en-US" sz="12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</a:tr>
              <a:tr h="731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</a:rPr>
                        <a:t>Other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SimSun"/>
                          <a:cs typeface="Arial"/>
                        </a:rPr>
                        <a:t>(N=89)</a:t>
                      </a:r>
                      <a:endParaRPr lang="en-US" sz="1200" b="1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3.74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-0.13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0.95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0.89</a:t>
                      </a: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-4%</a:t>
                      </a:r>
                      <a:endParaRPr lang="en-US" sz="12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</a:tr>
              <a:tr h="731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</a:rPr>
                        <a:t>All Customers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SimSun"/>
                          <a:cs typeface="Arial"/>
                        </a:rPr>
                        <a:t>(N=493)</a:t>
                      </a:r>
                      <a:endParaRPr lang="en-US" sz="1200" b="1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1.63</a:t>
                      </a:r>
                      <a:endParaRPr lang="en-US" sz="12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0.05</a:t>
                      </a:r>
                      <a:endParaRPr lang="en-US" sz="12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0.30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0.87</a:t>
                      </a: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3%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Opt-in SMB TOU </a:t>
            </a:r>
            <a:r>
              <a:rPr lang="en-US" dirty="0"/>
              <a:t>rate did not cause measureable load reductions for those who </a:t>
            </a:r>
            <a:r>
              <a:rPr lang="en-US" dirty="0" smtClean="0"/>
              <a:t>enrolled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Ex Post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Avg. Peak Summer Impacts, TOU </a:t>
            </a:r>
            <a:r>
              <a:rPr lang="en-US" sz="1200" dirty="0" smtClean="0"/>
              <a:t>(July-Oct 2014)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1907823" y="5896292"/>
            <a:ext cx="3443110" cy="460060"/>
          </a:xfrm>
          <a:prstGeom prst="wedgeRectCallout">
            <a:avLst>
              <a:gd name="adj1" fmla="val 32331"/>
              <a:gd name="adj2" fmla="val -104807"/>
            </a:avLst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Results not statistically significant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5456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r>
              <a:rPr lang="en-US" dirty="0" smtClean="0"/>
              <a:t>TOU-CPP impacts for all industries were small and statistically insignificant (p-values ranged 0.74-0.98)</a:t>
            </a:r>
          </a:p>
          <a:p>
            <a:r>
              <a:rPr lang="en-US" dirty="0" smtClean="0"/>
              <a:t>Impacts for the two event days tested also not significant (Sept 15 &amp; Sept 16, 2014)</a:t>
            </a:r>
            <a:endParaRPr lang="en-US" dirty="0"/>
          </a:p>
          <a:p>
            <a:r>
              <a:rPr lang="en-US" dirty="0"/>
              <a:t>Lack of significant impacts most likely driven by </a:t>
            </a:r>
            <a:r>
              <a:rPr lang="en-US" dirty="0" smtClean="0"/>
              <a:t>targeting of structural winners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3485124483"/>
              </p:ext>
            </p:extLst>
          </p:nvPr>
        </p:nvGraphicFramePr>
        <p:xfrm>
          <a:off x="450847" y="1941764"/>
          <a:ext cx="5436729" cy="336194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073153"/>
                <a:gridCol w="561846"/>
                <a:gridCol w="760346"/>
                <a:gridCol w="651920"/>
                <a:gridCol w="733646"/>
                <a:gridCol w="797442"/>
                <a:gridCol w="858376"/>
              </a:tblGrid>
              <a:tr h="822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Industry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Event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 day?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Ref.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Load (kW)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Impact (kW)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Std. Error of Impact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144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P-value of Impact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Reduction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</a:tr>
              <a:tr h="50444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</a:rPr>
                        <a:t>Public </a:t>
                      </a:r>
                      <a:br>
                        <a:rPr lang="en-US" sz="1200" b="1" dirty="0">
                          <a:effectLst/>
                          <a:latin typeface="+mn-lt"/>
                        </a:rPr>
                      </a:br>
                      <a:r>
                        <a:rPr lang="en-US" sz="1200" b="1" dirty="0" err="1" smtClean="0">
                          <a:effectLst/>
                          <a:latin typeface="+mn-lt"/>
                        </a:rPr>
                        <a:t>Administra-tion</a:t>
                      </a:r>
                      <a:endParaRPr lang="en-US" sz="1200" b="1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SimSun"/>
                          <a:cs typeface="Arial"/>
                        </a:rPr>
                        <a:t>(N=190)</a:t>
                      </a:r>
                      <a:endParaRPr lang="en-US" sz="1200" b="1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SimSun"/>
                          <a:cs typeface="Arial"/>
                        </a:rPr>
                        <a:t>No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-0.06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0.84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-13%</a:t>
                      </a:r>
                    </a:p>
                  </a:txBody>
                  <a:tcPr marL="9525" marR="9525" marT="9525" marB="0" anchor="ctr"/>
                </a:tc>
              </a:tr>
              <a:tr h="5044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SimSun"/>
                          <a:cs typeface="Arial"/>
                        </a:rPr>
                        <a:t>Yes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0.98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</a:tr>
              <a:tr h="36576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</a:rPr>
                        <a:t>Other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SimSun"/>
                          <a:cs typeface="Arial"/>
                        </a:rPr>
                        <a:t>(N=120)</a:t>
                      </a:r>
                      <a:endParaRPr lang="en-US" sz="1200" b="1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SimSun"/>
                          <a:cs typeface="Arial"/>
                        </a:rPr>
                        <a:t>No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1.68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0.74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SimSun"/>
                          <a:cs typeface="Arial"/>
                        </a:rPr>
                        <a:t>Yes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2.02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-0.35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1.28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0.79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-17%</a:t>
                      </a:r>
                    </a:p>
                  </a:txBody>
                  <a:tcPr marL="9525" marR="9525" marT="9525" marB="0" anchor="ctr"/>
                </a:tc>
              </a:tr>
              <a:tr h="39928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</a:rPr>
                        <a:t>All Customers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SimSun"/>
                          <a:cs typeface="Arial"/>
                        </a:rPr>
                        <a:t>(N=292)</a:t>
                      </a:r>
                      <a:endParaRPr lang="en-US" sz="1200" b="1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SimSun"/>
                          <a:cs typeface="Arial"/>
                        </a:rPr>
                        <a:t>No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0.86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</a:tr>
              <a:tr h="3992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SimSun"/>
                          <a:cs typeface="Arial"/>
                        </a:rPr>
                        <a:t>Yes</a:t>
                      </a:r>
                      <a:endParaRPr lang="en-US" sz="1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1.09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-0.12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0.81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144" rtl="0" eaLnBrk="1" fontAlgn="b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-11%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Opt-in SMB </a:t>
            </a:r>
            <a:r>
              <a:rPr lang="en-US" dirty="0" smtClean="0"/>
              <a:t>TOU-CPP </a:t>
            </a:r>
            <a:r>
              <a:rPr lang="en-US" dirty="0"/>
              <a:t>rate did not cause measureable load reductions on regular or event days for those who enrolled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Ex Post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7"/>
          </p:nvPr>
        </p:nvSpPr>
        <p:spPr/>
        <p:txBody>
          <a:bodyPr wrap="none"/>
          <a:lstStyle/>
          <a:p>
            <a:r>
              <a:rPr lang="en-US" dirty="0"/>
              <a:t>Avg. Peak Summer Impacts, </a:t>
            </a:r>
            <a:r>
              <a:rPr lang="en-US" dirty="0" smtClean="0"/>
              <a:t>TOU-CPP </a:t>
            </a:r>
            <a:r>
              <a:rPr lang="en-US" sz="1200" dirty="0"/>
              <a:t>(July-Oct 2014)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1907823" y="5467310"/>
            <a:ext cx="3443110" cy="460060"/>
          </a:xfrm>
          <a:prstGeom prst="wedgeRectCallout">
            <a:avLst>
              <a:gd name="adj1" fmla="val 32331"/>
              <a:gd name="adj2" fmla="val -104807"/>
            </a:avLst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Results not statistically significant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2776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SMB and Agriculture </a:t>
            </a:r>
            <a:r>
              <a:rPr lang="en-US" dirty="0"/>
              <a:t>Ex </a:t>
            </a:r>
            <a:r>
              <a:rPr lang="en-US" dirty="0" smtClean="0"/>
              <a:t>Ante </a:t>
            </a:r>
            <a:r>
              <a:rPr lang="en-US" dirty="0"/>
              <a:t>TOU, TOU-CPP Impacts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143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Nexant_PP">
      <a:dk1>
        <a:srgbClr val="464749"/>
      </a:dk1>
      <a:lt1>
        <a:sysClr val="window" lastClr="FFFFFF"/>
      </a:lt1>
      <a:dk2>
        <a:srgbClr val="0070CD"/>
      </a:dk2>
      <a:lt2>
        <a:srgbClr val="C7C9CB"/>
      </a:lt2>
      <a:accent1>
        <a:srgbClr val="0070CD"/>
      </a:accent1>
      <a:accent2>
        <a:srgbClr val="77BC1F"/>
      </a:accent2>
      <a:accent3>
        <a:srgbClr val="FB9E4C"/>
      </a:accent3>
      <a:accent4>
        <a:srgbClr val="5A5B5E"/>
      </a:accent4>
      <a:accent5>
        <a:srgbClr val="818386"/>
      </a:accent5>
      <a:accent6>
        <a:srgbClr val="FB9E4C"/>
      </a:accent6>
      <a:hlink>
        <a:srgbClr val="77BC1F"/>
      </a:hlink>
      <a:folHlink>
        <a:srgbClr val="77BC1F"/>
      </a:folHlink>
    </a:clrScheme>
    <a:fontScheme name="Nexan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sz="18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3514</TotalTime>
  <Words>1253</Words>
  <Application>Microsoft Office PowerPoint</Application>
  <PresentationFormat>Letter Paper (8.5x11 in)</PresentationFormat>
  <Paragraphs>243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</vt:lpstr>
      <vt:lpstr>SDG&amp;E SPP Non-residential TOU / TOU-CPP</vt:lpstr>
      <vt:lpstr>Time Varying Rates in SDG&amp;E Territory</vt:lpstr>
      <vt:lpstr>SDG&amp;E TOU / TOU-CPP rates analyzed</vt:lpstr>
      <vt:lpstr>SMB Ex Post TOU, TOU-CPP Impacts</vt:lpstr>
      <vt:lpstr>Participants were structural winners, different from typical SMB; impacts estimated via matched control group &amp; fixed effects regression</vt:lpstr>
      <vt:lpstr>Load shapes for opt-in participants predominantly flat or u-shaped, making them structural winners for a TOU rate </vt:lpstr>
      <vt:lpstr>Opt-in SMB TOU rate did not cause measureable load reductions for those who enrolled</vt:lpstr>
      <vt:lpstr>Opt-in SMB TOU-CPP rate did not cause measureable load reductions on regular or event days for those who enrolled </vt:lpstr>
      <vt:lpstr>SMB and Agriculture Ex Ante TOU, TOU-CPP Impacts</vt:lpstr>
      <vt:lpstr>Impact estimate assumptions drawn from outside of SDG&amp;E</vt:lpstr>
      <vt:lpstr>Methodology: Applied PG&amp;E mandatory non-residential TOU impacts to reference loads derived using weather sensitivity model</vt:lpstr>
      <vt:lpstr>Aggregate TOU peak impacts of 11 to 12 MW in July 2016 for SMB and Agriculture rates</vt:lpstr>
      <vt:lpstr>Most SMB peak impacts range from 1% to 9%, highly differentiated by industry; Highest for Ag pumping, at 19% peak reduction</vt:lpstr>
      <vt:lpstr>Conclusions</vt:lpstr>
      <vt:lpstr>Learnings and observations: Non-residential TOU impacts largely driven by differing economic incentive and ability to shift loads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&lt;Title&gt;</dc:title>
  <dc:creator>Lemarchand, Alana</dc:creator>
  <cp:lastModifiedBy>Chow, Dorris</cp:lastModifiedBy>
  <cp:revision>48</cp:revision>
  <dcterms:created xsi:type="dcterms:W3CDTF">2015-04-30T16:54:42Z</dcterms:created>
  <dcterms:modified xsi:type="dcterms:W3CDTF">2015-05-07T19:56:20Z</dcterms:modified>
</cp:coreProperties>
</file>