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3" r:id="rId3"/>
    <p:sldId id="477" r:id="rId4"/>
    <p:sldId id="500" r:id="rId5"/>
    <p:sldId id="501" r:id="rId6"/>
    <p:sldId id="502" r:id="rId7"/>
    <p:sldId id="493" r:id="rId8"/>
    <p:sldId id="505" r:id="rId9"/>
    <p:sldId id="504" r:id="rId10"/>
    <p:sldId id="495" r:id="rId11"/>
    <p:sldId id="503" r:id="rId12"/>
    <p:sldId id="506" r:id="rId13"/>
    <p:sldId id="483" r:id="rId14"/>
    <p:sldId id="484" r:id="rId15"/>
    <p:sldId id="507" r:id="rId16"/>
    <p:sldId id="508" r:id="rId17"/>
    <p:sldId id="509" r:id="rId18"/>
    <p:sldId id="510" r:id="rId19"/>
    <p:sldId id="511" r:id="rId20"/>
    <p:sldId id="437" r:id="rId21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800000"/>
    <a:srgbClr val="820019"/>
    <a:srgbClr val="F3FAFF"/>
    <a:srgbClr val="FFCC00"/>
    <a:srgbClr val="93D6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74" autoAdjust="0"/>
    <p:restoredTop sz="86412" autoAdjust="0"/>
  </p:normalViewPr>
  <p:slideViewPr>
    <p:cSldViewPr>
      <p:cViewPr>
        <p:scale>
          <a:sx n="80" d="100"/>
          <a:sy n="80" d="100"/>
        </p:scale>
        <p:origin x="-1666" y="-43"/>
      </p:cViewPr>
      <p:guideLst>
        <p:guide orient="horz" pos="1152"/>
        <p:guide pos="384"/>
      </p:guideLst>
    </p:cSldViewPr>
  </p:slideViewPr>
  <p:outlineViewPr>
    <p:cViewPr>
      <p:scale>
        <a:sx n="33" d="100"/>
        <a:sy n="33" d="100"/>
      </p:scale>
      <p:origin x="0" y="-17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>
      <p:cViewPr varScale="1">
        <p:scale>
          <a:sx n="58" d="100"/>
          <a:sy n="58" d="100"/>
        </p:scale>
        <p:origin x="-1194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B6655-F43D-40DF-84F7-287DBABED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7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FEEAE-FBDB-4FB6-8A60-3C391A179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2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1BCD0-E911-4A7F-88B1-5F993A1309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0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C6F9F-A8CB-46D8-9562-A8DD73EDEF0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9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86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8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4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59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15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10DB6-8E31-4345-BB1D-F043872CC22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472C6-F0AC-438B-A4FA-93F2088BF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77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99FB8-FBFF-4667-ACA1-89C79DDA2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9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9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152B9-2089-4557-8F41-26B93A85E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53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986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03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0" y="6419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328AE1-8B89-4A79-BFB5-9F9FA3CFD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3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46EEC-54E5-44A1-836E-787664100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7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A41B1-39D9-43EE-BFA7-6D97E2B45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7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0B88A3-14C4-408F-956C-BB72B12E4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3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F5915-ECA5-4D6A-9E20-472371BF4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A2DB7-877A-48F9-981A-1A0E81A03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9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B197E-116B-4419-9DC0-4CC9F2579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7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1376A-F91E-4E8B-AF17-BC2D0889E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6A2F2-996F-4583-BEB4-6F4AEFB96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`Fifth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10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66"/>
                </a:solidFill>
              </a:defRPr>
            </a:lvl1pPr>
          </a:lstStyle>
          <a:p>
            <a:r>
              <a:rPr lang="en-US" altLang="en-US"/>
              <a:t>June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19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fld id="{CB29F59B-25D2-4948-9FB6-7B0EE5277DD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ca_energy_consulti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81775"/>
            <a:ext cx="9144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62725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46200"/>
            <a:ext cx="91487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820019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820019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0019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0019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anh@CAEnerg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143000"/>
            <a:ext cx="6553200" cy="2457450"/>
          </a:xfrm>
        </p:spPr>
        <p:txBody>
          <a:bodyPr anchor="ctr"/>
          <a:lstStyle/>
          <a:p>
            <a:r>
              <a:rPr lang="en-US" altLang="en-US" sz="4000" dirty="0"/>
              <a:t>Load Impact </a:t>
            </a:r>
            <a:r>
              <a:rPr lang="en-US" altLang="en-US" sz="4000" dirty="0" smtClean="0"/>
              <a:t>Evaluations: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i="1" dirty="0" smtClean="0"/>
              <a:t>Non-residential TOU Rates at PG&amp;E and SCE</a:t>
            </a:r>
            <a:endParaRPr lang="en-US" altLang="en-US" sz="40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7162800" cy="192055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Dan </a:t>
            </a:r>
            <a:r>
              <a:rPr lang="en-US" altLang="en-US" b="1" dirty="0" smtClean="0">
                <a:solidFill>
                  <a:srgbClr val="000066"/>
                </a:solidFill>
              </a:rPr>
              <a:t>Hansen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66"/>
                </a:solidFill>
              </a:rPr>
              <a:t>Marlies Patton</a:t>
            </a:r>
            <a:endParaRPr lang="en-US" altLang="en-US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Christensen Associates Energy Consulting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DRMEC Spring Workshop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 i="1" dirty="0" smtClean="0">
                <a:solidFill>
                  <a:srgbClr val="000066"/>
                </a:solidFill>
              </a:rPr>
              <a:t>May 11, 2015</a:t>
            </a:r>
            <a:endParaRPr lang="en-US" altLang="en-US" sz="2000" b="1" i="1" dirty="0">
              <a:solidFill>
                <a:srgbClr val="000066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533400" y="685800"/>
            <a:ext cx="1981200" cy="2895600"/>
            <a:chOff x="0" y="0"/>
            <a:chExt cx="1521" cy="2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1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8A2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808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ca_energy_consult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5"/>
              <a:ext cx="152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3814763"/>
            <a:ext cx="9144000" cy="0"/>
          </a:xfrm>
          <a:prstGeom prst="line">
            <a:avLst/>
          </a:prstGeom>
          <a:noFill/>
          <a:ln w="76200">
            <a:solidFill>
              <a:srgbClr val="0000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Comparison of TOU and Control Load Profiles: </a:t>
            </a:r>
            <a:r>
              <a:rPr lang="en-US" altLang="en-US" i="1" dirty="0" smtClean="0"/>
              <a:t>SCE GS-1</a:t>
            </a:r>
            <a:endParaRPr lang="en-US" alt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4411952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4089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PG&amp;E SMB TOU Load Impact Estimates: PY2014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39" y="1524000"/>
            <a:ext cx="682296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 Non-residential TOU Load Impact Estimates: PY2014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961895" cy="50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3F52E-06AA-420C-A1B2-2619297E5DE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Comments on Ex Post Load Impact Estimates</a:t>
            </a:r>
            <a:endParaRPr lang="en-US" altLang="en-US" sz="3000" i="1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47800"/>
            <a:ext cx="8305800" cy="5181600"/>
          </a:xfrm>
        </p:spPr>
        <p:txBody>
          <a:bodyPr/>
          <a:lstStyle/>
          <a:p>
            <a:r>
              <a:rPr lang="en-US" altLang="en-US" sz="2400" dirty="0" smtClean="0"/>
              <a:t>PG&amp;E medium business estimates were sensitive to the PS matching method</a:t>
            </a:r>
          </a:p>
          <a:p>
            <a:pPr lvl="1"/>
            <a:r>
              <a:rPr lang="en-US" altLang="en-US" sz="2000" dirty="0" smtClean="0"/>
              <a:t>A reasonable alternative method resulted in estimated load </a:t>
            </a:r>
            <a:r>
              <a:rPr lang="en-US" altLang="en-US" sz="2000" i="1" dirty="0" smtClean="0"/>
              <a:t>increases</a:t>
            </a:r>
            <a:r>
              <a:rPr lang="en-US" altLang="en-US" sz="2000" dirty="0" smtClean="0"/>
              <a:t> in all pricing periods</a:t>
            </a:r>
          </a:p>
          <a:p>
            <a:r>
              <a:rPr lang="en-US" altLang="en-US" sz="2400" dirty="0" smtClean="0"/>
              <a:t>Across all groups, the pattern of demand response looks more like conservation than TOU price response</a:t>
            </a:r>
          </a:p>
          <a:p>
            <a:pPr lvl="1"/>
            <a:r>
              <a:rPr lang="en-US" altLang="en-US" sz="2000" dirty="0" smtClean="0"/>
              <a:t>Somewhat uniform percentage load decreases in all periods</a:t>
            </a:r>
          </a:p>
          <a:p>
            <a:pPr lvl="1"/>
            <a:r>
              <a:rPr lang="en-US" altLang="en-US" sz="2000" dirty="0" smtClean="0"/>
              <a:t>Little to no change in on-peak to off-peak usage ratios</a:t>
            </a:r>
          </a:p>
          <a:p>
            <a:pPr lvl="1"/>
            <a:r>
              <a:rPr lang="en-US" altLang="en-US" sz="2000" dirty="0" smtClean="0"/>
              <a:t>PY2013 PG&amp;E study also estimated usage reductions in all TOU pricing periods</a:t>
            </a:r>
          </a:p>
          <a:p>
            <a:pPr lvl="1"/>
            <a:r>
              <a:rPr lang="en-US" altLang="en-US" sz="2000" dirty="0" smtClean="0"/>
              <a:t>Suggests that TOU transition may have increased overall energy awareness rather than induced response to changing energy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Ex Ante Load Impacts</a:t>
            </a:r>
            <a:endParaRPr lang="en-US" altLang="en-US" sz="3000" i="1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47800"/>
            <a:ext cx="8305800" cy="5105400"/>
          </a:xfrm>
        </p:spPr>
        <p:txBody>
          <a:bodyPr/>
          <a:lstStyle/>
          <a:p>
            <a:r>
              <a:rPr lang="en-US" altLang="en-US" dirty="0" smtClean="0"/>
              <a:t>Ex ante incremental TOU load impacts are forecast for customers transitioned in 2015 and beyond</a:t>
            </a:r>
          </a:p>
          <a:p>
            <a:r>
              <a:rPr lang="en-US" altLang="en-US" dirty="0" smtClean="0"/>
              <a:t>The reference loads and load impacts are based on the PY2014 data and ex post estimates</a:t>
            </a:r>
          </a:p>
          <a:p>
            <a:r>
              <a:rPr lang="en-US" altLang="en-US" dirty="0" smtClean="0"/>
              <a:t>We estimate the weather sensitivity of TOU demand response and apply the estimates to the forecast weather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Ex Ante Load Impacts (2)</a:t>
            </a:r>
            <a:endParaRPr lang="en-US" altLang="en-US" sz="3000" i="1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47800"/>
            <a:ext cx="8305800" cy="5105400"/>
          </a:xfrm>
        </p:spPr>
        <p:txBody>
          <a:bodyPr/>
          <a:lstStyle/>
          <a:p>
            <a:r>
              <a:rPr lang="en-US" altLang="en-US" i="1" dirty="0" smtClean="0"/>
              <a:t>Reference loads</a:t>
            </a:r>
            <a:r>
              <a:rPr lang="en-US" altLang="en-US" dirty="0" smtClean="0"/>
              <a:t> are simulated for every required group and scenario</a:t>
            </a:r>
          </a:p>
          <a:p>
            <a:r>
              <a:rPr lang="en-US" altLang="en-US" i="1" dirty="0" smtClean="0"/>
              <a:t>Load impacts</a:t>
            </a:r>
            <a:r>
              <a:rPr lang="en-US" altLang="en-US" dirty="0" smtClean="0"/>
              <a:t> are based on PY2014, adjusted to forecast weather conditions</a:t>
            </a:r>
          </a:p>
          <a:p>
            <a:r>
              <a:rPr lang="en-US" altLang="en-US" i="1" dirty="0" smtClean="0"/>
              <a:t>Enrollment</a:t>
            </a:r>
            <a:r>
              <a:rPr lang="en-US" altLang="en-US" dirty="0" smtClean="0"/>
              <a:t> is the expected number of SAIDs to be transitioned in each year</a:t>
            </a:r>
          </a:p>
        </p:txBody>
      </p:sp>
    </p:spTree>
    <p:extLst>
      <p:ext uri="{BB962C8B-B14F-4D97-AF65-F5344CB8AC3E}">
        <p14:creationId xmlns:p14="http://schemas.microsoft.com/office/powerpoint/2010/main" val="3660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PG&amp;E Ex Ante Incremental TOU Enrollment</a:t>
            </a:r>
            <a:endParaRPr lang="en-US" altLang="en-US" sz="3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66" y="1547701"/>
            <a:ext cx="6788134" cy="49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PG&amp;E Ex Ante Incremental Load Impacts, </a:t>
            </a:r>
            <a:r>
              <a:rPr lang="en-US" altLang="en-US" i="1" dirty="0" smtClean="0"/>
              <a:t>August Peak Day</a:t>
            </a:r>
            <a:endParaRPr lang="en-US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24" y="1568369"/>
            <a:ext cx="6972576" cy="49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SCE Ex Ante Incremental TOU Enrollment</a:t>
            </a:r>
            <a:endParaRPr lang="en-US" altLang="en-US" sz="3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86" y="1477847"/>
            <a:ext cx="6974428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8C9AA-7951-4DF8-802F-B6F8A616671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SCE Ex Ante Incremental Load Impacts, </a:t>
            </a:r>
            <a:r>
              <a:rPr lang="en-US" altLang="en-US" i="1" dirty="0" smtClean="0"/>
              <a:t>August Peak Day</a:t>
            </a:r>
            <a:endParaRPr lang="en-US" alt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7086600" cy="50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09429-5864-4E9A-BF6C-66A3FFC6A6D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Non-residential TOU Rates</a:t>
            </a:r>
            <a:endParaRPr lang="en-US" altLang="en-US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Background</a:t>
            </a:r>
          </a:p>
          <a:p>
            <a:r>
              <a:rPr lang="en-US" altLang="en-US" dirty="0" smtClean="0"/>
              <a:t>Methodology</a:t>
            </a:r>
          </a:p>
          <a:p>
            <a:r>
              <a:rPr lang="en-US" altLang="en-US" dirty="0" smtClean="0"/>
              <a:t>Ex-post </a:t>
            </a:r>
            <a:r>
              <a:rPr lang="en-US" altLang="en-US" dirty="0"/>
              <a:t>load impacts (</a:t>
            </a:r>
            <a:r>
              <a:rPr lang="en-US" altLang="en-US" dirty="0" smtClean="0"/>
              <a:t>2014)</a:t>
            </a:r>
            <a:endParaRPr lang="en-US" altLang="en-US" dirty="0"/>
          </a:p>
          <a:p>
            <a:r>
              <a:rPr lang="en-US" altLang="en-US" dirty="0" smtClean="0"/>
              <a:t>Ex-ante </a:t>
            </a:r>
            <a:r>
              <a:rPr lang="en-US" altLang="en-US" dirty="0"/>
              <a:t>load impacts (</a:t>
            </a:r>
            <a:r>
              <a:rPr lang="en-US" altLang="en-US" dirty="0" smtClean="0"/>
              <a:t>2015 </a:t>
            </a:r>
            <a:r>
              <a:rPr lang="en-US" altLang="en-US" dirty="0"/>
              <a:t>– </a:t>
            </a:r>
            <a:r>
              <a:rPr lang="en-US" altLang="en-US" dirty="0" smtClean="0"/>
              <a:t>2025)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F8E170-DEB7-4C3F-9859-EC65BE32103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Questions?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/>
              <a:t>Contact – Dan Hansen, </a:t>
            </a:r>
            <a:br>
              <a:rPr lang="en-US" altLang="en-US" sz="2800"/>
            </a:br>
            <a:r>
              <a:rPr lang="en-US" altLang="en-US" sz="2800"/>
              <a:t>Christensen Associates Energy Consulting</a:t>
            </a:r>
            <a:br>
              <a:rPr lang="en-US" altLang="en-US" sz="2800"/>
            </a:br>
            <a:r>
              <a:rPr lang="en-US" altLang="en-US" sz="2800"/>
              <a:t>Madison, Wisconsin</a:t>
            </a:r>
          </a:p>
          <a:p>
            <a:pPr lvl="1">
              <a:lnSpc>
                <a:spcPct val="75000"/>
              </a:lnSpc>
            </a:pPr>
            <a:r>
              <a:rPr lang="en-US" altLang="en-US" sz="2400">
                <a:hlinkClick r:id="rId2"/>
              </a:rPr>
              <a:t>Danh@CAEnergy.com</a:t>
            </a:r>
            <a:endParaRPr lang="en-US" altLang="en-US" sz="2400"/>
          </a:p>
          <a:p>
            <a:pPr lvl="1">
              <a:lnSpc>
                <a:spcPct val="75000"/>
              </a:lnSpc>
            </a:pPr>
            <a:r>
              <a:rPr lang="en-US" altLang="en-US" sz="2400"/>
              <a:t>608-231-2266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PG&amp;E Program Description</a:t>
            </a:r>
            <a:endParaRPr lang="en-US" alt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5130800"/>
          </a:xfrm>
        </p:spPr>
        <p:txBody>
          <a:bodyPr/>
          <a:lstStyle/>
          <a:p>
            <a:r>
              <a:rPr lang="en-US" altLang="en-US" sz="2400" dirty="0" smtClean="0"/>
              <a:t>Analyzed the load impacts of small and medium business (SMB) customers who were transitioned to mandatory TOU rates</a:t>
            </a:r>
          </a:p>
          <a:p>
            <a:r>
              <a:rPr lang="en-US" altLang="en-US" sz="2400" dirty="0" smtClean="0"/>
              <a:t>A-1 (energy only C&amp;I tariff) and A-10 (a demand + energy C&amp;I tariff) customers</a:t>
            </a:r>
          </a:p>
          <a:p>
            <a:r>
              <a:rPr lang="en-US" altLang="en-US" sz="2400" dirty="0" smtClean="0"/>
              <a:t>Do not estimate ex-post load impacts for agricultural customers because they were not transitioned in March 2014 as had been planned</a:t>
            </a:r>
          </a:p>
          <a:p>
            <a:r>
              <a:rPr lang="en-US" altLang="en-US" sz="2400" dirty="0" smtClean="0"/>
              <a:t>Transitions have been occurring since 2012</a:t>
            </a:r>
          </a:p>
          <a:p>
            <a:pPr lvl="1"/>
            <a:r>
              <a:rPr lang="en-US" altLang="en-US" sz="2000" dirty="0" smtClean="0"/>
              <a:t>225,000 SMB SAIDs in November 2012 and 18,000 Ag SAIDs in March 2013</a:t>
            </a:r>
          </a:p>
          <a:p>
            <a:pPr lvl="1"/>
            <a:r>
              <a:rPr lang="en-US" altLang="en-US" sz="2000" dirty="0" smtClean="0"/>
              <a:t>104,000 SMB SAIDs in November 2013: these are the SAIDs we study here</a:t>
            </a:r>
          </a:p>
          <a:p>
            <a:pPr lvl="1"/>
            <a:r>
              <a:rPr lang="en-US" altLang="en-US" sz="2000" dirty="0" smtClean="0"/>
              <a:t>Remaining transitions will occur in 2014, 2015, and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PG&amp;E TOU Energy Rates: A-1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05" y="1524000"/>
            <a:ext cx="66265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 Program Description</a:t>
            </a:r>
            <a:endParaRPr lang="en-US" alt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826000"/>
          </a:xfrm>
        </p:spPr>
        <p:txBody>
          <a:bodyPr/>
          <a:lstStyle/>
          <a:p>
            <a:r>
              <a:rPr lang="en-US" altLang="en-US" sz="2400" dirty="0" smtClean="0"/>
              <a:t>Analyzed the load impacts of small and medium business (SMB) customers and agricultural customers who were transitioned to mandatory TOU rates</a:t>
            </a:r>
          </a:p>
          <a:p>
            <a:r>
              <a:rPr lang="en-US" altLang="en-US" sz="2400" dirty="0" smtClean="0"/>
              <a:t>GS-1 (energy only C&amp;I tariff), GS-2 (a demand + energy C&amp;I tariff), and PA (agricultural) customers</a:t>
            </a:r>
          </a:p>
          <a:p>
            <a:r>
              <a:rPr lang="en-US" altLang="en-US" sz="2400" dirty="0" smtClean="0"/>
              <a:t>This is the first analysis of TOU transitions for SCE</a:t>
            </a:r>
          </a:p>
          <a:p>
            <a:pPr lvl="1"/>
            <a:r>
              <a:rPr lang="en-US" altLang="en-US" sz="2000" dirty="0" smtClean="0"/>
              <a:t>393,000 SAIDs transitioned to TOU in 2014</a:t>
            </a:r>
          </a:p>
          <a:p>
            <a:pPr lvl="1"/>
            <a:r>
              <a:rPr lang="en-US" altLang="en-US" sz="2000" dirty="0" smtClean="0"/>
              <a:t>SMB transitioned in January 2014</a:t>
            </a:r>
          </a:p>
          <a:p>
            <a:pPr lvl="1"/>
            <a:r>
              <a:rPr lang="en-US" altLang="en-US" sz="2000" dirty="0" smtClean="0"/>
              <a:t>Agricultural accounts (~10,000) in February 2014</a:t>
            </a:r>
          </a:p>
          <a:p>
            <a:pPr lvl="1"/>
            <a:r>
              <a:rPr lang="en-US" altLang="en-US" sz="2000" dirty="0" smtClean="0"/>
              <a:t>209,000 SAIDs expected to transition in 2015 (12,000 of which are agricultural)</a:t>
            </a:r>
          </a:p>
          <a:p>
            <a:pPr lvl="1"/>
            <a:r>
              <a:rPr lang="en-US" altLang="en-US" sz="2000" dirty="0" smtClean="0"/>
              <a:t>98 percent of accounts expected to have bill impacts of less than $100 and 5 percent of the bill per year</a:t>
            </a:r>
          </a:p>
        </p:txBody>
      </p:sp>
    </p:spTree>
    <p:extLst>
      <p:ext uri="{BB962C8B-B14F-4D97-AF65-F5344CB8AC3E}">
        <p14:creationId xmlns:p14="http://schemas.microsoft.com/office/powerpoint/2010/main" val="28481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SCE TOU Energy Rates: </a:t>
            </a:r>
            <a:br>
              <a:rPr lang="en-US" altLang="en-US" dirty="0" smtClean="0"/>
            </a:br>
            <a:r>
              <a:rPr lang="en-US" altLang="en-US" dirty="0" smtClean="0"/>
              <a:t>TOU-GS-1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62" y="1524000"/>
            <a:ext cx="6629638" cy="48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Methodology</a:t>
            </a:r>
            <a:endParaRPr lang="en-US" alt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826000"/>
          </a:xfrm>
        </p:spPr>
        <p:txBody>
          <a:bodyPr/>
          <a:lstStyle/>
          <a:p>
            <a:r>
              <a:rPr lang="en-US" altLang="en-US" sz="2800" dirty="0" smtClean="0"/>
              <a:t>Conduct a </a:t>
            </a:r>
            <a:r>
              <a:rPr lang="en-US" altLang="en-US" sz="2800" i="1" dirty="0" smtClean="0"/>
              <a:t>difference-in-differences</a:t>
            </a:r>
            <a:r>
              <a:rPr lang="en-US" altLang="en-US" sz="2800" dirty="0" smtClean="0"/>
              <a:t> methodology</a:t>
            </a:r>
          </a:p>
          <a:p>
            <a:pPr lvl="1"/>
            <a:r>
              <a:rPr lang="en-US" altLang="en-US" sz="2000" dirty="0" smtClean="0"/>
              <a:t>Treatment versus matched control customers</a:t>
            </a:r>
          </a:p>
          <a:p>
            <a:pPr lvl="1"/>
            <a:r>
              <a:rPr lang="en-US" altLang="en-US" sz="2000" dirty="0" smtClean="0"/>
              <a:t>Before and after TOU rates are implemented</a:t>
            </a:r>
          </a:p>
          <a:p>
            <a:r>
              <a:rPr lang="en-US" altLang="en-US" sz="2400" dirty="0" smtClean="0"/>
              <a:t>Treatment customers are those transitioned to TOU rates in late 2013 or early 2014</a:t>
            </a:r>
          </a:p>
          <a:p>
            <a:r>
              <a:rPr lang="en-US" altLang="en-US" sz="2400" dirty="0" smtClean="0"/>
              <a:t>Eligible pool of control-group customers consists of SAIDs yet to be transitioned to TOU rates</a:t>
            </a:r>
          </a:p>
          <a:p>
            <a:r>
              <a:rPr lang="en-US" altLang="en-US" sz="2400" dirty="0" smtClean="0"/>
              <a:t>Each TOU customer is matched to a control-group customer using </a:t>
            </a:r>
            <a:r>
              <a:rPr lang="en-US" altLang="en-US" sz="2400" i="1" dirty="0" smtClean="0"/>
              <a:t>propensity score (PS) matching</a:t>
            </a:r>
          </a:p>
        </p:txBody>
      </p:sp>
    </p:spTree>
    <p:extLst>
      <p:ext uri="{BB962C8B-B14F-4D97-AF65-F5344CB8AC3E}">
        <p14:creationId xmlns:p14="http://schemas.microsoft.com/office/powerpoint/2010/main" val="1119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Methodology (2)</a:t>
            </a:r>
            <a:endParaRPr lang="en-US" alt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826000"/>
          </a:xfrm>
        </p:spPr>
        <p:txBody>
          <a:bodyPr/>
          <a:lstStyle/>
          <a:p>
            <a:r>
              <a:rPr lang="en-US" altLang="en-US" sz="2400" dirty="0" smtClean="0"/>
              <a:t>In PS matching, customers are matched using the following characteristics:</a:t>
            </a:r>
          </a:p>
          <a:p>
            <a:pPr lvl="1"/>
            <a:r>
              <a:rPr lang="en-US" altLang="en-US" sz="2000" dirty="0" smtClean="0"/>
              <a:t>Industry group</a:t>
            </a:r>
          </a:p>
          <a:p>
            <a:pPr lvl="1"/>
            <a:r>
              <a:rPr lang="en-US" altLang="en-US" sz="2000" dirty="0" smtClean="0"/>
              <a:t>Weather station</a:t>
            </a:r>
          </a:p>
          <a:p>
            <a:pPr lvl="1"/>
            <a:r>
              <a:rPr lang="en-US" altLang="en-US" sz="2000" dirty="0" smtClean="0"/>
              <a:t>A set of pre-TOU usage-based variables (e.g., average usage by season, weekday/weekend, and hour group)</a:t>
            </a:r>
          </a:p>
          <a:p>
            <a:r>
              <a:rPr lang="en-US" altLang="en-US" sz="2400" dirty="0" smtClean="0"/>
              <a:t>The TOU and matched control-group customers are combined to estimate TOU load impacts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1600" dirty="0" smtClean="0"/>
              <a:t>Fixed-effects model</a:t>
            </a:r>
          </a:p>
          <a:p>
            <a:pPr lvl="1"/>
            <a:r>
              <a:rPr lang="en-US" altLang="en-US" sz="1600" dirty="0" smtClean="0"/>
              <a:t>Difference-in-differences structure helps control for usage differences across years that affect all customers (not just TOU customers), helping isolate the effect of TOU rates on customer load profiles</a:t>
            </a:r>
          </a:p>
          <a:p>
            <a:r>
              <a:rPr lang="en-US" altLang="en-US" sz="2000" dirty="0" smtClean="0"/>
              <a:t>The following two slides compare treatment and control load profiles from the pre-TOU and TOU time periods</a:t>
            </a:r>
          </a:p>
        </p:txBody>
      </p:sp>
    </p:spTree>
    <p:extLst>
      <p:ext uri="{BB962C8B-B14F-4D97-AF65-F5344CB8AC3E}">
        <p14:creationId xmlns:p14="http://schemas.microsoft.com/office/powerpoint/2010/main" val="32135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May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Comparison of TOU and Control Load Profiles: </a:t>
            </a:r>
            <a:r>
              <a:rPr lang="en-US" altLang="en-US" i="1" dirty="0" smtClean="0"/>
              <a:t>PG&amp;E Small</a:t>
            </a:r>
            <a:endParaRPr lang="en-US" alt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6539"/>
            <a:ext cx="4419600" cy="2656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" y="2286000"/>
            <a:ext cx="4437134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14471</TotalTime>
  <Words>764</Words>
  <Application>Microsoft Office PowerPoint</Application>
  <PresentationFormat>On-screen Show (4:3)</PresentationFormat>
  <Paragraphs>123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Load Impact Evaluations: Non-residential TOU Rates at PG&amp;E and SCE</vt:lpstr>
      <vt:lpstr>Non-residential TOU Rates</vt:lpstr>
      <vt:lpstr>PG&amp;E Program Description</vt:lpstr>
      <vt:lpstr>PG&amp;E TOU Energy Rates: A-1</vt:lpstr>
      <vt:lpstr>SCE Program Description</vt:lpstr>
      <vt:lpstr>SCE TOU Energy Rates:  TOU-GS-1</vt:lpstr>
      <vt:lpstr>Methodology</vt:lpstr>
      <vt:lpstr>Methodology (2)</vt:lpstr>
      <vt:lpstr>Comparison of TOU and Control Load Profiles: PG&amp;E Small</vt:lpstr>
      <vt:lpstr>Comparison of TOU and Control Load Profiles: SCE GS-1</vt:lpstr>
      <vt:lpstr>PG&amp;E SMB TOU Load Impact Estimates: PY2014</vt:lpstr>
      <vt:lpstr>SCE Non-residential TOU Load Impact Estimates: PY2014</vt:lpstr>
      <vt:lpstr>Comments on Ex Post Load Impact Estimates</vt:lpstr>
      <vt:lpstr>Ex Ante Load Impacts</vt:lpstr>
      <vt:lpstr>Ex Ante Load Impacts (2)</vt:lpstr>
      <vt:lpstr>PG&amp;E Ex Ante Incremental TOU Enrollment</vt:lpstr>
      <vt:lpstr>PG&amp;E Ex Ante Incremental Load Impacts, August Peak Day</vt:lpstr>
      <vt:lpstr>SCE Ex Ante Incremental TOU Enrollment</vt:lpstr>
      <vt:lpstr>SCE Ex Ante Incremental Load Impacts, August Peak Day</vt:lpstr>
      <vt:lpstr>Questions?  </vt:lpstr>
    </vt:vector>
  </TitlesOfParts>
  <Company>Christensen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kachitwood</dc:creator>
  <cp:lastModifiedBy>Chow, Dorris</cp:lastModifiedBy>
  <cp:revision>212</cp:revision>
  <cp:lastPrinted>2007-12-17T14:41:12Z</cp:lastPrinted>
  <dcterms:created xsi:type="dcterms:W3CDTF">2007-12-14T18:57:20Z</dcterms:created>
  <dcterms:modified xsi:type="dcterms:W3CDTF">2015-05-07T21:13:34Z</dcterms:modified>
</cp:coreProperties>
</file>