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9" r:id="rId2"/>
    <p:sldId id="345" r:id="rId3"/>
    <p:sldId id="343" r:id="rId4"/>
    <p:sldId id="342" r:id="rId5"/>
    <p:sldId id="365" r:id="rId6"/>
    <p:sldId id="344" r:id="rId7"/>
    <p:sldId id="366" r:id="rId8"/>
    <p:sldId id="367" r:id="rId9"/>
    <p:sldId id="372" r:id="rId10"/>
    <p:sldId id="373" r:id="rId11"/>
    <p:sldId id="374" r:id="rId12"/>
    <p:sldId id="375" r:id="rId13"/>
    <p:sldId id="376" r:id="rId14"/>
    <p:sldId id="352" r:id="rId15"/>
    <p:sldId id="353" r:id="rId16"/>
    <p:sldId id="368" r:id="rId17"/>
    <p:sldId id="369" r:id="rId18"/>
    <p:sldId id="370" r:id="rId19"/>
    <p:sldId id="371" r:id="rId20"/>
    <p:sldId id="300" r:id="rId21"/>
  </p:sldIdLst>
  <p:sldSz cx="9144000" cy="6858000" type="letter"/>
  <p:notesSz cx="6894513" cy="9180513"/>
  <p:defaultTextStyle>
    <a:defPPr>
      <a:defRPr lang="en-US"/>
    </a:defPPr>
    <a:lvl1pPr marL="0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C1F"/>
    <a:srgbClr val="007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855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090" y="139"/>
      </p:cViewPr>
      <p:guideLst>
        <p:guide orient="horz" pos="3834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5295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B007ED88-A3DE-6346-B89F-42FEE829C83F}" type="datetime1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5295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8C3B1715-F5D1-1143-A571-DB0067BDE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5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5" y="0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D18C8B96-99EB-F142-AF3F-550E1DF4348F}" type="datetime1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8975"/>
            <a:ext cx="4589463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2" y="4360744"/>
            <a:ext cx="5515610" cy="4131231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5" y="8719894"/>
            <a:ext cx="2987622" cy="459026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FAA62965-E266-D34A-8021-2656AF3E0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257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0" y="1990820"/>
            <a:ext cx="9146716" cy="25069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3967" y="2303238"/>
            <a:ext cx="5867399" cy="1298734"/>
          </a:xfrm>
        </p:spPr>
        <p:txBody>
          <a:bodyPr anchor="ctr"/>
          <a:lstStyle>
            <a:lvl1pPr>
              <a:lnSpc>
                <a:spcPct val="110000"/>
              </a:lnSpc>
              <a:defRPr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&lt;Insert headline&gt;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3967" y="3601971"/>
            <a:ext cx="5867399" cy="712537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FFFFFF"/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&lt;Insert subtitle&gt;</a:t>
            </a:r>
            <a:endParaRPr lang="en-US" dirty="0"/>
          </a:p>
        </p:txBody>
      </p:sp>
      <p:pic>
        <p:nvPicPr>
          <p:cNvPr id="7" name="Picture 6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8461"/>
            <a:ext cx="2517957" cy="106759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33967" y="6244472"/>
            <a:ext cx="2118616" cy="472171"/>
          </a:xfrm>
        </p:spPr>
        <p:txBody>
          <a:bodyPr lIns="0"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&lt;Insert date&gt;</a:t>
            </a:r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33967" y="4975761"/>
            <a:ext cx="5792476" cy="2000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>
              <a:lnSpc>
                <a:spcPct val="100000"/>
              </a:lnSpc>
              <a:buNone/>
              <a:defRPr lang="en-US" sz="1300" b="0" baseline="0" smtClean="0">
                <a:solidFill>
                  <a:schemeClr val="accent5"/>
                </a:solidFill>
                <a:latin typeface="Arial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/>
            <a:r>
              <a:rPr lang="en-US" dirty="0" smtClean="0"/>
              <a:t>&lt;Insert Author or Prepared by &gt;</a:t>
            </a:r>
          </a:p>
        </p:txBody>
      </p:sp>
    </p:spTree>
    <p:extLst>
      <p:ext uri="{BB962C8B-B14F-4D97-AF65-F5344CB8AC3E}">
        <p14:creationId xmlns:p14="http://schemas.microsoft.com/office/powerpoint/2010/main" val="119510476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Ph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Columns with phase / process chevrons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prstGeom prst="chevron">
            <a:avLst/>
          </a:prstGeo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Phase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683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3989516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636874"/>
            <a:ext cx="3990334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3989516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688116" y="1282637"/>
            <a:ext cx="3990334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456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330398"/>
            <a:ext cx="3989516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4688116" y="1330398"/>
            <a:ext cx="3990334" cy="4794873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645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20"/>
          </p:nvPr>
        </p:nvSpPr>
        <p:spPr>
          <a:xfrm>
            <a:off x="4774940" y="1313818"/>
            <a:ext cx="3907949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21"/>
          </p:nvPr>
        </p:nvSpPr>
        <p:spPr>
          <a:xfrm>
            <a:off x="450884" y="1313818"/>
            <a:ext cx="3911290" cy="4812346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288294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eve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8"/>
          </p:nvPr>
        </p:nvSpPr>
        <p:spPr>
          <a:xfrm>
            <a:off x="450884" y="1283177"/>
            <a:ext cx="3911290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22"/>
          </p:nvPr>
        </p:nvSpPr>
        <p:spPr>
          <a:xfrm>
            <a:off x="4766886" y="1283177"/>
            <a:ext cx="3908351" cy="353696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23"/>
          </p:nvPr>
        </p:nvSpPr>
        <p:spPr>
          <a:xfrm>
            <a:off x="4766886" y="1636874"/>
            <a:ext cx="3908351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half" idx="21"/>
          </p:nvPr>
        </p:nvSpPr>
        <p:spPr>
          <a:xfrm>
            <a:off x="450885" y="1636874"/>
            <a:ext cx="3911290" cy="448839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lnSpc>
                <a:spcPct val="110000"/>
              </a:lnSpc>
              <a:defRPr sz="1400"/>
            </a:lvl3pPr>
            <a:lvl4pPr>
              <a:lnSpc>
                <a:spcPct val="110000"/>
              </a:lnSpc>
              <a:defRPr sz="1200"/>
            </a:lvl4pPr>
            <a:lvl5pPr>
              <a:lnSpc>
                <a:spcPct val="110000"/>
              </a:lnSpc>
              <a:defRPr sz="1200"/>
            </a:lvl5pPr>
            <a:lvl6pPr>
              <a:lnSpc>
                <a:spcPct val="110000"/>
              </a:lnSpc>
              <a:defRPr sz="1200">
                <a:solidFill>
                  <a:schemeClr val="tx1"/>
                </a:solidFill>
              </a:defRPr>
            </a:lvl6pPr>
            <a:lvl7pPr>
              <a:lnSpc>
                <a:spcPct val="110000"/>
              </a:lnSpc>
              <a:defRPr sz="1200">
                <a:solidFill>
                  <a:srgbClr val="464749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9950870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with Footer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548257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only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0020" y="6357038"/>
            <a:ext cx="7716650" cy="36420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752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4470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d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450886" y="1627076"/>
            <a:ext cx="2602040" cy="481024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122" tIns="63122" rIns="63122" bIns="63122" rtlCol="0" anchor="ctr"/>
          <a:lstStyle/>
          <a:p>
            <a:pPr algn="ctr"/>
            <a:endParaRPr lang="ru-RU" dirty="0" err="1" smtClean="0">
              <a:solidFill>
                <a:srgbClr val="0070CD"/>
              </a:solidFill>
              <a:cs typeface="Arial" pitchFamily="34" charset="0"/>
            </a:endParaRP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3"/>
          </p:nvPr>
        </p:nvSpPr>
        <p:spPr bwMode="gray">
          <a:xfrm>
            <a:off x="630868" y="1887110"/>
            <a:ext cx="2257107" cy="4353726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1000" b="0">
                <a:solidFill>
                  <a:srgbClr val="0070CD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2pPr>
            <a:lvl3pPr marL="0" indent="0">
              <a:buNone/>
              <a:defRPr b="0">
                <a:solidFill>
                  <a:schemeClr val="bg1"/>
                </a:solidFill>
              </a:defRPr>
            </a:lvl3pPr>
            <a:lvl4pPr marL="157806" indent="0">
              <a:buNone/>
              <a:defRPr b="0">
                <a:solidFill>
                  <a:schemeClr val="bg1"/>
                </a:solidFill>
              </a:defRPr>
            </a:lvl4pPr>
            <a:lvl5pPr marL="315612" indent="0"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8" name="Picture 17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45" y="318594"/>
            <a:ext cx="2732351" cy="115849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36593" y="1702676"/>
            <a:ext cx="5350207" cy="3244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72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8208" y="1313817"/>
            <a:ext cx="8238591" cy="4811454"/>
          </a:xfrm>
        </p:spPr>
        <p:txBody>
          <a:bodyPr>
            <a:normAutofit/>
          </a:bodyPr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464749"/>
                </a:solidFill>
              </a:defRPr>
            </a:lvl2pPr>
            <a:lvl3pPr>
              <a:defRPr sz="1600"/>
            </a:lvl3pPr>
            <a:lvl4pPr>
              <a:defRPr sz="1400"/>
            </a:lvl4pPr>
            <a:lvl5pPr>
              <a:tabLst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067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sec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2042826"/>
            <a:ext cx="9146716" cy="2506938"/>
          </a:xfrm>
          <a:prstGeom prst="rect">
            <a:avLst/>
          </a:prstGeom>
          <a:solidFill>
            <a:srgbClr val="7BC2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45432" y="2352699"/>
            <a:ext cx="5694895" cy="101182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2600" b="0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GB" noProof="0" dirty="0" smtClean="0"/>
              <a:t>&lt;Insert title of slide&gt;</a:t>
            </a:r>
            <a:endParaRPr lang="en-GB" noProof="0" dirty="0"/>
          </a:p>
        </p:txBody>
      </p:sp>
      <p:pic>
        <p:nvPicPr>
          <p:cNvPr id="15" name="Picture 14" descr="Nexant_Tagline_Logo_PNG_colo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25" y="381031"/>
            <a:ext cx="2517957" cy="1067595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37673" y="3492855"/>
            <a:ext cx="4503855" cy="644935"/>
          </a:xfrm>
          <a:prstGeom prst="rect">
            <a:avLst/>
          </a:prstGeom>
        </p:spPr>
        <p:txBody>
          <a:bodyPr lIns="0"/>
          <a:lstStyle>
            <a:lvl1pPr marL="0" indent="0" algn="l"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Arial"/>
                <a:cs typeface="Arial"/>
              </a:defRPr>
            </a:lvl1pPr>
            <a:lvl2pPr marL="436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&lt;Insert subtitle here&gt;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46" y="6356351"/>
            <a:ext cx="642836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123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313817"/>
            <a:ext cx="2663005" cy="48114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5436692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07930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righ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6023795" y="1636873"/>
            <a:ext cx="2663005" cy="44883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5436692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 with comments on right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5436692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23794" y="1282637"/>
            <a:ext cx="2654656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83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313817"/>
            <a:ext cx="5435539" cy="4811454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313817"/>
            <a:ext cx="2659678" cy="4811454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85695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omments left (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3251261" y="1636332"/>
            <a:ext cx="5435539" cy="4488940"/>
          </a:xfrm>
          <a:ln>
            <a:solidFill>
              <a:schemeClr val="bg2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450885" y="1636332"/>
            <a:ext cx="2659678" cy="4488940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Content with comments on left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40020" y="1282636"/>
            <a:ext cx="2670543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251261" y="1282637"/>
            <a:ext cx="5427189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769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Three Columns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2"/>
          </p:nvPr>
        </p:nvSpPr>
        <p:spPr>
          <a:xfrm>
            <a:off x="45088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>
          <a:xfrm>
            <a:off x="323865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4"/>
          </p:nvPr>
        </p:nvSpPr>
        <p:spPr>
          <a:xfrm>
            <a:off x="6026423" y="1313818"/>
            <a:ext cx="2659678" cy="4812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680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: T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Three Columns with theme / category boxes (Click to edit)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/>
          <a:lstStyle/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50886" y="164522"/>
            <a:ext cx="7042243" cy="253620"/>
          </a:xfrm>
          <a:prstGeom prst="rect">
            <a:avLst/>
          </a:prstGeo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100" b="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&lt;Insert section title if required&gt;</a:t>
            </a:r>
            <a:endParaRPr lang="en-GB" noProof="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/>
          </p:nvPr>
        </p:nvSpPr>
        <p:spPr>
          <a:xfrm>
            <a:off x="450885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5"/>
          </p:nvPr>
        </p:nvSpPr>
        <p:spPr>
          <a:xfrm>
            <a:off x="3234828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6"/>
          </p:nvPr>
        </p:nvSpPr>
        <p:spPr>
          <a:xfrm>
            <a:off x="6018772" y="1636874"/>
            <a:ext cx="2659678" cy="4488397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450885" y="1282636"/>
            <a:ext cx="2659678" cy="354237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1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3241294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2</a:t>
            </a:r>
            <a:endParaRPr lang="en-US"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018772" y="1282637"/>
            <a:ext cx="2659678" cy="353695"/>
          </a:xfrm>
          <a:solidFill>
            <a:schemeClr val="accent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165" tIns="40083" rIns="80165" bIns="4008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US" sz="1800" b="1" smtClean="0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 lang="en-US" sz="1800">
                <a:solidFill>
                  <a:schemeClr val="lt1"/>
                </a:solidFill>
                <a:latin typeface="+mn-lt"/>
                <a:cs typeface="+mn-cs"/>
              </a:defRPr>
            </a:lvl5pPr>
          </a:lstStyle>
          <a:p>
            <a:pPr marL="0" lvl="0" algn="ctr"/>
            <a:r>
              <a:rPr lang="en-US" dirty="0" smtClean="0"/>
              <a:t>Theme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693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85" y="522568"/>
            <a:ext cx="8235915" cy="676706"/>
          </a:xfrm>
          <a:prstGeom prst="rect">
            <a:avLst/>
          </a:prstGeom>
        </p:spPr>
        <p:txBody>
          <a:bodyPr vert="horz" lIns="0" tIns="45715" rIns="91428" bIns="45715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85" y="1313817"/>
            <a:ext cx="8235915" cy="4525963"/>
          </a:xfrm>
          <a:prstGeom prst="rect">
            <a:avLst/>
          </a:prstGeom>
        </p:spPr>
        <p:txBody>
          <a:bodyPr vert="horz" lIns="0" tIns="45715" rIns="91428" bIns="45715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7" name="Picture 6" descr="Nexant_Logo_PNG_color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81" y="-3384"/>
            <a:ext cx="1472386" cy="567922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40020" y="6357038"/>
            <a:ext cx="7716650" cy="364206"/>
          </a:xfrm>
          <a:prstGeom prst="rect">
            <a:avLst/>
          </a:prstGeom>
        </p:spPr>
        <p:txBody>
          <a:bodyPr vert="horz" lIns="80165" tIns="40083" rIns="80165" bIns="40083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26103" y="6356351"/>
            <a:ext cx="597880" cy="365125"/>
          </a:xfrm>
          <a:prstGeom prst="rect">
            <a:avLst/>
          </a:prstGeom>
        </p:spPr>
        <p:txBody>
          <a:bodyPr lIns="80165" tIns="40083" rIns="80165" bIns="40083" anchor="ctr"/>
          <a:lstStyle>
            <a:lvl1pPr algn="r">
              <a:defRPr sz="1400" b="1">
                <a:solidFill>
                  <a:schemeClr val="tx2"/>
                </a:solidFill>
              </a:defRPr>
            </a:lvl1pPr>
          </a:lstStyle>
          <a:p>
            <a:fld id="{276DE07D-12F9-FF40-B07B-9B015B6B1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5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9" r:id="rId3"/>
    <p:sldLayoutId id="2147483676" r:id="rId4"/>
    <p:sldLayoutId id="2147483683" r:id="rId5"/>
    <p:sldLayoutId id="2147483682" r:id="rId6"/>
    <p:sldLayoutId id="2147483684" r:id="rId7"/>
    <p:sldLayoutId id="2147483671" r:id="rId8"/>
    <p:sldLayoutId id="2147483677" r:id="rId9"/>
    <p:sldLayoutId id="2147483679" r:id="rId10"/>
    <p:sldLayoutId id="2147483680" r:id="rId11"/>
    <p:sldLayoutId id="2147483681" r:id="rId12"/>
    <p:sldLayoutId id="2147483667" r:id="rId13"/>
    <p:sldLayoutId id="2147483668" r:id="rId14"/>
    <p:sldLayoutId id="2147483673" r:id="rId15"/>
    <p:sldLayoutId id="2147483674" r:id="rId16"/>
    <p:sldLayoutId id="2147483675" r:id="rId17"/>
    <p:sldLayoutId id="2147483666" r:id="rId18"/>
  </p:sldLayoutIdLst>
  <p:transition>
    <p:fade/>
  </p:transition>
  <p:hf hdr="0" dt="0"/>
  <p:txStyles>
    <p:titleStyle>
      <a:lvl1pPr algn="l" defTabSz="457144" rtl="0" eaLnBrk="1" latinLnBrk="0" hangingPunct="1">
        <a:lnSpc>
          <a:spcPct val="100000"/>
        </a:lnSpc>
        <a:spcBef>
          <a:spcPct val="0"/>
        </a:spcBef>
        <a:buNone/>
        <a:defRPr sz="2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0517" indent="-250517" algn="l" defTabSz="457144" rtl="0" eaLnBrk="1" latinLnBrk="0" hangingPunct="1">
        <a:lnSpc>
          <a:spcPct val="120000"/>
        </a:lnSpc>
        <a:spcBef>
          <a:spcPct val="20000"/>
        </a:spcBef>
        <a:spcAft>
          <a:spcPts val="263"/>
        </a:spcAft>
        <a:buClr>
          <a:schemeClr val="accent2"/>
        </a:buClr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400827" indent="-200414" algn="l" defTabSz="457144" rtl="0" eaLnBrk="1" latinLnBrk="0" hangingPunct="1">
        <a:lnSpc>
          <a:spcPct val="130000"/>
        </a:lnSpc>
        <a:spcBef>
          <a:spcPts val="32"/>
        </a:spcBef>
        <a:spcAft>
          <a:spcPts val="263"/>
        </a:spcAft>
        <a:buClr>
          <a:schemeClr val="accent3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501034" indent="-150310" algn="l" defTabSz="457144" rtl="0" eaLnBrk="1" latinLnBrk="0" hangingPunct="1">
        <a:lnSpc>
          <a:spcPct val="110000"/>
        </a:lnSpc>
        <a:spcBef>
          <a:spcPts val="526"/>
        </a:spcBef>
        <a:spcAft>
          <a:spcPts val="263"/>
        </a:spcAft>
        <a:buClr>
          <a:schemeClr val="accent5"/>
        </a:buClr>
        <a:buSzPct val="100000"/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Arial"/>
          <a:ea typeface="+mn-ea"/>
          <a:cs typeface="Arial"/>
        </a:defRPr>
      </a:lvl3pPr>
      <a:lvl4pPr marL="70144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263"/>
        </a:spcAft>
        <a:buClr>
          <a:schemeClr val="accent5"/>
        </a:buClr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851758" indent="-200414" algn="l" defTabSz="457144" rtl="0" eaLnBrk="1" latinLnBrk="0" hangingPunct="1">
        <a:lnSpc>
          <a:spcPct val="110000"/>
        </a:lnSpc>
        <a:spcBef>
          <a:spcPts val="526"/>
        </a:spcBef>
        <a:spcAft>
          <a:spcPts val="263"/>
        </a:spcAft>
        <a:buClr>
          <a:schemeClr val="accent5"/>
        </a:buClr>
        <a:buFont typeface="Arial" panose="020B0604020202020204" pitchFamily="34" charset="0"/>
        <a:buChar char="-"/>
        <a:defRPr sz="1200" kern="1200" baseline="0">
          <a:solidFill>
            <a:schemeClr val="tx1"/>
          </a:solidFill>
          <a:latin typeface="Arial"/>
          <a:ea typeface="+mn-ea"/>
          <a:cs typeface="Arial"/>
        </a:defRPr>
      </a:lvl5pPr>
      <a:lvl6pPr marL="673390" indent="-160331" algn="l" defTabSz="457144" rtl="0" eaLnBrk="1" latinLnBrk="0" hangingPunct="1">
        <a:lnSpc>
          <a:spcPct val="110000"/>
        </a:lnSpc>
        <a:spcBef>
          <a:spcPts val="526"/>
        </a:spcBef>
        <a:spcAft>
          <a:spcPts val="0"/>
        </a:spcAft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6pPr>
      <a:lvl7pPr marL="887832" indent="-150310" algn="l" defTabSz="457144" rtl="0" eaLnBrk="1" latinLnBrk="0" hangingPunct="1">
        <a:lnSpc>
          <a:spcPct val="110000"/>
        </a:lnSpc>
        <a:spcBef>
          <a:spcPts val="526"/>
        </a:spcBef>
        <a:buClr>
          <a:schemeClr val="accent5"/>
        </a:buClr>
        <a:buFont typeface="Lucida Grande"/>
        <a:buChar char="-"/>
        <a:defRPr sz="1200" kern="1200">
          <a:solidFill>
            <a:schemeClr val="tx1"/>
          </a:solidFill>
          <a:latin typeface="Arial"/>
          <a:ea typeface="+mn-ea"/>
          <a:cs typeface="Arial"/>
        </a:defRPr>
      </a:lvl7pPr>
      <a:lvl8pPr marL="3428576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PG&amp;E’s </a:t>
            </a:r>
            <a:r>
              <a:rPr lang="en-US" dirty="0" smtClean="0"/>
              <a:t>2014 </a:t>
            </a:r>
            <a:r>
              <a:rPr lang="en-US" dirty="0" err="1"/>
              <a:t>SmartRate</a:t>
            </a:r>
            <a:r>
              <a:rPr lang="en-US" dirty="0"/>
              <a:t> Program Evaluation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 dirty="0"/>
              <a:t>May </a:t>
            </a:r>
            <a:r>
              <a:rPr lang="en-US" dirty="0" smtClean="0"/>
              <a:t>11, </a:t>
            </a:r>
            <a:r>
              <a:rPr lang="en-US" dirty="0"/>
              <a:t>2015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33967" y="4683761"/>
            <a:ext cx="5792476" cy="1137234"/>
          </a:xfrm>
        </p:spPr>
        <p:txBody>
          <a:bodyPr/>
          <a:lstStyle/>
          <a:p>
            <a:r>
              <a:rPr lang="en-US" sz="1600" dirty="0" smtClean="0"/>
              <a:t>Prepared by:</a:t>
            </a:r>
          </a:p>
          <a:p>
            <a:r>
              <a:rPr lang="en-US" sz="1600" dirty="0" smtClean="0"/>
              <a:t>Dr. Stephen George</a:t>
            </a:r>
            <a:endParaRPr lang="en-US" sz="1600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6432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 </a:t>
            </a:r>
            <a:r>
              <a:rPr lang="en-US" altLang="en-US" dirty="0"/>
              <a:t>Post </a:t>
            </a:r>
            <a:r>
              <a:rPr lang="en-US" altLang="en-US" dirty="0" smtClean="0"/>
              <a:t>Impacts by Event – Dually Enrolled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149963"/>
              </p:ext>
            </p:extLst>
          </p:nvPr>
        </p:nvGraphicFramePr>
        <p:xfrm>
          <a:off x="450886" y="1520045"/>
          <a:ext cx="8235913" cy="4728521"/>
        </p:xfrm>
        <a:graphic>
          <a:graphicData uri="http://schemas.openxmlformats.org/drawingml/2006/table">
            <a:tbl>
              <a:tblPr/>
              <a:tblGrid>
                <a:gridCol w="1176559"/>
                <a:gridCol w="1176559"/>
                <a:gridCol w="1176559"/>
                <a:gridCol w="1176559"/>
                <a:gridCol w="1176559"/>
                <a:gridCol w="1176559"/>
                <a:gridCol w="1176559"/>
              </a:tblGrid>
              <a:tr h="922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Enrolled participants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Avg. Reference Load (kW)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Avg. Load Reduction (kW)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Percent Load Reduction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Aggregate Load Reduction (MW)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Daily Maximum Temp (°F)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14-May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37,713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9-Jun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40,107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2.44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30-Jun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2.35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17.6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29-Jul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2.09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31-Jul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2.24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11-Sep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17.6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12-Sep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40,551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18.7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Average Event Day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40,279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1.99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0.51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20.4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499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885" y="27268"/>
            <a:ext cx="8235915" cy="676706"/>
          </a:xfrm>
        </p:spPr>
        <p:txBody>
          <a:bodyPr/>
          <a:lstStyle/>
          <a:p>
            <a:r>
              <a:rPr lang="en-US" altLang="en-US" dirty="0" smtClean="0"/>
              <a:t>2014 Impacts Were Lower Than 2013 Impacts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8208" y="809625"/>
            <a:ext cx="8352892" cy="59118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Average impacts declined from 2013 to 2014 by about 20% in spite of event day temperatures being very similar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Average impact for SmartRate only customers in 2013 was </a:t>
            </a:r>
            <a:r>
              <a:rPr lang="en-US" dirty="0" smtClean="0"/>
              <a:t>0.26 kW </a:t>
            </a:r>
            <a:r>
              <a:rPr lang="en-US" dirty="0"/>
              <a:t>(16</a:t>
            </a:r>
            <a:r>
              <a:rPr lang="en-US" dirty="0" smtClean="0"/>
              <a:t>%), </a:t>
            </a:r>
            <a:r>
              <a:rPr lang="en-US" dirty="0"/>
              <a:t>while the impact in 2014 was </a:t>
            </a:r>
            <a:r>
              <a:rPr lang="en-US" dirty="0" smtClean="0"/>
              <a:t>0.21 kW </a:t>
            </a:r>
            <a:r>
              <a:rPr lang="en-US" dirty="0"/>
              <a:t>(14</a:t>
            </a:r>
            <a:r>
              <a:rPr lang="en-US" dirty="0" smtClean="0"/>
              <a:t>%)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Average impact for </a:t>
            </a:r>
            <a:r>
              <a:rPr lang="en-US" dirty="0" smtClean="0"/>
              <a:t>dually enrolled </a:t>
            </a:r>
            <a:r>
              <a:rPr lang="en-US" dirty="0"/>
              <a:t>customers in 2013 was </a:t>
            </a:r>
            <a:r>
              <a:rPr lang="en-US" dirty="0" smtClean="0"/>
              <a:t>0.63 kW (29%), </a:t>
            </a:r>
            <a:r>
              <a:rPr lang="en-US" dirty="0"/>
              <a:t>while the impact in 2014 was </a:t>
            </a:r>
            <a:r>
              <a:rPr lang="en-US" dirty="0" smtClean="0"/>
              <a:t>0.51 kW (25%)</a:t>
            </a:r>
            <a:endParaRPr lang="en-US" dirty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 dirty="0" smtClean="0"/>
              <a:t>There are three potential explanations for this difference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Differences in load shapes or demand response for the 27,000 new participants compared with prior participants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Lack of persistence in price response among participants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Spillover impacts on non-event days which, given the matching methodology, would produce a downward bias in the impact estimates because matching is based on non-event day loads</a:t>
            </a:r>
          </a:p>
          <a:p>
            <a:r>
              <a:rPr lang="en-US" sz="2400" dirty="0" smtClean="0"/>
              <a:t>Further analysis indicated that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The difference was not due to new participants who actually had higher loads and load impacts than prior participants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Spillover effects might explain as much as 25% of the difference for SmartRate only participants and as much as 40% for dually enrolled participants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The rest may be due to a drop off in price responsiveness for multi-year participants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70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5" y="46318"/>
            <a:ext cx="8235915" cy="676706"/>
          </a:xfrm>
        </p:spPr>
        <p:txBody>
          <a:bodyPr/>
          <a:lstStyle/>
          <a:p>
            <a:r>
              <a:rPr lang="en-US" dirty="0" smtClean="0"/>
              <a:t>Ex Post Impacts by Local Capacity Area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46511"/>
              </p:ext>
            </p:extLst>
          </p:nvPr>
        </p:nvGraphicFramePr>
        <p:xfrm>
          <a:off x="590550" y="2113675"/>
          <a:ext cx="7566121" cy="4458574"/>
        </p:xfrm>
        <a:graphic>
          <a:graphicData uri="http://schemas.openxmlformats.org/drawingml/2006/table">
            <a:tbl>
              <a:tblPr firstRow="1" firstCol="1" bandRow="1"/>
              <a:tblGrid>
                <a:gridCol w="1092482"/>
                <a:gridCol w="1042991"/>
                <a:gridCol w="1026741"/>
                <a:gridCol w="1026741"/>
                <a:gridCol w="1125722"/>
                <a:gridCol w="1125722"/>
                <a:gridCol w="1125722"/>
              </a:tblGrid>
              <a:tr h="45320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Local Capacity Area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Dually Enrolled Customers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SmartRate Only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 Customers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7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# of Participants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Aggregate Load Reduction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# of Participants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Aggregate Load Reduction 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# of Participants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Aggregate Load Reduction (MW)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4292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Greater Bay Area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15,010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43,357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58,367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2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Greater Fresno Area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6,064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10,084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Humboldt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1,191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1,405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2,030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6,783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8,813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 Coast and North Bay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2,201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3,746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5,947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7,878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16,644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24,522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Sierra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4,778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5,624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10,402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Stockton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4,149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5,653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9,802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40,279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20.4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89,061</a:t>
                      </a: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18.3</a:t>
                      </a:r>
                      <a:endParaRPr lang="en-U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129,340</a:t>
                      </a: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38.7</a:t>
                      </a: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90549" y="800011"/>
            <a:ext cx="756612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/>
              <a:t>The Bay Area contains roughly 44% of SmartRate customers but produces only about 33% of the programs impacts</a:t>
            </a:r>
          </a:p>
          <a:p>
            <a:pPr>
              <a:spcAft>
                <a:spcPts val="1200"/>
              </a:spcAft>
            </a:pPr>
            <a:r>
              <a:rPr lang="en-US" sz="1600" dirty="0" smtClean="0"/>
              <a:t>Dually enrolled customer account for only 30% of participants but account for more than half of the aggregate demand reductions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6390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5" y="141568"/>
            <a:ext cx="8235915" cy="676706"/>
          </a:xfrm>
        </p:spPr>
        <p:txBody>
          <a:bodyPr/>
          <a:lstStyle/>
          <a:p>
            <a:r>
              <a:rPr lang="en-US" dirty="0" smtClean="0"/>
              <a:t>Ex Post Load Impacts by CARE 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01442"/>
              </p:ext>
            </p:extLst>
          </p:nvPr>
        </p:nvGraphicFramePr>
        <p:xfrm>
          <a:off x="371476" y="2152650"/>
          <a:ext cx="8210549" cy="2956938"/>
        </p:xfrm>
        <a:graphic>
          <a:graphicData uri="http://schemas.openxmlformats.org/drawingml/2006/table">
            <a:tbl>
              <a:tblPr firstRow="1" firstCol="1" bandRow="1"/>
              <a:tblGrid>
                <a:gridCol w="866774"/>
                <a:gridCol w="702921"/>
                <a:gridCol w="1021104"/>
                <a:gridCol w="1028700"/>
                <a:gridCol w="1079703"/>
                <a:gridCol w="1049521"/>
                <a:gridCol w="1230913"/>
                <a:gridCol w="1230913"/>
              </a:tblGrid>
              <a:tr h="12192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CARE Status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# of Accounts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Reference Load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Estimated Load with DR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Load Reduction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Load Reduction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Maximum Event Temperature (°F)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5317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SMR-Only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Non-CARE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68,491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20,570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Dually enrolled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Non-CARE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32,115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8,164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5"/>
          <p:cNvSpPr txBox="1">
            <a:spLocks/>
          </p:cNvSpPr>
          <p:nvPr/>
        </p:nvSpPr>
        <p:spPr>
          <a:xfrm>
            <a:off x="381000" y="942975"/>
            <a:ext cx="8372475" cy="1057275"/>
          </a:xfrm>
          <a:prstGeom prst="rect">
            <a:avLst/>
          </a:prstGeom>
        </p:spPr>
        <p:txBody>
          <a:bodyPr>
            <a:normAutofit/>
          </a:bodyPr>
          <a:lstStyle>
            <a:lvl1pPr marL="250517" indent="-250517" algn="l" defTabSz="457144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263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00827" indent="-200414" algn="l" defTabSz="457144" rtl="0" eaLnBrk="1" latinLnBrk="0" hangingPunct="1">
              <a:lnSpc>
                <a:spcPct val="130000"/>
              </a:lnSpc>
              <a:spcBef>
                <a:spcPts val="32"/>
              </a:spcBef>
              <a:spcAft>
                <a:spcPts val="263"/>
              </a:spcAft>
              <a:buClr>
                <a:schemeClr val="accent3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01034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SzPct val="100000"/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0144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85175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673390" indent="-160331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0"/>
              </a:spcAft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887832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3428576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19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Impacts for SmartRate only CARE customers were roughly 1/3 as large as for non-CARE customers but impacts were much more similar between dually CARE and Non-CARE enrolled customers</a:t>
            </a:r>
          </a:p>
        </p:txBody>
      </p:sp>
    </p:spTree>
    <p:extLst>
      <p:ext uri="{BB962C8B-B14F-4D97-AF65-F5344CB8AC3E}">
        <p14:creationId xmlns:p14="http://schemas.microsoft.com/office/powerpoint/2010/main" val="10524837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Ante Analysis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2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Ante Methodology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8208" y="1313816"/>
            <a:ext cx="8475774" cy="54076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Average load impacts per customer were estimated using a regression model relating ex post load impacts from 2013 and 2014 events to weather conditions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Separate models were estimated for each hour (a deviation from the method used in prior years)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Separate models were estimated for each LCA and for SmartRate only and dually enrolled customers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Ex ante weather conditions were used </a:t>
            </a:r>
            <a:r>
              <a:rPr lang="en-US" dirty="0" smtClean="0"/>
              <a:t>as input </a:t>
            </a:r>
            <a:r>
              <a:rPr lang="en-US" dirty="0"/>
              <a:t>to estimate ex ante load impacts </a:t>
            </a:r>
            <a:r>
              <a:rPr lang="en-US" dirty="0" smtClean="0"/>
              <a:t>for the 1-in-2 </a:t>
            </a:r>
            <a:r>
              <a:rPr lang="en-US" dirty="0"/>
              <a:t>and 1-in-10 </a:t>
            </a:r>
            <a:r>
              <a:rPr lang="en-US" dirty="0" smtClean="0"/>
              <a:t>year weather conditions under two different weather scenarios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PG&amp;E driven peak weather conditions versus CAISO driven peak weather conditions – PG&amp;E peak weather conditions are hotter than CAISO conditions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Aggregate impacts equal the average impact per customer times the forecasted number of participants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PG&amp;E forecasted only very modest changes in program enrollment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68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885" y="227293"/>
            <a:ext cx="8235915" cy="676706"/>
          </a:xfrm>
        </p:spPr>
        <p:txBody>
          <a:bodyPr/>
          <a:lstStyle/>
          <a:p>
            <a:pPr marL="0" indent="0"/>
            <a:r>
              <a:rPr lang="en-US" dirty="0" smtClean="0"/>
              <a:t>Example: Ex </a:t>
            </a:r>
            <a:r>
              <a:rPr lang="en-US" dirty="0"/>
              <a:t>Post Impacts versus </a:t>
            </a:r>
            <a:r>
              <a:rPr lang="en-US" i="1" dirty="0" smtClean="0"/>
              <a:t>Mean17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05" y="2371724"/>
            <a:ext cx="4146095" cy="3448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2371723"/>
            <a:ext cx="4000500" cy="34798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1603602" y="1933576"/>
            <a:ext cx="1866900" cy="366712"/>
          </a:xfrm>
          <a:prstGeom prst="rect">
            <a:avLst/>
          </a:prstGeom>
        </p:spPr>
        <p:txBody>
          <a:bodyPr>
            <a:normAutofit/>
          </a:bodyPr>
          <a:lstStyle>
            <a:lvl1pPr marL="250517" indent="-250517" algn="l" defTabSz="457144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263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00827" indent="-200414" algn="l" defTabSz="457144" rtl="0" eaLnBrk="1" latinLnBrk="0" hangingPunct="1">
              <a:lnSpc>
                <a:spcPct val="130000"/>
              </a:lnSpc>
              <a:spcBef>
                <a:spcPts val="32"/>
              </a:spcBef>
              <a:spcAft>
                <a:spcPts val="263"/>
              </a:spcAft>
              <a:buClr>
                <a:schemeClr val="accent3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01034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SzPct val="100000"/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0144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85175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673390" indent="-160331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0"/>
              </a:spcAft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887832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3428576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19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SmartRate Only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905500" y="1933576"/>
            <a:ext cx="1866900" cy="366712"/>
          </a:xfrm>
          <a:prstGeom prst="rect">
            <a:avLst/>
          </a:prstGeom>
        </p:spPr>
        <p:txBody>
          <a:bodyPr>
            <a:normAutofit/>
          </a:bodyPr>
          <a:lstStyle>
            <a:lvl1pPr marL="250517" indent="-250517" algn="l" defTabSz="457144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263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00827" indent="-200414" algn="l" defTabSz="457144" rtl="0" eaLnBrk="1" latinLnBrk="0" hangingPunct="1">
              <a:lnSpc>
                <a:spcPct val="130000"/>
              </a:lnSpc>
              <a:spcBef>
                <a:spcPts val="32"/>
              </a:spcBef>
              <a:spcAft>
                <a:spcPts val="263"/>
              </a:spcAft>
              <a:buClr>
                <a:schemeClr val="accent3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01034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SzPct val="100000"/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0144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85175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673390" indent="-160331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0"/>
              </a:spcAft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887832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3428576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19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Dually Enrolled</a:t>
            </a:r>
          </a:p>
        </p:txBody>
      </p:sp>
    </p:spTree>
    <p:extLst>
      <p:ext uri="{BB962C8B-B14F-4D97-AF65-F5344CB8AC3E}">
        <p14:creationId xmlns:p14="http://schemas.microsoft.com/office/powerpoint/2010/main" val="104827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885" y="112993"/>
            <a:ext cx="8235915" cy="676706"/>
          </a:xfrm>
        </p:spPr>
        <p:txBody>
          <a:bodyPr/>
          <a:lstStyle/>
          <a:p>
            <a:r>
              <a:rPr lang="en-US" dirty="0"/>
              <a:t>2015 SmartRate Ex Ante Load Impact Estimates </a:t>
            </a:r>
            <a:r>
              <a:rPr lang="en-US" dirty="0" smtClean="0"/>
              <a:t>(PG&amp;E)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38351"/>
              </p:ext>
            </p:extLst>
          </p:nvPr>
        </p:nvGraphicFramePr>
        <p:xfrm>
          <a:off x="201881" y="2019121"/>
          <a:ext cx="8811490" cy="3502499"/>
        </p:xfrm>
        <a:graphic>
          <a:graphicData uri="http://schemas.openxmlformats.org/drawingml/2006/table">
            <a:tbl>
              <a:tblPr firstRow="1" firstCol="1" bandRow="1"/>
              <a:tblGrid>
                <a:gridCol w="890649"/>
                <a:gridCol w="1365662"/>
                <a:gridCol w="1353787"/>
                <a:gridCol w="1306286"/>
                <a:gridCol w="1353787"/>
                <a:gridCol w="1282096"/>
                <a:gridCol w="1259223"/>
              </a:tblGrid>
              <a:tr h="803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Weather Year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Day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Mean Hourly Per Customer Impact (SmartRate- only)</a:t>
                      </a:r>
                      <a:b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Mean Hourly Per Customer Impact (Dually Enrolled)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Aggregate Mean Hourly Impact (</a:t>
                      </a:r>
                      <a:r>
                        <a:rPr lang="en-US" sz="1100" b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SmartRate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only)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Aggregate Mean Hourly Impact </a:t>
                      </a: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Dually Enrolled)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Aggregate Mean Hourly Impact</a:t>
                      </a:r>
                      <a:b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(Full Program)</a:t>
                      </a:r>
                      <a:b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(MW)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71450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1-in-2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Typical Event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May 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Jun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Jul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Aug Monthly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Sep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Oct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1-in-10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Typical Event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May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Jun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Jul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Aug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Sep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Oct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5"/>
          <p:cNvSpPr txBox="1">
            <a:spLocks/>
          </p:cNvSpPr>
          <p:nvPr/>
        </p:nvSpPr>
        <p:spPr>
          <a:xfrm>
            <a:off x="381000" y="885825"/>
            <a:ext cx="8372475" cy="105727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50517" indent="-250517" algn="l" defTabSz="457144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263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00827" indent="-200414" algn="l" defTabSz="457144" rtl="0" eaLnBrk="1" latinLnBrk="0" hangingPunct="1">
              <a:lnSpc>
                <a:spcPct val="130000"/>
              </a:lnSpc>
              <a:spcBef>
                <a:spcPts val="32"/>
              </a:spcBef>
              <a:spcAft>
                <a:spcPts val="263"/>
              </a:spcAft>
              <a:buClr>
                <a:schemeClr val="accent3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01034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SzPct val="100000"/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0144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85175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673390" indent="-160331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0"/>
              </a:spcAft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887832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3428576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19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Aggregate impacts vary significantly across months and weather year conditions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1-in-10 year annual peak impacts are almost 30% higher than 1-in-2 year annual peak impacts</a:t>
            </a:r>
          </a:p>
        </p:txBody>
      </p:sp>
    </p:spTree>
    <p:extLst>
      <p:ext uri="{BB962C8B-B14F-4D97-AF65-F5344CB8AC3E}">
        <p14:creationId xmlns:p14="http://schemas.microsoft.com/office/powerpoint/2010/main" val="16956155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3235" y="151093"/>
            <a:ext cx="8235915" cy="676706"/>
          </a:xfrm>
        </p:spPr>
        <p:txBody>
          <a:bodyPr/>
          <a:lstStyle/>
          <a:p>
            <a:r>
              <a:rPr lang="en-US" sz="2800" dirty="0"/>
              <a:t>2015 </a:t>
            </a:r>
            <a:r>
              <a:rPr lang="en-US" sz="2800" dirty="0" err="1"/>
              <a:t>SmartRate</a:t>
            </a:r>
            <a:r>
              <a:rPr lang="en-US" sz="2800" dirty="0"/>
              <a:t> Ex Ante Load Impact </a:t>
            </a:r>
            <a:r>
              <a:rPr lang="en-US" sz="2800" dirty="0" smtClean="0"/>
              <a:t>Estimates (CAISO)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185503"/>
              </p:ext>
            </p:extLst>
          </p:nvPr>
        </p:nvGraphicFramePr>
        <p:xfrm>
          <a:off x="201882" y="2296942"/>
          <a:ext cx="8775863" cy="3682222"/>
        </p:xfrm>
        <a:graphic>
          <a:graphicData uri="http://schemas.openxmlformats.org/drawingml/2006/table">
            <a:tbl>
              <a:tblPr firstRow="1" firstCol="1" bandRow="1"/>
              <a:tblGrid>
                <a:gridCol w="950024"/>
                <a:gridCol w="1371393"/>
                <a:gridCol w="1328542"/>
                <a:gridCol w="1313925"/>
                <a:gridCol w="1306286"/>
                <a:gridCol w="1270660"/>
                <a:gridCol w="1235033"/>
              </a:tblGrid>
              <a:tr h="730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Weather </a:t>
                      </a: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Year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Day Type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Mean Hourly Per Customer Impact (SmartRate- only)</a:t>
                      </a:r>
                      <a:b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(kW)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Mean Hourly Per Customer Impact (Dually Enrolled)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(kW)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Aggregate Mean Hourly Impact (</a:t>
                      </a:r>
                      <a:r>
                        <a:rPr lang="en-US" sz="1100" b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SmartRate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 only)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(MW)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Aggregate Mean Hourly Impact (Dually Enrolled)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(MW)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Aggregate Mean Hourly Impact 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(Full Program)</a:t>
                      </a:r>
                      <a:b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(MW)</a:t>
                      </a:r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D"/>
                    </a:solidFill>
                  </a:tcPr>
                </a:tc>
              </a:tr>
              <a:tr h="174269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1-in-2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Typical Event Day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May 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Jun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0.19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38.2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Jul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0.18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36.1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Aug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Sep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Oct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037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1-in-10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Typical Event Day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May 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Jun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0.19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37.4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Jul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21.1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26.0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47.2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Aug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23.8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43.2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Sep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Oct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Peak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27.1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4441" y="1175390"/>
            <a:ext cx="4263241" cy="3773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800" dirty="0" err="1" smtClean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81000" y="800100"/>
            <a:ext cx="8372475" cy="1343025"/>
          </a:xfrm>
          <a:prstGeom prst="rect">
            <a:avLst/>
          </a:prstGeom>
        </p:spPr>
        <p:txBody>
          <a:bodyPr>
            <a:normAutofit/>
          </a:bodyPr>
          <a:lstStyle>
            <a:lvl1pPr marL="250517" indent="-250517" algn="l" defTabSz="457144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263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 b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00827" indent="-200414" algn="l" defTabSz="457144" rtl="0" eaLnBrk="1" latinLnBrk="0" hangingPunct="1">
              <a:lnSpc>
                <a:spcPct val="130000"/>
              </a:lnSpc>
              <a:spcBef>
                <a:spcPts val="32"/>
              </a:spcBef>
              <a:spcAft>
                <a:spcPts val="263"/>
              </a:spcAft>
              <a:buClr>
                <a:schemeClr val="accent3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01034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SzPct val="100000"/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0144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851758" indent="-200414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263"/>
              </a:spcAft>
              <a:buClr>
                <a:schemeClr val="accent5"/>
              </a:buClr>
              <a:buFont typeface="Arial" panose="020B0604020202020204" pitchFamily="34" charset="0"/>
              <a:buChar char="-"/>
              <a:defRPr sz="12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673390" indent="-160331" algn="l" defTabSz="457144" rtl="0" eaLnBrk="1" latinLnBrk="0" hangingPunct="1">
              <a:lnSpc>
                <a:spcPct val="110000"/>
              </a:lnSpc>
              <a:spcBef>
                <a:spcPts val="526"/>
              </a:spcBef>
              <a:spcAft>
                <a:spcPts val="0"/>
              </a:spcAft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887832" indent="-150310" algn="l" defTabSz="457144" rtl="0" eaLnBrk="1" latinLnBrk="0" hangingPunct="1">
              <a:lnSpc>
                <a:spcPct val="110000"/>
              </a:lnSpc>
              <a:spcBef>
                <a:spcPts val="526"/>
              </a:spcBef>
              <a:buClr>
                <a:schemeClr val="accent5"/>
              </a:buClr>
              <a:buFont typeface="Lucida Grande"/>
              <a:buChar char="-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7pPr>
            <a:lvl8pPr marL="3428576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19" indent="-228571" algn="l" defTabSz="45714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There are significant differences in aggregate load impacts between PG&amp;E peak weather and CAISO peak weather, especially for selected months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Impacts for the August 1-in-2 year peak are 30% less under CAISO weather conditions compared with PG&amp;E weather conditions</a:t>
            </a:r>
          </a:p>
        </p:txBody>
      </p:sp>
    </p:spTree>
    <p:extLst>
      <p:ext uri="{BB962C8B-B14F-4D97-AF65-F5344CB8AC3E}">
        <p14:creationId xmlns:p14="http://schemas.microsoft.com/office/powerpoint/2010/main" val="3701458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Ex Post and Ex Ante Estimates </a:t>
            </a:r>
            <a:br>
              <a:rPr lang="en-US" dirty="0" smtClean="0"/>
            </a:br>
            <a:r>
              <a:rPr lang="en-US" dirty="0" smtClean="0"/>
              <a:t>(SmartRate Only Plus Dually Enrolled)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4441" y="1175390"/>
            <a:ext cx="4263241" cy="3773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800" dirty="0" err="1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532964"/>
              </p:ext>
            </p:extLst>
          </p:nvPr>
        </p:nvGraphicFramePr>
        <p:xfrm>
          <a:off x="950024" y="1757547"/>
          <a:ext cx="7736775" cy="4609901"/>
        </p:xfrm>
        <a:graphic>
          <a:graphicData uri="http://schemas.openxmlformats.org/drawingml/2006/table">
            <a:tbl>
              <a:tblPr firstRow="1" firstCol="1" bandRow="1"/>
              <a:tblGrid>
                <a:gridCol w="2578925"/>
                <a:gridCol w="2481145"/>
                <a:gridCol w="2676705"/>
              </a:tblGrid>
              <a:tr h="2847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Factor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Aggregate Load Impact (MW)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Explanation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87188"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Ex-Post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38.7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Combined SmartRate only &amp; dually enrolled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732"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Ex-Post Impact with Ex-Ante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Enrollment is projected to increase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slightly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567"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 Ante Model  Ex Post Weather and Event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Impacts from 2013, when impacts were higher, were used together with impacts from 2014 to estimate the ex ante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57"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 Ante Model  Ex Post Weather RA Event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event window includes an hour that is not in the RA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window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reduces impacts by 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CAISO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1-in-2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32.3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 post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mean17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76.5</a:t>
                      </a:r>
                    </a:p>
                    <a:p>
                      <a:pPr marL="91440"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CAISO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 17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75.7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PG&amp;E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1-in-2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38.8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 post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mean17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76.5</a:t>
                      </a:r>
                    </a:p>
                    <a:p>
                      <a:pPr marL="91440"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PG&amp;E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 17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78.4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CAISO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1-in-10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</a:t>
                      </a: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 post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mean17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76.5</a:t>
                      </a:r>
                    </a:p>
                    <a:p>
                      <a:pPr marL="91440"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CAISO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 17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79.0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9">
                <a:tc>
                  <a:txBody>
                    <a:bodyPr/>
                    <a:lstStyle/>
                    <a:p>
                      <a:pPr marL="91440"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PG&amp;E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1-in-10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 post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mean17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=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76.5</a:t>
                      </a:r>
                    </a:p>
                    <a:p>
                      <a:pPr marL="91440"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PG&amp;E 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 17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81.9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49" marR="4749" marT="4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181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193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Nexant, Inc.</a:t>
            </a:r>
            <a:br>
              <a:rPr lang="en-US" dirty="0"/>
            </a:br>
            <a:r>
              <a:rPr lang="en-US" dirty="0"/>
              <a:t>101 Montgomery St., 15th Floor</a:t>
            </a:r>
            <a:br>
              <a:rPr lang="en-US" dirty="0"/>
            </a:br>
            <a:r>
              <a:rPr lang="en-US" dirty="0"/>
              <a:t>San Francisco, CA 94104</a:t>
            </a:r>
            <a:br>
              <a:rPr lang="en-US" dirty="0"/>
            </a:br>
            <a:r>
              <a:rPr lang="en-US" dirty="0"/>
              <a:t>415-777-0707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For comments or questions, contact: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Dr. Stephen </a:t>
            </a:r>
            <a:r>
              <a:rPr lang="en-US" dirty="0"/>
              <a:t>George</a:t>
            </a:r>
            <a:br>
              <a:rPr lang="en-US" dirty="0"/>
            </a:br>
            <a:r>
              <a:rPr lang="en-US" dirty="0"/>
              <a:t>Senior Vice President, Utility Services</a:t>
            </a:r>
            <a:br>
              <a:rPr lang="en-US" dirty="0"/>
            </a:br>
            <a:r>
              <a:rPr lang="en-US" dirty="0" smtClean="0"/>
              <a:t>sgeorge@nexant.com</a:t>
            </a:r>
          </a:p>
          <a:p>
            <a:pPr marL="0" indent="0" algn="ctr">
              <a:buNone/>
            </a:pPr>
            <a:r>
              <a:rPr lang="en-US" dirty="0" smtClean="0"/>
              <a:t>415 948-2328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11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85" y="122518"/>
            <a:ext cx="8235915" cy="676706"/>
          </a:xfrm>
        </p:spPr>
        <p:txBody>
          <a:bodyPr/>
          <a:lstStyle/>
          <a:p>
            <a:r>
              <a:rPr lang="en-US" altLang="en-US" dirty="0"/>
              <a:t>Overview of PG&amp;E’s </a:t>
            </a:r>
            <a:r>
              <a:rPr lang="en-US" altLang="en-US" dirty="0" err="1" smtClean="0"/>
              <a:t>SmartRate</a:t>
            </a:r>
            <a:r>
              <a:rPr lang="en-US" altLang="en-US" dirty="0" smtClean="0"/>
              <a:t> </a:t>
            </a:r>
            <a:r>
              <a:rPr lang="en-US" altLang="en-US" dirty="0"/>
              <a:t>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208" y="989967"/>
            <a:ext cx="8475774" cy="536638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Voluntary, critical peak pricing (CPP) rate that is an overlay on residential customers’ existing rate schedules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High price period from 2 PM to 7 PM on up to 15 event days per summer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Peak price adder is $0.60/kWh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Credits apply to non-peak usage from June through September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Program enrollment at the end of 2014 was roughly 130,000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Increase of about 10,000 customers (8%) since end of 2013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But there were roughly 27,000 new customers enrolled (due to churn)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Customers may participate in both SmartRate and </a:t>
            </a:r>
            <a:r>
              <a:rPr lang="en-US" dirty="0" err="1" smtClean="0"/>
              <a:t>SmartAC</a:t>
            </a:r>
            <a:r>
              <a:rPr lang="en-US" dirty="0" smtClean="0"/>
              <a:t>, and can have as their underlying tariff PG&amp;E’s standard E-1 tariff or one of two TOU tariffs (E-6 or E-7)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Roughly 31% (40,000) SmartRate customers are also enrolled in </a:t>
            </a:r>
            <a:r>
              <a:rPr lang="en-US" dirty="0" err="1" smtClean="0"/>
              <a:t>SmartAC</a:t>
            </a:r>
            <a:r>
              <a:rPr lang="en-US" dirty="0" smtClean="0"/>
              <a:t> and have their air conditioners cycled during </a:t>
            </a:r>
            <a:r>
              <a:rPr lang="en-US" dirty="0" err="1" smtClean="0"/>
              <a:t>SmartRate</a:t>
            </a:r>
            <a:r>
              <a:rPr lang="en-US" dirty="0" smtClean="0"/>
              <a:t> events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Roughly 5,000 SmartRate customers have either E-6 or E-7 as their underlying tariff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534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 Post Methodology and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67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885" y="151093"/>
            <a:ext cx="8235915" cy="676706"/>
          </a:xfrm>
        </p:spPr>
        <p:txBody>
          <a:bodyPr/>
          <a:lstStyle/>
          <a:p>
            <a:r>
              <a:rPr lang="en-US" altLang="en-US" dirty="0" err="1" smtClean="0"/>
              <a:t>SmartRate</a:t>
            </a:r>
            <a:r>
              <a:rPr lang="en-US" altLang="en-US" dirty="0" smtClean="0"/>
              <a:t> </a:t>
            </a:r>
            <a:r>
              <a:rPr lang="en-US" altLang="en-US" dirty="0"/>
              <a:t>Ex Post </a:t>
            </a:r>
            <a:r>
              <a:rPr lang="en-US" altLang="en-US" dirty="0" smtClean="0"/>
              <a:t>Methodology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8208" y="1037592"/>
            <a:ext cx="8390992" cy="481145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There were 12 event days in 2014, with the first one on May 14 and the last one on September 12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Impacts were estimated by first developing a control group consisting of non-participating customers with loads and other characteristics similar to SmartRate customers and then using a difference-in-differences regression analysis to estimate load impacts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analysis was conducted separately for SmartRate only and dually enrolled customers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Matching was done by first segmenting customers by LCA, usage quartile, and CARE status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Within each segment, statistical matching was done based on average hourly usage for each hour from 8 AM to 10 PM on the 9 hottest non-event days in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61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SmartRate</a:t>
            </a:r>
            <a:r>
              <a:rPr lang="en-US" dirty="0" smtClean="0"/>
              <a:t> Participants vs. Matched Control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5382" y="1500553"/>
            <a:ext cx="7848530" cy="351536"/>
          </a:xfrm>
          <a:prstGeom prst="rect">
            <a:avLst/>
          </a:prstGeom>
          <a:noFill/>
        </p:spPr>
        <p:txBody>
          <a:bodyPr wrap="square" lIns="104296" tIns="52148" rIns="104296" bIns="52148" rtlCol="0">
            <a:spAutoFit/>
          </a:bodyPr>
          <a:lstStyle/>
          <a:p>
            <a:pPr algn="ctr"/>
            <a:r>
              <a:rPr lang="en-US" sz="1600" dirty="0"/>
              <a:t>SmartRate and Matched Control Group Usage on Hot, Non-event Days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20" y="2038351"/>
            <a:ext cx="747705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2271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885" y="208243"/>
            <a:ext cx="8235915" cy="676706"/>
          </a:xfrm>
        </p:spPr>
        <p:txBody>
          <a:bodyPr/>
          <a:lstStyle/>
          <a:p>
            <a:r>
              <a:rPr lang="en-US" altLang="en-US" dirty="0" smtClean="0"/>
              <a:t>Ex Post Impacts – </a:t>
            </a:r>
            <a:r>
              <a:rPr lang="en-US" altLang="en-US" dirty="0" err="1" smtClean="0"/>
              <a:t>SmartRate</a:t>
            </a:r>
            <a:r>
              <a:rPr lang="en-US" altLang="en-US" dirty="0" smtClean="0"/>
              <a:t> Only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8209" y="1313817"/>
            <a:ext cx="2805630" cy="344818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/>
              <a:t>Average hourly impact </a:t>
            </a:r>
            <a:br>
              <a:rPr lang="en-US" sz="1800" dirty="0"/>
            </a:br>
            <a:r>
              <a:rPr lang="en-US" sz="1800" dirty="0"/>
              <a:t>of </a:t>
            </a:r>
            <a:r>
              <a:rPr lang="en-US" sz="1800" dirty="0" smtClean="0"/>
              <a:t>0.21 </a:t>
            </a:r>
            <a:r>
              <a:rPr lang="en-US" sz="1800" dirty="0"/>
              <a:t>kW across </a:t>
            </a:r>
            <a:r>
              <a:rPr lang="en-US" sz="1800" dirty="0" smtClean="0"/>
              <a:t>12 </a:t>
            </a:r>
            <a:r>
              <a:rPr lang="en-US" sz="1800" dirty="0"/>
              <a:t>event days in </a:t>
            </a:r>
            <a:r>
              <a:rPr lang="en-US" sz="1800" dirty="0" smtClean="0"/>
              <a:t>2014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/>
              <a:t>This represents about 14% of whole-house load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Impacts ranged from 0.15 kW to 0.27 kW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In percentage terms, impacts ranged from 12% to 16%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39" y="1313817"/>
            <a:ext cx="5586876" cy="4286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025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 </a:t>
            </a:r>
            <a:r>
              <a:rPr lang="en-US" altLang="en-US" dirty="0"/>
              <a:t>Post </a:t>
            </a:r>
            <a:r>
              <a:rPr lang="en-US" altLang="en-US" dirty="0" smtClean="0"/>
              <a:t>Impacts by Event – </a:t>
            </a:r>
            <a:r>
              <a:rPr lang="en-US" altLang="en-US" dirty="0" err="1" smtClean="0"/>
              <a:t>SmartRate</a:t>
            </a:r>
            <a:r>
              <a:rPr lang="en-US" altLang="en-US" dirty="0" smtClean="0"/>
              <a:t>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949238"/>
              </p:ext>
            </p:extLst>
          </p:nvPr>
        </p:nvGraphicFramePr>
        <p:xfrm>
          <a:off x="450886" y="1508169"/>
          <a:ext cx="8146852" cy="4739389"/>
        </p:xfrm>
        <a:graphic>
          <a:graphicData uri="http://schemas.openxmlformats.org/drawingml/2006/table">
            <a:tbl>
              <a:tblPr/>
              <a:tblGrid>
                <a:gridCol w="1163836"/>
                <a:gridCol w="1163836"/>
                <a:gridCol w="1163836"/>
                <a:gridCol w="1163836"/>
                <a:gridCol w="1163836"/>
                <a:gridCol w="1163836"/>
                <a:gridCol w="1163836"/>
              </a:tblGrid>
              <a:tr h="924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Enrolled participants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Reference Load (kW)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Load Reduction (kW)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Load Reduction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Aggregate Load Reduction (MW)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 Maximum Temp (°F)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14-May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84,532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9-Jun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88,694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30-Jun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89,748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89,653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89,487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89,478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89,583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89,552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29-Jul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89,517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31-Jul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89,504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11-Sep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89,488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12-Sep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89,493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9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Average Event Day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89,061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1.52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18.3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381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885" y="112993"/>
            <a:ext cx="8235915" cy="676706"/>
          </a:xfrm>
        </p:spPr>
        <p:txBody>
          <a:bodyPr/>
          <a:lstStyle/>
          <a:p>
            <a:r>
              <a:rPr lang="en-US" altLang="en-US" dirty="0" smtClean="0"/>
              <a:t>Ex Post Impacts – Dually Enrolled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152525"/>
            <a:ext cx="2968089" cy="52038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Impacts for dually enrolled customers were between 2 and 3 times larger than for SmartRate only customers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Average </a:t>
            </a:r>
            <a:r>
              <a:rPr lang="en-US" sz="1800" dirty="0"/>
              <a:t>hourly impact </a:t>
            </a:r>
            <a:br>
              <a:rPr lang="en-US" sz="1800" dirty="0"/>
            </a:br>
            <a:r>
              <a:rPr lang="en-US" sz="1800" dirty="0"/>
              <a:t>of </a:t>
            </a:r>
            <a:r>
              <a:rPr lang="en-US" sz="1800" dirty="0" smtClean="0"/>
              <a:t>0.51 </a:t>
            </a:r>
            <a:r>
              <a:rPr lang="en-US" sz="1800" dirty="0"/>
              <a:t>kW across </a:t>
            </a:r>
            <a:r>
              <a:rPr lang="en-US" sz="1800" dirty="0" smtClean="0"/>
              <a:t>12 </a:t>
            </a:r>
            <a:r>
              <a:rPr lang="en-US" sz="1800" dirty="0"/>
              <a:t>event days in </a:t>
            </a:r>
            <a:r>
              <a:rPr lang="en-US" sz="1800" dirty="0" smtClean="0"/>
              <a:t>2014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/>
              <a:t>This represents about </a:t>
            </a:r>
            <a:r>
              <a:rPr lang="en-US" sz="1800" dirty="0" smtClean="0"/>
              <a:t>25% </a:t>
            </a:r>
            <a:r>
              <a:rPr lang="en-US" sz="1800" dirty="0"/>
              <a:t>of whole-house </a:t>
            </a:r>
            <a:r>
              <a:rPr lang="en-US" sz="1800" dirty="0" smtClean="0"/>
              <a:t>load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Impacts ranged from 0.33 kW to 0.71 kW, or from 21% to 30% of whole house load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DE07D-12F9-FF40-B07B-9B015B6B1FB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3" y="1237617"/>
            <a:ext cx="5138737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716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xant PowerPoint Template">
  <a:themeElements>
    <a:clrScheme name="Nexant_PP">
      <a:dk1>
        <a:srgbClr val="464749"/>
      </a:dk1>
      <a:lt1>
        <a:sysClr val="window" lastClr="FFFFFF"/>
      </a:lt1>
      <a:dk2>
        <a:srgbClr val="0070CD"/>
      </a:dk2>
      <a:lt2>
        <a:srgbClr val="C7C9CB"/>
      </a:lt2>
      <a:accent1>
        <a:srgbClr val="0070CD"/>
      </a:accent1>
      <a:accent2>
        <a:srgbClr val="77BC1F"/>
      </a:accent2>
      <a:accent3>
        <a:srgbClr val="FB9E4C"/>
      </a:accent3>
      <a:accent4>
        <a:srgbClr val="5A5B5E"/>
      </a:accent4>
      <a:accent5>
        <a:srgbClr val="818386"/>
      </a:accent5>
      <a:accent6>
        <a:srgbClr val="FB9E4C"/>
      </a:accent6>
      <a:hlink>
        <a:srgbClr val="77BC1F"/>
      </a:hlink>
      <a:folHlink>
        <a:srgbClr val="77BC1F"/>
      </a:folHlink>
    </a:clrScheme>
    <a:fontScheme name="Nexan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sz="18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Nexant PowerPoint Template</Template>
  <TotalTime>1238</TotalTime>
  <Words>1792</Words>
  <Application>Microsoft Office PowerPoint</Application>
  <PresentationFormat>Letter Paper (8.5x11 in)</PresentationFormat>
  <Paragraphs>618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Nexant PowerPoint Template</vt:lpstr>
      <vt:lpstr>PG&amp;E’s 2014 SmartRate Program Evaluation</vt:lpstr>
      <vt:lpstr>Program Overview</vt:lpstr>
      <vt:lpstr>Overview of PG&amp;E’s SmartRate Program</vt:lpstr>
      <vt:lpstr>Ex Post Methodology and Results</vt:lpstr>
      <vt:lpstr>SmartRate Ex Post Methodology</vt:lpstr>
      <vt:lpstr>SmartRate Participants vs. Matched Control Group</vt:lpstr>
      <vt:lpstr>Ex Post Impacts – SmartRate Only</vt:lpstr>
      <vt:lpstr>Ex Post Impacts by Event – SmartRate Only</vt:lpstr>
      <vt:lpstr>Ex Post Impacts – Dually Enrolled</vt:lpstr>
      <vt:lpstr>Ex Post Impacts by Event – Dually Enrolled</vt:lpstr>
      <vt:lpstr>2014 Impacts Were Lower Than 2013 Impacts</vt:lpstr>
      <vt:lpstr>Ex Post Impacts by Local Capacity Area</vt:lpstr>
      <vt:lpstr>Ex Post Load Impacts by CARE Status</vt:lpstr>
      <vt:lpstr>Ex Ante Analysis</vt:lpstr>
      <vt:lpstr>Ex Ante Methodology</vt:lpstr>
      <vt:lpstr>Example: Ex Post Impacts versus Mean17</vt:lpstr>
      <vt:lpstr>2015 SmartRate Ex Ante Load Impact Estimates (PG&amp;E)</vt:lpstr>
      <vt:lpstr>2015 SmartRate Ex Ante Load Impact Estimates (CAISO)</vt:lpstr>
      <vt:lpstr>Relationship Between Ex Post and Ex Ante Estimates  (SmartRate Only Plus Dually Enrolled)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PG&amp;E’s SmartAC Program</dc:title>
  <dc:creator>Cook, Jonathan</dc:creator>
  <cp:lastModifiedBy>Chow, Dorris</cp:lastModifiedBy>
  <cp:revision>97</cp:revision>
  <cp:lastPrinted>2015-05-07T18:18:06Z</cp:lastPrinted>
  <dcterms:created xsi:type="dcterms:W3CDTF">2015-04-24T14:44:26Z</dcterms:created>
  <dcterms:modified xsi:type="dcterms:W3CDTF">2015-05-07T21:18:22Z</dcterms:modified>
</cp:coreProperties>
</file>