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1"/>
  </p:sldMasterIdLst>
  <p:notesMasterIdLst>
    <p:notesMasterId r:id="rId30"/>
  </p:notesMasterIdLst>
  <p:handoutMasterIdLst>
    <p:handoutMasterId r:id="rId31"/>
  </p:handoutMasterIdLst>
  <p:sldIdLst>
    <p:sldId id="289" r:id="rId2"/>
    <p:sldId id="343" r:id="rId3"/>
    <p:sldId id="356" r:id="rId4"/>
    <p:sldId id="357" r:id="rId5"/>
    <p:sldId id="358" r:id="rId6"/>
    <p:sldId id="360" r:id="rId7"/>
    <p:sldId id="361" r:id="rId8"/>
    <p:sldId id="363" r:id="rId9"/>
    <p:sldId id="362" r:id="rId10"/>
    <p:sldId id="364" r:id="rId11"/>
    <p:sldId id="345" r:id="rId12"/>
    <p:sldId id="365" r:id="rId13"/>
    <p:sldId id="350" r:id="rId14"/>
    <p:sldId id="366" r:id="rId15"/>
    <p:sldId id="367" r:id="rId16"/>
    <p:sldId id="349" r:id="rId17"/>
    <p:sldId id="346" r:id="rId18"/>
    <p:sldId id="351" r:id="rId19"/>
    <p:sldId id="368" r:id="rId20"/>
    <p:sldId id="371" r:id="rId21"/>
    <p:sldId id="370" r:id="rId22"/>
    <p:sldId id="372" r:id="rId23"/>
    <p:sldId id="369" r:id="rId24"/>
    <p:sldId id="374" r:id="rId25"/>
    <p:sldId id="373" r:id="rId26"/>
    <p:sldId id="378" r:id="rId27"/>
    <p:sldId id="377" r:id="rId28"/>
    <p:sldId id="300" r:id="rId29"/>
  </p:sldIdLst>
  <p:sldSz cx="9144000" cy="6858000" type="letter"/>
  <p:notesSz cx="6858000" cy="9144000"/>
  <p:defaultTex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BC1F"/>
    <a:srgbClr val="000000"/>
    <a:srgbClr val="0070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855" autoAdjust="0"/>
    <p:restoredTop sz="90791" autoAdjust="0"/>
  </p:normalViewPr>
  <p:slideViewPr>
    <p:cSldViewPr snapToGrid="0" snapToObjects="1" showGuides="1">
      <p:cViewPr>
        <p:scale>
          <a:sx n="84" d="100"/>
          <a:sy n="84" d="100"/>
        </p:scale>
        <p:origin x="-682" y="-34"/>
      </p:cViewPr>
      <p:guideLst>
        <p:guide orient="horz" pos="3150"/>
        <p:guide pos="291"/>
      </p:guideLst>
    </p:cSldViewPr>
  </p:slideViewPr>
  <p:notesTextViewPr>
    <p:cViewPr>
      <p:scale>
        <a:sx n="100" d="100"/>
        <a:sy n="100" d="100"/>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07ED88-A3DE-6346-B89F-42FEE829C83F}" type="datetime1">
              <a:rPr lang="en-US" smtClean="0"/>
              <a:pPr/>
              <a:t>5/7/2015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3B1715-F5D1-1143-A571-DB0067BDEA7E}" type="slidenum">
              <a:rPr lang="en-US" smtClean="0"/>
              <a:pPr/>
              <a:t>‹#›</a:t>
            </a:fld>
            <a:endParaRPr lang="en-US"/>
          </a:p>
        </p:txBody>
      </p:sp>
    </p:spTree>
    <p:extLst>
      <p:ext uri="{BB962C8B-B14F-4D97-AF65-F5344CB8AC3E}">
        <p14:creationId xmlns:p14="http://schemas.microsoft.com/office/powerpoint/2010/main" val="893815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8C8B96-99EB-F142-AF3F-550E1DF4348F}" type="datetime1">
              <a:rPr lang="en-US" smtClean="0"/>
              <a:pPr/>
              <a:t>5/7/2015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A62965-E266-D34A-8021-2656AF3E099F}" type="slidenum">
              <a:rPr lang="en-US" smtClean="0"/>
              <a:pPr/>
              <a:t>‹#›</a:t>
            </a:fld>
            <a:endParaRPr lang="en-US"/>
          </a:p>
        </p:txBody>
      </p:sp>
    </p:spTree>
    <p:extLst>
      <p:ext uri="{BB962C8B-B14F-4D97-AF65-F5344CB8AC3E}">
        <p14:creationId xmlns:p14="http://schemas.microsoft.com/office/powerpoint/2010/main" val="2485025708"/>
      </p:ext>
    </p:extLst>
  </p:cSld>
  <p:clrMap bg1="lt1" tx1="dk1" bg2="lt2" tx2="dk2" accent1="accent1" accent2="accent2" accent3="accent3" accent4="accent4" accent5="accent5" accent6="accent6" hlink="hlink" folHlink="folHlink"/>
  <p:hf sldNum="0" hdr="0" ftr="0" dt="0"/>
  <p:notesStyle>
    <a:lvl1pPr marL="0" algn="l" defTabSz="400827" rtl="0" eaLnBrk="1" latinLnBrk="0" hangingPunct="1">
      <a:defRPr sz="1100" kern="1200">
        <a:solidFill>
          <a:schemeClr val="tx1"/>
        </a:solidFill>
        <a:latin typeface="+mn-lt"/>
        <a:ea typeface="+mn-ea"/>
        <a:cs typeface="+mn-cs"/>
      </a:defRPr>
    </a:lvl1pPr>
    <a:lvl2pPr marL="400827" algn="l" defTabSz="400827" rtl="0" eaLnBrk="1" latinLnBrk="0" hangingPunct="1">
      <a:defRPr sz="1100" kern="1200">
        <a:solidFill>
          <a:schemeClr val="tx1"/>
        </a:solidFill>
        <a:latin typeface="+mn-lt"/>
        <a:ea typeface="+mn-ea"/>
        <a:cs typeface="+mn-cs"/>
      </a:defRPr>
    </a:lvl2pPr>
    <a:lvl3pPr marL="801654" algn="l" defTabSz="400827" rtl="0" eaLnBrk="1" latinLnBrk="0" hangingPunct="1">
      <a:defRPr sz="1100" kern="1200">
        <a:solidFill>
          <a:schemeClr val="tx1"/>
        </a:solidFill>
        <a:latin typeface="+mn-lt"/>
        <a:ea typeface="+mn-ea"/>
        <a:cs typeface="+mn-cs"/>
      </a:defRPr>
    </a:lvl3pPr>
    <a:lvl4pPr marL="1202482" algn="l" defTabSz="400827" rtl="0" eaLnBrk="1" latinLnBrk="0" hangingPunct="1">
      <a:defRPr sz="1100" kern="1200">
        <a:solidFill>
          <a:schemeClr val="tx1"/>
        </a:solidFill>
        <a:latin typeface="+mn-lt"/>
        <a:ea typeface="+mn-ea"/>
        <a:cs typeface="+mn-cs"/>
      </a:defRPr>
    </a:lvl4pPr>
    <a:lvl5pPr marL="1603309" algn="l" defTabSz="400827" rtl="0" eaLnBrk="1" latinLnBrk="0" hangingPunct="1">
      <a:defRPr sz="1100" kern="1200">
        <a:solidFill>
          <a:schemeClr val="tx1"/>
        </a:solidFill>
        <a:latin typeface="+mn-lt"/>
        <a:ea typeface="+mn-ea"/>
        <a:cs typeface="+mn-cs"/>
      </a:defRPr>
    </a:lvl5pPr>
    <a:lvl6pPr marL="2004136" algn="l" defTabSz="400827" rtl="0" eaLnBrk="1" latinLnBrk="0" hangingPunct="1">
      <a:defRPr sz="1100" kern="1200">
        <a:solidFill>
          <a:schemeClr val="tx1"/>
        </a:solidFill>
        <a:latin typeface="+mn-lt"/>
        <a:ea typeface="+mn-ea"/>
        <a:cs typeface="+mn-cs"/>
      </a:defRPr>
    </a:lvl6pPr>
    <a:lvl7pPr marL="2404963" algn="l" defTabSz="400827" rtl="0" eaLnBrk="1" latinLnBrk="0" hangingPunct="1">
      <a:defRPr sz="1100" kern="1200">
        <a:solidFill>
          <a:schemeClr val="tx1"/>
        </a:solidFill>
        <a:latin typeface="+mn-lt"/>
        <a:ea typeface="+mn-ea"/>
        <a:cs typeface="+mn-cs"/>
      </a:defRPr>
    </a:lvl7pPr>
    <a:lvl8pPr marL="2805791" algn="l" defTabSz="400827" rtl="0" eaLnBrk="1" latinLnBrk="0" hangingPunct="1">
      <a:defRPr sz="1100" kern="1200">
        <a:solidFill>
          <a:schemeClr val="tx1"/>
        </a:solidFill>
        <a:latin typeface="+mn-lt"/>
        <a:ea typeface="+mn-ea"/>
        <a:cs typeface="+mn-cs"/>
      </a:defRPr>
    </a:lvl8pPr>
    <a:lvl9pPr marL="3206618" algn="l" defTabSz="40082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99247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73178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2485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891843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Option A">
    <p:spTree>
      <p:nvGrpSpPr>
        <p:cNvPr id="1" name=""/>
        <p:cNvGrpSpPr/>
        <p:nvPr/>
      </p:nvGrpSpPr>
      <p:grpSpPr>
        <a:xfrm>
          <a:off x="0" y="0"/>
          <a:ext cx="0" cy="0"/>
          <a:chOff x="0" y="0"/>
          <a:chExt cx="0" cy="0"/>
        </a:xfrm>
      </p:grpSpPr>
      <p:sp>
        <p:nvSpPr>
          <p:cNvPr id="9" name="Rectangle 8"/>
          <p:cNvSpPr/>
          <p:nvPr userDrawn="1"/>
        </p:nvSpPr>
        <p:spPr bwMode="gray">
          <a:xfrm>
            <a:off x="0" y="1990820"/>
            <a:ext cx="9146716" cy="250693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900" dirty="0" smtClean="0">
              <a:latin typeface="Arial" pitchFamily="34" charset="0"/>
              <a:cs typeface="Arial" pitchFamily="34" charset="0"/>
            </a:endParaRPr>
          </a:p>
        </p:txBody>
      </p:sp>
      <p:sp>
        <p:nvSpPr>
          <p:cNvPr id="2" name="Title 1"/>
          <p:cNvSpPr>
            <a:spLocks noGrp="1"/>
          </p:cNvSpPr>
          <p:nvPr>
            <p:ph type="ctrTitle" hasCustomPrompt="1"/>
          </p:nvPr>
        </p:nvSpPr>
        <p:spPr>
          <a:xfrm>
            <a:off x="633967" y="2303238"/>
            <a:ext cx="5867399" cy="1298734"/>
          </a:xfrm>
        </p:spPr>
        <p:txBody>
          <a:bodyPr anchor="ctr"/>
          <a:lstStyle>
            <a:lvl1pPr>
              <a:lnSpc>
                <a:spcPct val="110000"/>
              </a:lnSpc>
              <a:defRPr>
                <a:solidFill>
                  <a:schemeClr val="bg1"/>
                </a:solidFill>
                <a:latin typeface="+mj-lt"/>
                <a:cs typeface="Arial"/>
              </a:defRPr>
            </a:lvl1pPr>
          </a:lstStyle>
          <a:p>
            <a:r>
              <a:rPr lang="en-US" dirty="0" smtClean="0"/>
              <a:t>&lt;Insert headline&gt;</a:t>
            </a:r>
            <a:endParaRPr lang="en-US" dirty="0"/>
          </a:p>
        </p:txBody>
      </p:sp>
      <p:sp>
        <p:nvSpPr>
          <p:cNvPr id="3" name="Subtitle 2"/>
          <p:cNvSpPr>
            <a:spLocks noGrp="1"/>
          </p:cNvSpPr>
          <p:nvPr>
            <p:ph type="subTitle" idx="1" hasCustomPrompt="1"/>
          </p:nvPr>
        </p:nvSpPr>
        <p:spPr>
          <a:xfrm>
            <a:off x="633967" y="3601971"/>
            <a:ext cx="5867399" cy="712537"/>
          </a:xfrm>
        </p:spPr>
        <p:txBody>
          <a:bodyPr/>
          <a:lstStyle>
            <a:lvl1pPr marL="0" indent="0" algn="l">
              <a:buNone/>
              <a:defRPr b="0">
                <a:solidFill>
                  <a:srgbClr val="FFFFFF"/>
                </a:solidFill>
              </a:defRPr>
            </a:lvl1pPr>
            <a:lvl2pPr marL="457144" indent="0" algn="ctr">
              <a:buNone/>
              <a:defRPr>
                <a:solidFill>
                  <a:schemeClr val="tx1">
                    <a:tint val="75000"/>
                  </a:schemeClr>
                </a:solidFill>
              </a:defRPr>
            </a:lvl2pPr>
            <a:lvl3pPr marL="914287" indent="0" algn="ctr">
              <a:buNone/>
              <a:defRPr>
                <a:solidFill>
                  <a:schemeClr val="tx1">
                    <a:tint val="75000"/>
                  </a:schemeClr>
                </a:solidFill>
              </a:defRPr>
            </a:lvl3pPr>
            <a:lvl4pPr marL="1371431" indent="0" algn="ctr">
              <a:buNone/>
              <a:defRPr>
                <a:solidFill>
                  <a:schemeClr val="tx1">
                    <a:tint val="75000"/>
                  </a:schemeClr>
                </a:solidFill>
              </a:defRPr>
            </a:lvl4pPr>
            <a:lvl5pPr marL="1828574" indent="0" algn="ctr">
              <a:buNone/>
              <a:defRPr>
                <a:solidFill>
                  <a:schemeClr val="tx1">
                    <a:tint val="75000"/>
                  </a:schemeClr>
                </a:solidFill>
              </a:defRPr>
            </a:lvl5pPr>
            <a:lvl6pPr marL="2285717" indent="0" algn="ctr">
              <a:buNone/>
              <a:defRPr>
                <a:solidFill>
                  <a:schemeClr val="tx1">
                    <a:tint val="75000"/>
                  </a:schemeClr>
                </a:solidFill>
              </a:defRPr>
            </a:lvl6pPr>
            <a:lvl7pPr marL="2742861" indent="0" algn="ctr">
              <a:buNone/>
              <a:defRPr>
                <a:solidFill>
                  <a:schemeClr val="tx1">
                    <a:tint val="75000"/>
                  </a:schemeClr>
                </a:solidFill>
              </a:defRPr>
            </a:lvl7pPr>
            <a:lvl8pPr marL="3200004" indent="0" algn="ctr">
              <a:buNone/>
              <a:defRPr>
                <a:solidFill>
                  <a:schemeClr val="tx1">
                    <a:tint val="75000"/>
                  </a:schemeClr>
                </a:solidFill>
              </a:defRPr>
            </a:lvl8pPr>
            <a:lvl9pPr marL="3657148" indent="0" algn="ctr">
              <a:buNone/>
              <a:defRPr>
                <a:solidFill>
                  <a:schemeClr val="tx1">
                    <a:tint val="75000"/>
                  </a:schemeClr>
                </a:solidFill>
              </a:defRPr>
            </a:lvl9pPr>
          </a:lstStyle>
          <a:p>
            <a:r>
              <a:rPr lang="en-US" dirty="0" smtClean="0"/>
              <a:t>&lt;Insert subtitle&gt;</a:t>
            </a:r>
            <a:endParaRPr lang="en-US" dirty="0"/>
          </a:p>
        </p:txBody>
      </p:sp>
      <p:pic>
        <p:nvPicPr>
          <p:cNvPr id="7" name="Picture 6"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25" y="388461"/>
            <a:ext cx="2517957" cy="1067595"/>
          </a:xfrm>
          <a:prstGeom prst="rect">
            <a:avLst/>
          </a:prstGeom>
        </p:spPr>
      </p:pic>
      <p:sp>
        <p:nvSpPr>
          <p:cNvPr id="5" name="Text Placeholder 4"/>
          <p:cNvSpPr>
            <a:spLocks noGrp="1"/>
          </p:cNvSpPr>
          <p:nvPr>
            <p:ph type="body" sz="quarter" idx="19" hasCustomPrompt="1"/>
          </p:nvPr>
        </p:nvSpPr>
        <p:spPr>
          <a:xfrm>
            <a:off x="633967" y="6244472"/>
            <a:ext cx="2118616" cy="472171"/>
          </a:xfrm>
        </p:spPr>
        <p:txBody>
          <a:bodyPr lIns="0"/>
          <a:lstStyle>
            <a:lvl1pPr marL="0" indent="0">
              <a:buNone/>
              <a:defRPr baseline="0">
                <a:solidFill>
                  <a:schemeClr val="tx2"/>
                </a:solidFill>
              </a:defRPr>
            </a:lvl1pPr>
          </a:lstStyle>
          <a:p>
            <a:pPr lvl="0"/>
            <a:r>
              <a:rPr lang="en-US" dirty="0" smtClean="0"/>
              <a:t>&lt;Insert date&gt;</a:t>
            </a:r>
            <a:endParaRPr lang="en-US" dirty="0"/>
          </a:p>
        </p:txBody>
      </p:sp>
      <p:sp>
        <p:nvSpPr>
          <p:cNvPr id="18" name="Text Placeholder 5"/>
          <p:cNvSpPr>
            <a:spLocks noGrp="1"/>
          </p:cNvSpPr>
          <p:nvPr>
            <p:ph type="body" sz="quarter" idx="15" hasCustomPrompt="1"/>
          </p:nvPr>
        </p:nvSpPr>
        <p:spPr bwMode="gray">
          <a:xfrm>
            <a:off x="633967" y="4975761"/>
            <a:ext cx="5792476" cy="200055"/>
          </a:xfrm>
          <a:prstGeom prst="rect">
            <a:avLst/>
          </a:prstGeom>
        </p:spPr>
        <p:txBody>
          <a:bodyPr vert="horz" wrap="square" lIns="0" tIns="0" rIns="0" bIns="0" rtlCol="0" anchor="t">
            <a:spAutoFit/>
          </a:bodyPr>
          <a:lstStyle>
            <a:lvl1pPr marL="0" indent="0">
              <a:lnSpc>
                <a:spcPct val="100000"/>
              </a:lnSpc>
              <a:buNone/>
              <a:defRPr lang="en-US" sz="1300" b="0" baseline="0" smtClean="0">
                <a:solidFill>
                  <a:schemeClr val="accent5"/>
                </a:solidFill>
                <a:latin typeface="Arial" pitchFamily="34" charset="0"/>
              </a:defRPr>
            </a:lvl1pPr>
            <a:lvl2pPr>
              <a:defRPr lang="en-US" smtClean="0"/>
            </a:lvl2pPr>
            <a:lvl3pPr>
              <a:defRPr lang="en-US" smtClean="0"/>
            </a:lvl3pPr>
            <a:lvl4pPr>
              <a:defRPr lang="en-US" smtClean="0"/>
            </a:lvl4pPr>
            <a:lvl5pPr>
              <a:defRPr lang="en-GB"/>
            </a:lvl5pPr>
          </a:lstStyle>
          <a:p>
            <a:pPr lvl="0"/>
            <a:r>
              <a:rPr lang="en-US" dirty="0" smtClean="0"/>
              <a:t>&lt;Insert Author or Prepared by &gt;</a:t>
            </a:r>
          </a:p>
        </p:txBody>
      </p:sp>
    </p:spTree>
    <p:extLst>
      <p:ext uri="{BB962C8B-B14F-4D97-AF65-F5344CB8AC3E}">
        <p14:creationId xmlns:p14="http://schemas.microsoft.com/office/powerpoint/2010/main" val="119510476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Phas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Three Columns with phase / process chevrons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25"/>
          </p:nvPr>
        </p:nvSpPr>
        <p:spPr>
          <a:xfrm>
            <a:off x="3234828"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26"/>
          </p:nvPr>
        </p:nvSpPr>
        <p:spPr>
          <a:xfrm>
            <a:off x="6018772" y="1636874"/>
            <a:ext cx="2659678" cy="4488397"/>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2659678" cy="354237"/>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1</a:t>
            </a:r>
            <a:endParaRPr lang="en-US" dirty="0"/>
          </a:p>
        </p:txBody>
      </p:sp>
      <p:sp>
        <p:nvSpPr>
          <p:cNvPr id="23" name="Text Placeholder 21"/>
          <p:cNvSpPr>
            <a:spLocks noGrp="1"/>
          </p:cNvSpPr>
          <p:nvPr>
            <p:ph type="body" sz="quarter" idx="28" hasCustomPrompt="1"/>
          </p:nvPr>
        </p:nvSpPr>
        <p:spPr>
          <a:xfrm>
            <a:off x="3241294" y="1282637"/>
            <a:ext cx="2659678" cy="353695"/>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2</a:t>
            </a:r>
            <a:endParaRPr lang="en-US" dirty="0"/>
          </a:p>
        </p:txBody>
      </p:sp>
      <p:sp>
        <p:nvSpPr>
          <p:cNvPr id="24" name="Text Placeholder 21"/>
          <p:cNvSpPr>
            <a:spLocks noGrp="1"/>
          </p:cNvSpPr>
          <p:nvPr>
            <p:ph type="body" sz="quarter" idx="29" hasCustomPrompt="1"/>
          </p:nvPr>
        </p:nvSpPr>
        <p:spPr>
          <a:xfrm>
            <a:off x="6018772" y="1282637"/>
            <a:ext cx="2659678" cy="353695"/>
          </a:xfrm>
          <a:prstGeom prst="chevron">
            <a:avLst/>
          </a:prstGeo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Phase 3</a:t>
            </a:r>
            <a:endParaRPr lang="en-US" dirty="0"/>
          </a:p>
        </p:txBody>
      </p:sp>
    </p:spTree>
    <p:extLst>
      <p:ext uri="{BB962C8B-B14F-4D97-AF65-F5344CB8AC3E}">
        <p14:creationId xmlns:p14="http://schemas.microsoft.com/office/powerpoint/2010/main" val="406536837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olumns: Them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Two Columns with theme / category boxes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3989516"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6"/>
          <p:cNvSpPr>
            <a:spLocks noGrp="1"/>
          </p:cNvSpPr>
          <p:nvPr>
            <p:ph sz="quarter" idx="26"/>
          </p:nvPr>
        </p:nvSpPr>
        <p:spPr>
          <a:xfrm>
            <a:off x="4688116" y="1636874"/>
            <a:ext cx="3990334"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3989516"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1</a:t>
            </a:r>
            <a:endParaRPr lang="en-US" dirty="0"/>
          </a:p>
        </p:txBody>
      </p:sp>
      <p:sp>
        <p:nvSpPr>
          <p:cNvPr id="24" name="Text Placeholder 21"/>
          <p:cNvSpPr>
            <a:spLocks noGrp="1"/>
          </p:cNvSpPr>
          <p:nvPr>
            <p:ph type="body" sz="quarter" idx="29" hasCustomPrompt="1"/>
          </p:nvPr>
        </p:nvSpPr>
        <p:spPr>
          <a:xfrm>
            <a:off x="4688116" y="1282637"/>
            <a:ext cx="3990334"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2</a:t>
            </a:r>
            <a:endParaRPr lang="en-US" dirty="0"/>
          </a:p>
        </p:txBody>
      </p:sp>
    </p:spTree>
    <p:extLst>
      <p:ext uri="{BB962C8B-B14F-4D97-AF65-F5344CB8AC3E}">
        <p14:creationId xmlns:p14="http://schemas.microsoft.com/office/powerpoint/2010/main" val="4287945623"/>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Columns: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Two Columns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330398"/>
            <a:ext cx="3989516" cy="4794873"/>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16"/>
          <p:cNvSpPr>
            <a:spLocks noGrp="1"/>
          </p:cNvSpPr>
          <p:nvPr>
            <p:ph sz="quarter" idx="26"/>
          </p:nvPr>
        </p:nvSpPr>
        <p:spPr>
          <a:xfrm>
            <a:off x="4688116" y="1330398"/>
            <a:ext cx="3990334" cy="4794873"/>
          </a:xfrm>
          <a:ln>
            <a:no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703645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2 ev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sz="half" idx="20"/>
          </p:nvPr>
        </p:nvSpPr>
        <p:spPr>
          <a:xfrm>
            <a:off x="4774940" y="1313818"/>
            <a:ext cx="3907949" cy="4812346"/>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Content Placeholder 2"/>
          <p:cNvSpPr>
            <a:spLocks noGrp="1"/>
          </p:cNvSpPr>
          <p:nvPr>
            <p:ph sz="half" idx="21"/>
          </p:nvPr>
        </p:nvSpPr>
        <p:spPr>
          <a:xfrm>
            <a:off x="450884" y="1313818"/>
            <a:ext cx="3911290" cy="4812346"/>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2932882942"/>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2 even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idx="18"/>
          </p:nvPr>
        </p:nvSpPr>
        <p:spPr>
          <a:xfrm>
            <a:off x="450884" y="1283177"/>
            <a:ext cx="3911290" cy="353696"/>
          </a:xfrm>
        </p:spPr>
        <p:txBody>
          <a:bodyPr/>
          <a:lstStyle>
            <a:lvl1pPr marL="0" indent="0">
              <a:buNone/>
              <a:defRPr>
                <a:solidFill>
                  <a:schemeClr val="tx1"/>
                </a:solidFill>
              </a:defRPr>
            </a:lvl1pPr>
          </a:lstStyle>
          <a:p>
            <a:pPr lvl="0"/>
            <a:r>
              <a:rPr lang="en-US" smtClean="0"/>
              <a:t>Click to edit Master text styles</a:t>
            </a:r>
          </a:p>
        </p:txBody>
      </p:sp>
      <p:sp>
        <p:nvSpPr>
          <p:cNvPr id="6" name="Content Placeholder 2"/>
          <p:cNvSpPr>
            <a:spLocks noGrp="1"/>
          </p:cNvSpPr>
          <p:nvPr>
            <p:ph idx="22"/>
          </p:nvPr>
        </p:nvSpPr>
        <p:spPr>
          <a:xfrm>
            <a:off x="4766886" y="1283177"/>
            <a:ext cx="3908351" cy="353696"/>
          </a:xfrm>
        </p:spPr>
        <p:txBody>
          <a:bodyPr/>
          <a:lstStyle>
            <a:lvl1pPr marL="0" indent="0">
              <a:buNone/>
              <a:defRPr>
                <a:solidFill>
                  <a:schemeClr val="tx1"/>
                </a:solidFill>
              </a:defRPr>
            </a:lvl1pPr>
          </a:lstStyle>
          <a:p>
            <a:pPr lvl="0"/>
            <a:r>
              <a:rPr lang="en-US" smtClean="0"/>
              <a:t>Click to edit Master text styles</a:t>
            </a:r>
          </a:p>
        </p:txBody>
      </p:sp>
      <p:sp>
        <p:nvSpPr>
          <p:cNvPr id="7" name="Content Placeholder 2"/>
          <p:cNvSpPr>
            <a:spLocks noGrp="1"/>
          </p:cNvSpPr>
          <p:nvPr>
            <p:ph sz="half" idx="23"/>
          </p:nvPr>
        </p:nvSpPr>
        <p:spPr>
          <a:xfrm>
            <a:off x="4766886" y="1636874"/>
            <a:ext cx="3908351" cy="4488397"/>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Content Placeholder 2"/>
          <p:cNvSpPr>
            <a:spLocks noGrp="1"/>
          </p:cNvSpPr>
          <p:nvPr>
            <p:ph sz="half" idx="21"/>
          </p:nvPr>
        </p:nvSpPr>
        <p:spPr>
          <a:xfrm>
            <a:off x="450885" y="1636874"/>
            <a:ext cx="3911290" cy="4488397"/>
          </a:xfrm>
        </p:spPr>
        <p:txBody>
          <a:bodyPr>
            <a:noAutofit/>
          </a:bodyPr>
          <a:lstStyle>
            <a:lvl1pPr>
              <a:defRPr sz="1600"/>
            </a:lvl1pPr>
            <a:lvl2pPr>
              <a:defRPr sz="1600"/>
            </a:lvl2pPr>
            <a:lvl3pPr>
              <a:lnSpc>
                <a:spcPct val="110000"/>
              </a:lnSpc>
              <a:defRPr sz="1400"/>
            </a:lvl3pPr>
            <a:lvl4pPr>
              <a:lnSpc>
                <a:spcPct val="110000"/>
              </a:lnSpc>
              <a:defRPr sz="1200"/>
            </a:lvl4pPr>
            <a:lvl5pPr>
              <a:lnSpc>
                <a:spcPct val="110000"/>
              </a:lnSpc>
              <a:defRPr sz="1200"/>
            </a:lvl5pPr>
            <a:lvl6pPr>
              <a:lnSpc>
                <a:spcPct val="110000"/>
              </a:lnSpc>
              <a:defRPr sz="1200">
                <a:solidFill>
                  <a:schemeClr val="tx1"/>
                </a:solidFill>
              </a:defRPr>
            </a:lvl6pPr>
            <a:lvl7pPr>
              <a:lnSpc>
                <a:spcPct val="110000"/>
              </a:lnSpc>
              <a:defRPr sz="1200">
                <a:solidFill>
                  <a:srgbClr val="464749"/>
                </a:solidFill>
              </a:defRPr>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99950870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mp;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Title with Footer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1425482576"/>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Title only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5"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6" name="Footer Placeholder 3"/>
          <p:cNvSpPr>
            <a:spLocks noGrp="1"/>
          </p:cNvSpPr>
          <p:nvPr>
            <p:ph type="ftr" sz="quarter" idx="11"/>
          </p:nvPr>
        </p:nvSpPr>
        <p:spPr>
          <a:xfrm>
            <a:off x="440020" y="6357038"/>
            <a:ext cx="7716650" cy="364206"/>
          </a:xfrm>
        </p:spPr>
        <p:txBody>
          <a:bodyPr/>
          <a:lstStyle/>
          <a:p>
            <a:endParaRPr lang="en-US" dirty="0"/>
          </a:p>
        </p:txBody>
      </p:sp>
    </p:spTree>
    <p:extLst>
      <p:ext uri="{BB962C8B-B14F-4D97-AF65-F5344CB8AC3E}">
        <p14:creationId xmlns:p14="http://schemas.microsoft.com/office/powerpoint/2010/main" val="196097524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735944709"/>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ddress">
    <p:spTree>
      <p:nvGrpSpPr>
        <p:cNvPr id="1" name=""/>
        <p:cNvGrpSpPr/>
        <p:nvPr/>
      </p:nvGrpSpPr>
      <p:grpSpPr>
        <a:xfrm>
          <a:off x="0" y="0"/>
          <a:ext cx="0" cy="0"/>
          <a:chOff x="0" y="0"/>
          <a:chExt cx="0" cy="0"/>
        </a:xfrm>
      </p:grpSpPr>
      <p:sp>
        <p:nvSpPr>
          <p:cNvPr id="14" name="Rectangle 13"/>
          <p:cNvSpPr/>
          <p:nvPr userDrawn="1"/>
        </p:nvSpPr>
        <p:spPr>
          <a:xfrm>
            <a:off x="450886" y="1627076"/>
            <a:ext cx="2602040" cy="4810246"/>
          </a:xfrm>
          <a:prstGeom prst="rect">
            <a:avLst/>
          </a:prstGeom>
          <a:solidFill>
            <a:schemeClr val="bg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63122" tIns="63122" rIns="63122" bIns="63122" rtlCol="0" anchor="ctr"/>
          <a:lstStyle/>
          <a:p>
            <a:pPr algn="ctr"/>
            <a:endParaRPr lang="ru-RU" dirty="0" err="1" smtClean="0">
              <a:solidFill>
                <a:srgbClr val="0070CD"/>
              </a:solidFill>
              <a:cs typeface="Arial" pitchFamily="34" charset="0"/>
            </a:endParaRPr>
          </a:p>
        </p:txBody>
      </p:sp>
      <p:sp>
        <p:nvSpPr>
          <p:cNvPr id="15" name="Content Placeholder 8"/>
          <p:cNvSpPr>
            <a:spLocks noGrp="1"/>
          </p:cNvSpPr>
          <p:nvPr>
            <p:ph sz="quarter" idx="13"/>
          </p:nvPr>
        </p:nvSpPr>
        <p:spPr bwMode="gray">
          <a:xfrm>
            <a:off x="630868" y="1887110"/>
            <a:ext cx="2257107" cy="4353726"/>
          </a:xfrm>
          <a:prstGeom prst="rect">
            <a:avLst/>
          </a:prstGeom>
        </p:spPr>
        <p:txBody>
          <a:bodyPr anchor="b" anchorCtr="0"/>
          <a:lstStyle>
            <a:lvl1pPr marL="0" indent="0">
              <a:buFont typeface="Arial" pitchFamily="34" charset="0"/>
              <a:buNone/>
              <a:defRPr sz="1000" b="0">
                <a:solidFill>
                  <a:srgbClr val="0070CD"/>
                </a:solidFill>
                <a:latin typeface="Arial" pitchFamily="34" charset="0"/>
                <a:cs typeface="Arial" pitchFamily="34" charset="0"/>
              </a:defRPr>
            </a:lvl1pPr>
            <a:lvl2pPr marL="0" indent="0">
              <a:buFont typeface="Arial" pitchFamily="34" charset="0"/>
              <a:buNone/>
              <a:defRPr b="0">
                <a:solidFill>
                  <a:schemeClr val="bg1"/>
                </a:solidFill>
              </a:defRPr>
            </a:lvl2pPr>
            <a:lvl3pPr marL="0" indent="0">
              <a:buNone/>
              <a:defRPr b="0">
                <a:solidFill>
                  <a:schemeClr val="bg1"/>
                </a:solidFill>
              </a:defRPr>
            </a:lvl3pPr>
            <a:lvl4pPr marL="157806" indent="0">
              <a:buNone/>
              <a:defRPr b="0">
                <a:solidFill>
                  <a:schemeClr val="bg1"/>
                </a:solidFill>
              </a:defRPr>
            </a:lvl4pPr>
            <a:lvl5pPr marL="315612" indent="0">
              <a:buNone/>
              <a:defRPr b="0">
                <a:solidFill>
                  <a:schemeClr val="bg1"/>
                </a:solidFill>
              </a:defRPr>
            </a:lvl5pPr>
          </a:lstStyle>
          <a:p>
            <a:pPr lvl="0"/>
            <a:r>
              <a:rPr lang="en-US" noProof="0" smtClean="0"/>
              <a:t>Click to edit Master text styles</a:t>
            </a:r>
          </a:p>
        </p:txBody>
      </p:sp>
      <p:pic>
        <p:nvPicPr>
          <p:cNvPr id="18" name="Picture 17"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145" y="318594"/>
            <a:ext cx="2732351" cy="1158496"/>
          </a:xfrm>
          <a:prstGeom prst="rect">
            <a:avLst/>
          </a:prstGeom>
        </p:spPr>
      </p:pic>
      <p:sp>
        <p:nvSpPr>
          <p:cNvPr id="10" name="Content Placeholder 2"/>
          <p:cNvSpPr>
            <a:spLocks noGrp="1"/>
          </p:cNvSpPr>
          <p:nvPr>
            <p:ph idx="1"/>
          </p:nvPr>
        </p:nvSpPr>
        <p:spPr>
          <a:xfrm>
            <a:off x="3336593" y="1702676"/>
            <a:ext cx="5350207" cy="32444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Slide Number Placeholder 6"/>
          <p:cNvSpPr>
            <a:spLocks noGrp="1"/>
          </p:cNvSpPr>
          <p:nvPr>
            <p:ph type="sldNum" sz="quarter" idx="12"/>
          </p:nvPr>
        </p:nvSpPr>
        <p:spPr>
          <a:xfrm>
            <a:off x="8326103" y="6356351"/>
            <a:ext cx="597880" cy="365125"/>
          </a:xfrm>
          <a:prstGeom prst="rect">
            <a:avLst/>
          </a:prstGeom>
        </p:spPr>
        <p:txBody>
          <a:bodyPr/>
          <a:lstStyle/>
          <a:p>
            <a:fld id="{276DE07D-12F9-FF40-B07B-9B015B6B1FBE}" type="slidenum">
              <a:rPr lang="en-US" smtClean="0"/>
              <a:pPr/>
              <a:t>‹#›</a:t>
            </a:fld>
            <a:endParaRPr lang="en-US"/>
          </a:p>
        </p:txBody>
      </p:sp>
    </p:spTree>
    <p:extLst>
      <p:ext uri="{BB962C8B-B14F-4D97-AF65-F5344CB8AC3E}">
        <p14:creationId xmlns:p14="http://schemas.microsoft.com/office/powerpoint/2010/main" val="93136721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bwMode="gray">
          <a:xfrm>
            <a:off x="477537" y="1405535"/>
            <a:ext cx="8189719" cy="4876866"/>
          </a:xfrm>
        </p:spPr>
        <p:txBody>
          <a:bodyPr/>
          <a:lstStyle>
            <a:lvl1pPr>
              <a:defRPr baseline="0">
                <a:latin typeface="+mn-lt"/>
                <a:cs typeface="Arial" pitchFamily="34" charset="0"/>
              </a:defRPr>
            </a:lvl1pPr>
            <a:lvl2pPr>
              <a:defRPr>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vl6pPr>
              <a:defRPr>
                <a:latin typeface="Arial" pitchFamily="34" charset="0"/>
                <a:cs typeface="Arial" pitchFamily="34" charset="0"/>
              </a:defRPr>
            </a:lvl6pPr>
            <a:lvl7pPr>
              <a:defRPr>
                <a:latin typeface="Arial" pitchFamily="34" charset="0"/>
                <a:cs typeface="Arial" pitchFamily="34" charset="0"/>
              </a:defRPr>
            </a:lvl7pPr>
            <a:lvl8pPr>
              <a:defRPr>
                <a:latin typeface="Arial" pitchFamily="34" charset="0"/>
                <a:cs typeface="Arial" pitchFamily="34" charset="0"/>
              </a:defRPr>
            </a:lvl8pPr>
            <a:lvl9pPr>
              <a:defRPr>
                <a:latin typeface="Arial" pitchFamily="34" charset="0"/>
                <a:cs typeface="Arial" pitchFamily="34" charset="0"/>
              </a:defRPr>
            </a:lvl9pPr>
          </a:lstStyle>
          <a:p>
            <a:pPr lvl="0"/>
            <a:r>
              <a:rPr lang="en-GB" noProof="0" dirty="0" smtClean="0"/>
              <a:t>Click here to insert text</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14" name="Slide Number Placeholder 13"/>
          <p:cNvSpPr>
            <a:spLocks noGrp="1"/>
          </p:cNvSpPr>
          <p:nvPr>
            <p:ph type="sldNum" sz="quarter" idx="16"/>
          </p:nvPr>
        </p:nvSpPr>
        <p:spPr bwMode="gray"/>
        <p:txBody>
          <a:bodyPr/>
          <a:lstStyle>
            <a:lvl1pPr>
              <a:defRPr>
                <a:latin typeface="Arial" pitchFamily="34" charset="0"/>
                <a:cs typeface="Arial" pitchFamily="34" charset="0"/>
              </a:defRPr>
            </a:lvl1pPr>
          </a:lstStyle>
          <a:p>
            <a:fld id="{9BD6FA6A-A86D-4D06-AFF9-1E656D8048A1}" type="slidenum">
              <a:rPr lang="en-GB" smtClean="0"/>
              <a:pPr/>
              <a:t>‹#›</a:t>
            </a:fld>
            <a:endParaRPr lang="en-GB"/>
          </a:p>
        </p:txBody>
      </p:sp>
      <p:sp>
        <p:nvSpPr>
          <p:cNvPr id="3" name="Title 2"/>
          <p:cNvSpPr>
            <a:spLocks noGrp="1"/>
          </p:cNvSpPr>
          <p:nvPr>
            <p:ph type="title"/>
          </p:nvPr>
        </p:nvSpPr>
        <p:spPr/>
        <p:txBody>
          <a:bodyPr/>
          <a:lstStyle/>
          <a:p>
            <a:r>
              <a:rPr lang="en-US" dirty="0" smtClean="0"/>
              <a:t>Click to edit Master title style</a:t>
            </a:r>
            <a:endParaRPr lang="en-GB" dirty="0"/>
          </a:p>
        </p:txBody>
      </p:sp>
    </p:spTree>
    <p:extLst>
      <p:ext uri="{BB962C8B-B14F-4D97-AF65-F5344CB8AC3E}">
        <p14:creationId xmlns:p14="http://schemas.microsoft.com/office/powerpoint/2010/main" val="7858056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Content Placeholder 2"/>
          <p:cNvSpPr>
            <a:spLocks noGrp="1"/>
          </p:cNvSpPr>
          <p:nvPr>
            <p:ph idx="1"/>
          </p:nvPr>
        </p:nvSpPr>
        <p:spPr>
          <a:xfrm>
            <a:off x="448208" y="1313817"/>
            <a:ext cx="8238591" cy="4811454"/>
          </a:xfrm>
        </p:spPr>
        <p:txBody>
          <a:bodyPr>
            <a:normAutofit/>
          </a:bodyPr>
          <a:lstStyle>
            <a:lvl1pPr>
              <a:defRPr sz="2100">
                <a:solidFill>
                  <a:schemeClr val="tx1"/>
                </a:solidFill>
              </a:defRPr>
            </a:lvl1pPr>
            <a:lvl2pPr>
              <a:defRPr sz="1800">
                <a:solidFill>
                  <a:srgbClr val="464749"/>
                </a:solidFill>
              </a:defRPr>
            </a:lvl2pPr>
            <a:lvl3pPr>
              <a:defRPr sz="1600"/>
            </a:lvl3pPr>
            <a:lvl4pPr>
              <a:defRPr sz="1400"/>
            </a:lvl4pPr>
            <a:lvl5pPr>
              <a:tabLst/>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7" name="Slide Number Placeholder 5"/>
          <p:cNvSpPr>
            <a:spLocks noGrp="1"/>
          </p:cNvSpPr>
          <p:nvPr>
            <p:ph type="sldNum" sz="quarter" idx="12"/>
          </p:nvPr>
        </p:nvSpPr>
        <p:spPr>
          <a:xfrm>
            <a:off x="8281146" y="6356351"/>
            <a:ext cx="642836"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18280673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ubsection A">
    <p:spTree>
      <p:nvGrpSpPr>
        <p:cNvPr id="1" name=""/>
        <p:cNvGrpSpPr/>
        <p:nvPr/>
      </p:nvGrpSpPr>
      <p:grpSpPr>
        <a:xfrm>
          <a:off x="0" y="0"/>
          <a:ext cx="0" cy="0"/>
          <a:chOff x="0" y="0"/>
          <a:chExt cx="0" cy="0"/>
        </a:xfrm>
      </p:grpSpPr>
      <p:sp>
        <p:nvSpPr>
          <p:cNvPr id="11" name="Rectangle 10"/>
          <p:cNvSpPr/>
          <p:nvPr userDrawn="1"/>
        </p:nvSpPr>
        <p:spPr bwMode="gray">
          <a:xfrm>
            <a:off x="0" y="2042826"/>
            <a:ext cx="9146716" cy="2506938"/>
          </a:xfrm>
          <a:prstGeom prst="rect">
            <a:avLst/>
          </a:prstGeom>
          <a:solidFill>
            <a:srgbClr val="7BC22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GB" sz="900" dirty="0" smtClean="0">
              <a:latin typeface="Arial" pitchFamily="34" charset="0"/>
              <a:cs typeface="Arial" pitchFamily="34" charset="0"/>
            </a:endParaRPr>
          </a:p>
        </p:txBody>
      </p:sp>
      <p:sp>
        <p:nvSpPr>
          <p:cNvPr id="12" name="Title 1"/>
          <p:cNvSpPr>
            <a:spLocks noGrp="1"/>
          </p:cNvSpPr>
          <p:nvPr>
            <p:ph type="ctrTitle" hasCustomPrompt="1"/>
          </p:nvPr>
        </p:nvSpPr>
        <p:spPr bwMode="gray">
          <a:xfrm>
            <a:off x="645432" y="2352699"/>
            <a:ext cx="5694895" cy="1011827"/>
          </a:xfrm>
        </p:spPr>
        <p:txBody>
          <a:bodyPr anchor="b" anchorCtr="0"/>
          <a:lstStyle>
            <a:lvl1pPr algn="l">
              <a:lnSpc>
                <a:spcPct val="100000"/>
              </a:lnSpc>
              <a:defRPr sz="2600" b="0" baseline="0">
                <a:solidFill>
                  <a:schemeClr val="bg1"/>
                </a:solidFill>
                <a:latin typeface="+mj-lt"/>
                <a:cs typeface="Arial"/>
              </a:defRPr>
            </a:lvl1pPr>
          </a:lstStyle>
          <a:p>
            <a:r>
              <a:rPr lang="en-GB" noProof="0" dirty="0" smtClean="0"/>
              <a:t>&lt;Insert title of slide&gt;</a:t>
            </a:r>
            <a:endParaRPr lang="en-GB" noProof="0" dirty="0"/>
          </a:p>
        </p:txBody>
      </p:sp>
      <p:pic>
        <p:nvPicPr>
          <p:cNvPr id="15" name="Picture 14" descr="Nexant_Tagline_Logo_PNG_color.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3425" y="381031"/>
            <a:ext cx="2517957" cy="1067595"/>
          </a:xfrm>
          <a:prstGeom prst="rect">
            <a:avLst/>
          </a:prstGeom>
        </p:spPr>
      </p:pic>
      <p:sp>
        <p:nvSpPr>
          <p:cNvPr id="7" name="Subtitle 2"/>
          <p:cNvSpPr>
            <a:spLocks noGrp="1"/>
          </p:cNvSpPr>
          <p:nvPr>
            <p:ph type="subTitle" idx="1" hasCustomPrompt="1"/>
          </p:nvPr>
        </p:nvSpPr>
        <p:spPr bwMode="gray">
          <a:xfrm>
            <a:off x="637673" y="3492855"/>
            <a:ext cx="4503855" cy="644935"/>
          </a:xfrm>
          <a:prstGeom prst="rect">
            <a:avLst/>
          </a:prstGeom>
        </p:spPr>
        <p:txBody>
          <a:bodyPr lIns="0"/>
          <a:lstStyle>
            <a:lvl1pPr marL="0" indent="0" algn="l">
              <a:spcBef>
                <a:spcPts val="0"/>
              </a:spcBef>
              <a:buNone/>
              <a:defRPr sz="1800" b="0">
                <a:solidFill>
                  <a:schemeClr val="bg1"/>
                </a:solidFill>
                <a:latin typeface="Arial"/>
                <a:cs typeface="Arial"/>
              </a:defRPr>
            </a:lvl1pPr>
            <a:lvl2pPr marL="436393" indent="0" algn="ctr">
              <a:buNone/>
              <a:defRPr>
                <a:solidFill>
                  <a:schemeClr val="tx1">
                    <a:tint val="75000"/>
                  </a:schemeClr>
                </a:solidFill>
              </a:defRPr>
            </a:lvl2pPr>
            <a:lvl3pPr marL="872786" indent="0" algn="ctr">
              <a:buNone/>
              <a:defRPr>
                <a:solidFill>
                  <a:schemeClr val="tx1">
                    <a:tint val="75000"/>
                  </a:schemeClr>
                </a:solidFill>
              </a:defRPr>
            </a:lvl3pPr>
            <a:lvl4pPr marL="1309179" indent="0" algn="ctr">
              <a:buNone/>
              <a:defRPr>
                <a:solidFill>
                  <a:schemeClr val="tx1">
                    <a:tint val="75000"/>
                  </a:schemeClr>
                </a:solidFill>
              </a:defRPr>
            </a:lvl4pPr>
            <a:lvl5pPr marL="1745572" indent="0" algn="ctr">
              <a:buNone/>
              <a:defRPr>
                <a:solidFill>
                  <a:schemeClr val="tx1">
                    <a:tint val="75000"/>
                  </a:schemeClr>
                </a:solidFill>
              </a:defRPr>
            </a:lvl5pPr>
            <a:lvl6pPr marL="2181965" indent="0" algn="ctr">
              <a:buNone/>
              <a:defRPr>
                <a:solidFill>
                  <a:schemeClr val="tx1">
                    <a:tint val="75000"/>
                  </a:schemeClr>
                </a:solidFill>
              </a:defRPr>
            </a:lvl6pPr>
            <a:lvl7pPr marL="2618358" indent="0" algn="ctr">
              <a:buNone/>
              <a:defRPr>
                <a:solidFill>
                  <a:schemeClr val="tx1">
                    <a:tint val="75000"/>
                  </a:schemeClr>
                </a:solidFill>
              </a:defRPr>
            </a:lvl7pPr>
            <a:lvl8pPr marL="3054752" indent="0" algn="ctr">
              <a:buNone/>
              <a:defRPr>
                <a:solidFill>
                  <a:schemeClr val="tx1">
                    <a:tint val="75000"/>
                  </a:schemeClr>
                </a:solidFill>
              </a:defRPr>
            </a:lvl8pPr>
            <a:lvl9pPr marL="3491145" indent="0" algn="ctr">
              <a:buNone/>
              <a:defRPr>
                <a:solidFill>
                  <a:schemeClr val="tx1">
                    <a:tint val="75000"/>
                  </a:schemeClr>
                </a:solidFill>
              </a:defRPr>
            </a:lvl9pPr>
          </a:lstStyle>
          <a:p>
            <a:r>
              <a:rPr lang="en-GB" noProof="0" dirty="0" smtClean="0"/>
              <a:t>&lt;Insert subtitle here&gt;</a:t>
            </a:r>
            <a:endParaRPr lang="en-GB" noProof="0" dirty="0"/>
          </a:p>
        </p:txBody>
      </p:sp>
      <p:sp>
        <p:nvSpPr>
          <p:cNvPr id="8" name="Slide Number Placeholder 5"/>
          <p:cNvSpPr>
            <a:spLocks noGrp="1"/>
          </p:cNvSpPr>
          <p:nvPr>
            <p:ph type="sldNum" sz="quarter" idx="12"/>
          </p:nvPr>
        </p:nvSpPr>
        <p:spPr>
          <a:xfrm>
            <a:off x="8281146" y="6356351"/>
            <a:ext cx="642836" cy="365125"/>
          </a:xfrm>
          <a:prstGeom prst="rect">
            <a:avLst/>
          </a:prstGeom>
        </p:spPr>
        <p:txBody>
          <a:body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10628123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amp; Comments right">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6023795" y="1313817"/>
            <a:ext cx="2663005" cy="4811454"/>
          </a:xfrm>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313817"/>
            <a:ext cx="5436692" cy="4811454"/>
          </a:xfrm>
          <a:ln>
            <a:solidFill>
              <a:schemeClr val="bg2"/>
            </a:solid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a:lvl1pPr>
          </a:lstStyle>
          <a:p>
            <a:r>
              <a:rPr lang="en-US" dirty="0" smtClean="0"/>
              <a:t>Content with comments on right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137079308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mp; Comments right (subtitles)">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6023795" y="1636873"/>
            <a:ext cx="2663005" cy="4488398"/>
          </a:xfrm>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636332"/>
            <a:ext cx="5436692" cy="4488940"/>
          </a:xfrm>
          <a:ln>
            <a:solidFill>
              <a:schemeClr val="bg2"/>
            </a:solid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a:lvl1pPr>
          </a:lstStyle>
          <a:p>
            <a:r>
              <a:rPr lang="en-US" dirty="0" smtClean="0"/>
              <a:t>Content with comments on right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8" name="Text Placeholder 21"/>
          <p:cNvSpPr>
            <a:spLocks noGrp="1"/>
          </p:cNvSpPr>
          <p:nvPr>
            <p:ph type="body" sz="quarter" idx="27" hasCustomPrompt="1"/>
          </p:nvPr>
        </p:nvSpPr>
        <p:spPr>
          <a:xfrm>
            <a:off x="450885" y="1282636"/>
            <a:ext cx="5436692"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Content</a:t>
            </a:r>
            <a:endParaRPr lang="en-US" dirty="0"/>
          </a:p>
        </p:txBody>
      </p:sp>
      <p:sp>
        <p:nvSpPr>
          <p:cNvPr id="10" name="Text Placeholder 21"/>
          <p:cNvSpPr>
            <a:spLocks noGrp="1"/>
          </p:cNvSpPr>
          <p:nvPr>
            <p:ph type="body" sz="quarter" idx="29" hasCustomPrompt="1"/>
          </p:nvPr>
        </p:nvSpPr>
        <p:spPr>
          <a:xfrm>
            <a:off x="6023794" y="1282637"/>
            <a:ext cx="2654656"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Comments</a:t>
            </a:r>
            <a:endParaRPr lang="en-US" dirty="0"/>
          </a:p>
        </p:txBody>
      </p:sp>
    </p:spTree>
    <p:extLst>
      <p:ext uri="{BB962C8B-B14F-4D97-AF65-F5344CB8AC3E}">
        <p14:creationId xmlns:p14="http://schemas.microsoft.com/office/powerpoint/2010/main" val="292158369"/>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mp; Comments left">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3251261" y="1313817"/>
            <a:ext cx="5435539" cy="4811454"/>
          </a:xfrm>
          <a:ln>
            <a:solidFill>
              <a:schemeClr val="bg2"/>
            </a:solidFill>
          </a:ln>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313817"/>
            <a:ext cx="2659678" cy="4811454"/>
          </a:xfrm>
          <a:ln>
            <a:no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Content with comments on left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Tree>
    <p:extLst>
      <p:ext uri="{BB962C8B-B14F-4D97-AF65-F5344CB8AC3E}">
        <p14:creationId xmlns:p14="http://schemas.microsoft.com/office/powerpoint/2010/main" val="417856957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mp; Comments left (subtitles)">
    <p:spTree>
      <p:nvGrpSpPr>
        <p:cNvPr id="1" name=""/>
        <p:cNvGrpSpPr/>
        <p:nvPr/>
      </p:nvGrpSpPr>
      <p:grpSpPr>
        <a:xfrm>
          <a:off x="0" y="0"/>
          <a:ext cx="0" cy="0"/>
          <a:chOff x="0" y="0"/>
          <a:chExt cx="0" cy="0"/>
        </a:xfrm>
      </p:grpSpPr>
      <p:sp>
        <p:nvSpPr>
          <p:cNvPr id="11" name="Content Placeholder 10"/>
          <p:cNvSpPr>
            <a:spLocks noGrp="1"/>
          </p:cNvSpPr>
          <p:nvPr>
            <p:ph sz="quarter" idx="20" hasCustomPrompt="1"/>
          </p:nvPr>
        </p:nvSpPr>
        <p:spPr>
          <a:xfrm>
            <a:off x="3251261" y="1636332"/>
            <a:ext cx="5435539" cy="4488940"/>
          </a:xfrm>
          <a:ln>
            <a:solidFill>
              <a:schemeClr val="bg2"/>
            </a:solidFill>
          </a:ln>
        </p:spPr>
        <p:txBody>
          <a:bodyPr/>
          <a:lstStyle>
            <a:lvl1pPr>
              <a:defRPr/>
            </a:lvl1pPr>
          </a:lstStyle>
          <a:p>
            <a:pPr lvl="0"/>
            <a:r>
              <a:rPr lang="en-US" dirty="0" smtClean="0"/>
              <a:t>Comments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8"/>
          <p:cNvSpPr>
            <a:spLocks noGrp="1"/>
          </p:cNvSpPr>
          <p:nvPr>
            <p:ph sz="quarter" idx="19" hasCustomPrompt="1"/>
          </p:nvPr>
        </p:nvSpPr>
        <p:spPr>
          <a:xfrm>
            <a:off x="450885" y="1636332"/>
            <a:ext cx="2659678" cy="4488940"/>
          </a:xfrm>
          <a:ln>
            <a:noFill/>
          </a:ln>
        </p:spPr>
        <p:txBody>
          <a:bodyPr/>
          <a:lstStyle>
            <a:lvl1pPr>
              <a:defRPr/>
            </a:lvl1pPr>
          </a:lstStyle>
          <a:p>
            <a:pPr lvl="0"/>
            <a:r>
              <a:rPr lang="en-US" dirty="0" smtClean="0"/>
              <a:t>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Content with comments on left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8" name="Text Placeholder 21"/>
          <p:cNvSpPr>
            <a:spLocks noGrp="1"/>
          </p:cNvSpPr>
          <p:nvPr>
            <p:ph type="body" sz="quarter" idx="27" hasCustomPrompt="1"/>
          </p:nvPr>
        </p:nvSpPr>
        <p:spPr>
          <a:xfrm>
            <a:off x="440020" y="1282636"/>
            <a:ext cx="2670543"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Comments</a:t>
            </a:r>
            <a:endParaRPr lang="en-US" dirty="0"/>
          </a:p>
        </p:txBody>
      </p:sp>
      <p:sp>
        <p:nvSpPr>
          <p:cNvPr id="10" name="Text Placeholder 21"/>
          <p:cNvSpPr>
            <a:spLocks noGrp="1"/>
          </p:cNvSpPr>
          <p:nvPr>
            <p:ph type="body" sz="quarter" idx="29" hasCustomPrompt="1"/>
          </p:nvPr>
        </p:nvSpPr>
        <p:spPr>
          <a:xfrm>
            <a:off x="3251261" y="1282637"/>
            <a:ext cx="5427189"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Content</a:t>
            </a:r>
            <a:endParaRPr lang="en-US" dirty="0"/>
          </a:p>
        </p:txBody>
      </p:sp>
    </p:spTree>
    <p:extLst>
      <p:ext uri="{BB962C8B-B14F-4D97-AF65-F5344CB8AC3E}">
        <p14:creationId xmlns:p14="http://schemas.microsoft.com/office/powerpoint/2010/main" val="16788769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Three Columns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0" name="Content Placeholder 9"/>
          <p:cNvSpPr>
            <a:spLocks noGrp="1"/>
          </p:cNvSpPr>
          <p:nvPr>
            <p:ph sz="quarter" idx="22"/>
          </p:nvPr>
        </p:nvSpPr>
        <p:spPr>
          <a:xfrm>
            <a:off x="45088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3"/>
          </p:nvPr>
        </p:nvSpPr>
        <p:spPr>
          <a:xfrm>
            <a:off x="323865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Content Placeholder 13"/>
          <p:cNvSpPr>
            <a:spLocks noGrp="1"/>
          </p:cNvSpPr>
          <p:nvPr>
            <p:ph sz="quarter" idx="24"/>
          </p:nvPr>
        </p:nvSpPr>
        <p:spPr>
          <a:xfrm>
            <a:off x="6026423" y="1313818"/>
            <a:ext cx="2659678" cy="48123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4976803"/>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umns: Them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Three Columns with theme / category boxes (Click to edit)</a:t>
            </a:r>
            <a:endParaRPr lang="en-US" dirty="0"/>
          </a:p>
        </p:txBody>
      </p:sp>
      <p:sp>
        <p:nvSpPr>
          <p:cNvPr id="3" name="Slide Number Placeholder 2"/>
          <p:cNvSpPr>
            <a:spLocks noGrp="1"/>
          </p:cNvSpPr>
          <p:nvPr>
            <p:ph type="sldNum" sz="quarter" idx="10"/>
          </p:nvPr>
        </p:nvSpPr>
        <p:spPr>
          <a:xfrm>
            <a:off x="8326103" y="6356351"/>
            <a:ext cx="597880" cy="365125"/>
          </a:xfrm>
          <a:prstGeom prst="rect">
            <a:avLst/>
          </a:prstGeom>
        </p:spPr>
        <p:txBody>
          <a:bodyPr/>
          <a:lstStyle/>
          <a:p>
            <a:fld id="{276DE07D-12F9-FF40-B07B-9B015B6B1FBE}" type="slidenum">
              <a:rPr lang="en-US" smtClean="0"/>
              <a:pPr/>
              <a:t>‹#›</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11" name="Text Placeholder 7"/>
          <p:cNvSpPr>
            <a:spLocks noGrp="1"/>
          </p:cNvSpPr>
          <p:nvPr>
            <p:ph type="body" sz="quarter" idx="17" hasCustomPrompt="1"/>
          </p:nvPr>
        </p:nvSpPr>
        <p:spPr bwMode="gray">
          <a:xfrm>
            <a:off x="450886" y="164522"/>
            <a:ext cx="7042243" cy="253620"/>
          </a:xfrm>
          <a:prstGeom prst="rect">
            <a:avLst/>
          </a:prstGeom>
        </p:spPr>
        <p:txBody>
          <a:bodyPr wrap="none"/>
          <a:lstStyle>
            <a:lvl1pPr marL="0" indent="0">
              <a:spcBef>
                <a:spcPts val="0"/>
              </a:spcBef>
              <a:buNone/>
              <a:defRPr sz="1100" b="0">
                <a:solidFill>
                  <a:schemeClr val="accent5"/>
                </a:solidFill>
                <a:latin typeface="Arial" pitchFamily="34" charset="0"/>
                <a:cs typeface="Arial" pitchFamily="34" charset="0"/>
              </a:defRPr>
            </a:lvl1pPr>
          </a:lstStyle>
          <a:p>
            <a:pPr lvl="0"/>
            <a:r>
              <a:rPr lang="en-GB" noProof="0" dirty="0" smtClean="0"/>
              <a:t>&lt;Insert section title if required&gt;</a:t>
            </a:r>
            <a:endParaRPr lang="en-GB" noProof="0" dirty="0"/>
          </a:p>
        </p:txBody>
      </p:sp>
      <p:sp>
        <p:nvSpPr>
          <p:cNvPr id="13" name="Content Placeholder 12"/>
          <p:cNvSpPr>
            <a:spLocks noGrp="1"/>
          </p:cNvSpPr>
          <p:nvPr>
            <p:ph sz="quarter" idx="24"/>
          </p:nvPr>
        </p:nvSpPr>
        <p:spPr>
          <a:xfrm>
            <a:off x="450885"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25"/>
          </p:nvPr>
        </p:nvSpPr>
        <p:spPr>
          <a:xfrm>
            <a:off x="3234828"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26"/>
          </p:nvPr>
        </p:nvSpPr>
        <p:spPr>
          <a:xfrm>
            <a:off x="6018772" y="1636874"/>
            <a:ext cx="2659678" cy="4488397"/>
          </a:xfrm>
          <a:ln>
            <a:solidFill>
              <a:schemeClr val="bg2"/>
            </a:solidFill>
          </a:ln>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2" name="Text Placeholder 21"/>
          <p:cNvSpPr>
            <a:spLocks noGrp="1"/>
          </p:cNvSpPr>
          <p:nvPr>
            <p:ph type="body" sz="quarter" idx="27" hasCustomPrompt="1"/>
          </p:nvPr>
        </p:nvSpPr>
        <p:spPr>
          <a:xfrm>
            <a:off x="450885" y="1282636"/>
            <a:ext cx="2659678" cy="354237"/>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1</a:t>
            </a:r>
            <a:endParaRPr lang="en-US" dirty="0"/>
          </a:p>
        </p:txBody>
      </p:sp>
      <p:sp>
        <p:nvSpPr>
          <p:cNvPr id="23" name="Text Placeholder 21"/>
          <p:cNvSpPr>
            <a:spLocks noGrp="1"/>
          </p:cNvSpPr>
          <p:nvPr>
            <p:ph type="body" sz="quarter" idx="28" hasCustomPrompt="1"/>
          </p:nvPr>
        </p:nvSpPr>
        <p:spPr>
          <a:xfrm>
            <a:off x="3241294" y="1282637"/>
            <a:ext cx="2659678"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2</a:t>
            </a:r>
            <a:endParaRPr lang="en-US" dirty="0"/>
          </a:p>
        </p:txBody>
      </p:sp>
      <p:sp>
        <p:nvSpPr>
          <p:cNvPr id="24" name="Text Placeholder 21"/>
          <p:cNvSpPr>
            <a:spLocks noGrp="1"/>
          </p:cNvSpPr>
          <p:nvPr>
            <p:ph type="body" sz="quarter" idx="29" hasCustomPrompt="1"/>
          </p:nvPr>
        </p:nvSpPr>
        <p:spPr>
          <a:xfrm>
            <a:off x="6018772" y="1282637"/>
            <a:ext cx="2659678" cy="353695"/>
          </a:xfrm>
          <a:solidFill>
            <a:schemeClr val="accent1"/>
          </a:solidFill>
          <a:ln>
            <a:solidFill>
              <a:schemeClr val="bg2"/>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80165" tIns="40083" rIns="80165" bIns="40083" numCol="1" spcCol="0" rtlCol="0" fromWordArt="0" anchor="ctr" anchorCtr="0" forceAA="0" compatLnSpc="1">
            <a:prstTxWarp prst="textNoShape">
              <a:avLst/>
            </a:prstTxWarp>
            <a:noAutofit/>
          </a:bodyPr>
          <a:lstStyle>
            <a:lvl1pPr marL="0" indent="0" algn="ctr">
              <a:buNone/>
              <a:defRPr lang="en-US" sz="1800" b="1" smtClean="0">
                <a:solidFill>
                  <a:schemeClr val="lt1"/>
                </a:solidFill>
                <a:latin typeface="+mn-lt"/>
                <a:cs typeface="+mn-cs"/>
              </a:defRPr>
            </a:lvl1pPr>
            <a:lvl2pPr>
              <a:defRPr lang="en-US" sz="1800" smtClean="0">
                <a:solidFill>
                  <a:schemeClr val="lt1"/>
                </a:solidFill>
                <a:latin typeface="+mn-lt"/>
                <a:cs typeface="+mn-cs"/>
              </a:defRPr>
            </a:lvl2pPr>
            <a:lvl3pPr>
              <a:defRPr lang="en-US" sz="1800" smtClean="0">
                <a:solidFill>
                  <a:schemeClr val="lt1"/>
                </a:solidFill>
                <a:latin typeface="+mn-lt"/>
                <a:cs typeface="+mn-cs"/>
              </a:defRPr>
            </a:lvl3pPr>
            <a:lvl4pPr>
              <a:defRPr lang="en-US" sz="1800" smtClean="0">
                <a:solidFill>
                  <a:schemeClr val="lt1"/>
                </a:solidFill>
                <a:latin typeface="+mn-lt"/>
                <a:cs typeface="+mn-cs"/>
              </a:defRPr>
            </a:lvl4pPr>
            <a:lvl5pPr>
              <a:defRPr lang="en-US" sz="1800">
                <a:solidFill>
                  <a:schemeClr val="lt1"/>
                </a:solidFill>
                <a:latin typeface="+mn-lt"/>
                <a:cs typeface="+mn-cs"/>
              </a:defRPr>
            </a:lvl5pPr>
          </a:lstStyle>
          <a:p>
            <a:pPr marL="0" lvl="0" algn="ctr"/>
            <a:r>
              <a:rPr lang="en-US" dirty="0" smtClean="0"/>
              <a:t>Theme 3</a:t>
            </a:r>
            <a:endParaRPr lang="en-US" dirty="0"/>
          </a:p>
        </p:txBody>
      </p:sp>
    </p:spTree>
    <p:extLst>
      <p:ext uri="{BB962C8B-B14F-4D97-AF65-F5344CB8AC3E}">
        <p14:creationId xmlns:p14="http://schemas.microsoft.com/office/powerpoint/2010/main" val="25596693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0885" y="522568"/>
            <a:ext cx="8235915" cy="676706"/>
          </a:xfrm>
          <a:prstGeom prst="rect">
            <a:avLst/>
          </a:prstGeom>
        </p:spPr>
        <p:txBody>
          <a:bodyPr vert="horz" lIns="0" tIns="45715" rIns="91428" bIns="45715"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0885" y="1313817"/>
            <a:ext cx="8235915" cy="4525963"/>
          </a:xfrm>
          <a:prstGeom prst="rect">
            <a:avLst/>
          </a:prstGeom>
        </p:spPr>
        <p:txBody>
          <a:bodyPr vert="horz" lIns="0" tIns="45715" rIns="91428" bIns="45715"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7" name="Picture 6" descr="Nexant_Logo_PNG_color.png"/>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7670081" y="-3384"/>
            <a:ext cx="1472386" cy="567922"/>
          </a:xfrm>
          <a:prstGeom prst="rect">
            <a:avLst/>
          </a:prstGeom>
        </p:spPr>
      </p:pic>
      <p:sp>
        <p:nvSpPr>
          <p:cNvPr id="9" name="Footer Placeholder 8"/>
          <p:cNvSpPr>
            <a:spLocks noGrp="1"/>
          </p:cNvSpPr>
          <p:nvPr>
            <p:ph type="ftr" sz="quarter" idx="3"/>
          </p:nvPr>
        </p:nvSpPr>
        <p:spPr>
          <a:xfrm>
            <a:off x="440020" y="6357038"/>
            <a:ext cx="7716650" cy="364206"/>
          </a:xfrm>
          <a:prstGeom prst="rect">
            <a:avLst/>
          </a:prstGeom>
        </p:spPr>
        <p:txBody>
          <a:bodyPr vert="horz" lIns="80165" tIns="40083" rIns="80165" bIns="40083" rtlCol="0" anchor="ctr"/>
          <a:lstStyle>
            <a:lvl1pPr algn="l">
              <a:defRPr sz="900">
                <a:solidFill>
                  <a:schemeClr val="bg2"/>
                </a:solidFill>
              </a:defRPr>
            </a:lvl1pPr>
          </a:lstStyle>
          <a:p>
            <a:endParaRPr lang="en-US" dirty="0"/>
          </a:p>
        </p:txBody>
      </p:sp>
      <p:sp>
        <p:nvSpPr>
          <p:cNvPr id="11" name="Slide Number Placeholder 2"/>
          <p:cNvSpPr>
            <a:spLocks noGrp="1"/>
          </p:cNvSpPr>
          <p:nvPr>
            <p:ph type="sldNum" sz="quarter" idx="4"/>
          </p:nvPr>
        </p:nvSpPr>
        <p:spPr>
          <a:xfrm>
            <a:off x="8326103" y="6356351"/>
            <a:ext cx="597880" cy="365125"/>
          </a:xfrm>
          <a:prstGeom prst="rect">
            <a:avLst/>
          </a:prstGeom>
        </p:spPr>
        <p:txBody>
          <a:bodyPr lIns="80165" tIns="40083" rIns="80165" bIns="40083" anchor="ctr"/>
          <a:lstStyle>
            <a:lvl1pPr algn="r">
              <a:defRPr sz="1400" b="1">
                <a:solidFill>
                  <a:schemeClr val="tx2"/>
                </a:solidFill>
              </a:defRPr>
            </a:lvl1pPr>
          </a:lstStyle>
          <a:p>
            <a:fld id="{276DE07D-12F9-FF40-B07B-9B015B6B1FBE}" type="slidenum">
              <a:rPr lang="en-US" smtClean="0"/>
              <a:pPr/>
              <a:t>‹#›</a:t>
            </a:fld>
            <a:endParaRPr lang="en-US" dirty="0"/>
          </a:p>
        </p:txBody>
      </p:sp>
    </p:spTree>
    <p:extLst>
      <p:ext uri="{BB962C8B-B14F-4D97-AF65-F5344CB8AC3E}">
        <p14:creationId xmlns:p14="http://schemas.microsoft.com/office/powerpoint/2010/main" val="2781651254"/>
      </p:ext>
    </p:extLst>
  </p:cSld>
  <p:clrMap bg1="lt1" tx1="dk1" bg2="lt2" tx2="dk2" accent1="accent1" accent2="accent2" accent3="accent3" accent4="accent4" accent5="accent5" accent6="accent6" hlink="hlink" folHlink="folHlink"/>
  <p:sldLayoutIdLst>
    <p:sldLayoutId id="2147483649" r:id="rId1"/>
    <p:sldLayoutId id="2147483669" r:id="rId2"/>
    <p:sldLayoutId id="2147483659" r:id="rId3"/>
    <p:sldLayoutId id="2147483676" r:id="rId4"/>
    <p:sldLayoutId id="2147483683" r:id="rId5"/>
    <p:sldLayoutId id="2147483682" r:id="rId6"/>
    <p:sldLayoutId id="2147483684" r:id="rId7"/>
    <p:sldLayoutId id="2147483671" r:id="rId8"/>
    <p:sldLayoutId id="2147483677" r:id="rId9"/>
    <p:sldLayoutId id="2147483679" r:id="rId10"/>
    <p:sldLayoutId id="2147483680" r:id="rId11"/>
    <p:sldLayoutId id="2147483681" r:id="rId12"/>
    <p:sldLayoutId id="2147483667" r:id="rId13"/>
    <p:sldLayoutId id="2147483668" r:id="rId14"/>
    <p:sldLayoutId id="2147483673" r:id="rId15"/>
    <p:sldLayoutId id="2147483674" r:id="rId16"/>
    <p:sldLayoutId id="2147483675" r:id="rId17"/>
    <p:sldLayoutId id="2147483666" r:id="rId18"/>
    <p:sldLayoutId id="2147483685" r:id="rId19"/>
  </p:sldLayoutIdLst>
  <p:transition>
    <p:fade/>
  </p:transition>
  <p:hf hdr="0" dt="0"/>
  <p:txStyles>
    <p:titleStyle>
      <a:lvl1pPr algn="l" defTabSz="457144" rtl="0" eaLnBrk="1" latinLnBrk="0" hangingPunct="1">
        <a:lnSpc>
          <a:spcPct val="100000"/>
        </a:lnSpc>
        <a:spcBef>
          <a:spcPct val="0"/>
        </a:spcBef>
        <a:buNone/>
        <a:defRPr sz="2600" kern="1200">
          <a:solidFill>
            <a:schemeClr val="tx2"/>
          </a:solidFill>
          <a:latin typeface="+mj-lt"/>
          <a:ea typeface="+mj-ea"/>
          <a:cs typeface="+mj-cs"/>
        </a:defRPr>
      </a:lvl1pPr>
    </p:titleStyle>
    <p:bodyStyle>
      <a:lvl1pPr marL="250517" indent="-250517" algn="l" defTabSz="457144" rtl="0" eaLnBrk="1" latinLnBrk="0" hangingPunct="1">
        <a:lnSpc>
          <a:spcPct val="120000"/>
        </a:lnSpc>
        <a:spcBef>
          <a:spcPct val="20000"/>
        </a:spcBef>
        <a:spcAft>
          <a:spcPts val="263"/>
        </a:spcAft>
        <a:buClr>
          <a:schemeClr val="accent2"/>
        </a:buClr>
        <a:buFont typeface="Wingdings" panose="05000000000000000000" pitchFamily="2" charset="2"/>
        <a:buChar char="§"/>
        <a:defRPr sz="1800" b="0" kern="1200">
          <a:solidFill>
            <a:schemeClr val="tx1"/>
          </a:solidFill>
          <a:latin typeface="Arial"/>
          <a:ea typeface="+mn-ea"/>
          <a:cs typeface="Arial"/>
        </a:defRPr>
      </a:lvl1pPr>
      <a:lvl2pPr marL="400827" indent="-200414" algn="l" defTabSz="457144" rtl="0" eaLnBrk="1" latinLnBrk="0" hangingPunct="1">
        <a:lnSpc>
          <a:spcPct val="130000"/>
        </a:lnSpc>
        <a:spcBef>
          <a:spcPts val="32"/>
        </a:spcBef>
        <a:spcAft>
          <a:spcPts val="263"/>
        </a:spcAft>
        <a:buClr>
          <a:schemeClr val="accent3"/>
        </a:buClr>
        <a:buFont typeface="Arial" panose="020B0604020202020204" pitchFamily="34" charset="0"/>
        <a:buChar char="−"/>
        <a:defRPr sz="1600" kern="1200">
          <a:solidFill>
            <a:schemeClr val="tx1"/>
          </a:solidFill>
          <a:latin typeface="Arial"/>
          <a:ea typeface="+mn-ea"/>
          <a:cs typeface="Arial"/>
        </a:defRPr>
      </a:lvl2pPr>
      <a:lvl3pPr marL="501034" indent="-150310" algn="l" defTabSz="457144" rtl="0" eaLnBrk="1" latinLnBrk="0" hangingPunct="1">
        <a:lnSpc>
          <a:spcPct val="110000"/>
        </a:lnSpc>
        <a:spcBef>
          <a:spcPts val="526"/>
        </a:spcBef>
        <a:spcAft>
          <a:spcPts val="263"/>
        </a:spcAft>
        <a:buClr>
          <a:schemeClr val="accent5"/>
        </a:buClr>
        <a:buSzPct val="100000"/>
        <a:buFont typeface="Arial" panose="020B0604020202020204" pitchFamily="34" charset="0"/>
        <a:buChar char="−"/>
        <a:defRPr sz="1400" kern="1200">
          <a:solidFill>
            <a:schemeClr val="tx1"/>
          </a:solidFill>
          <a:latin typeface="Arial"/>
          <a:ea typeface="+mn-ea"/>
          <a:cs typeface="Arial"/>
        </a:defRPr>
      </a:lvl3pPr>
      <a:lvl4pPr marL="701448" indent="-200414" algn="l" defTabSz="457144" rtl="0" eaLnBrk="1" latinLnBrk="0" hangingPunct="1">
        <a:lnSpc>
          <a:spcPct val="110000"/>
        </a:lnSpc>
        <a:spcBef>
          <a:spcPts val="526"/>
        </a:spcBef>
        <a:spcAft>
          <a:spcPts val="263"/>
        </a:spcAft>
        <a:buClr>
          <a:schemeClr val="accent5"/>
        </a:buClr>
        <a:buFont typeface="Arial" panose="020B0604020202020204" pitchFamily="34" charset="0"/>
        <a:buChar char="-"/>
        <a:defRPr sz="1200" kern="1200">
          <a:solidFill>
            <a:schemeClr val="tx1"/>
          </a:solidFill>
          <a:latin typeface="Arial"/>
          <a:ea typeface="+mn-ea"/>
          <a:cs typeface="Arial"/>
        </a:defRPr>
      </a:lvl4pPr>
      <a:lvl5pPr marL="851758" indent="-200414" algn="l" defTabSz="457144" rtl="0" eaLnBrk="1" latinLnBrk="0" hangingPunct="1">
        <a:lnSpc>
          <a:spcPct val="110000"/>
        </a:lnSpc>
        <a:spcBef>
          <a:spcPts val="526"/>
        </a:spcBef>
        <a:spcAft>
          <a:spcPts val="263"/>
        </a:spcAft>
        <a:buClr>
          <a:schemeClr val="accent5"/>
        </a:buClr>
        <a:buFont typeface="Arial" panose="020B0604020202020204" pitchFamily="34" charset="0"/>
        <a:buChar char="-"/>
        <a:defRPr sz="1200" kern="1200" baseline="0">
          <a:solidFill>
            <a:schemeClr val="tx1"/>
          </a:solidFill>
          <a:latin typeface="Arial"/>
          <a:ea typeface="+mn-ea"/>
          <a:cs typeface="Arial"/>
        </a:defRPr>
      </a:lvl5pPr>
      <a:lvl6pPr marL="673390" indent="-160331" algn="l" defTabSz="457144" rtl="0" eaLnBrk="1" latinLnBrk="0" hangingPunct="1">
        <a:lnSpc>
          <a:spcPct val="110000"/>
        </a:lnSpc>
        <a:spcBef>
          <a:spcPts val="526"/>
        </a:spcBef>
        <a:spcAft>
          <a:spcPts val="0"/>
        </a:spcAft>
        <a:buClr>
          <a:schemeClr val="accent5"/>
        </a:buClr>
        <a:buFont typeface="Lucida Grande"/>
        <a:buChar char="-"/>
        <a:defRPr sz="1200" kern="1200">
          <a:solidFill>
            <a:schemeClr val="tx1"/>
          </a:solidFill>
          <a:latin typeface="Arial"/>
          <a:ea typeface="+mn-ea"/>
          <a:cs typeface="Arial"/>
        </a:defRPr>
      </a:lvl6pPr>
      <a:lvl7pPr marL="887832" indent="-150310" algn="l" defTabSz="457144" rtl="0" eaLnBrk="1" latinLnBrk="0" hangingPunct="1">
        <a:lnSpc>
          <a:spcPct val="110000"/>
        </a:lnSpc>
        <a:spcBef>
          <a:spcPts val="526"/>
        </a:spcBef>
        <a:buClr>
          <a:schemeClr val="accent5"/>
        </a:buClr>
        <a:buFont typeface="Lucida Grande"/>
        <a:buChar char="-"/>
        <a:defRPr sz="1200" kern="1200">
          <a:solidFill>
            <a:schemeClr val="tx1"/>
          </a:solidFill>
          <a:latin typeface="Arial"/>
          <a:ea typeface="+mn-ea"/>
          <a:cs typeface="Arial"/>
        </a:defRPr>
      </a:lvl7pPr>
      <a:lvl8pPr marL="3428576" indent="-228571" algn="l" defTabSz="457144" rtl="0" eaLnBrk="1" latinLnBrk="0" hangingPunct="1">
        <a:spcBef>
          <a:spcPct val="20000"/>
        </a:spcBef>
        <a:buFont typeface="Arial"/>
        <a:buChar char="•"/>
        <a:defRPr sz="2000" kern="1200">
          <a:solidFill>
            <a:schemeClr val="tx1"/>
          </a:solidFill>
          <a:latin typeface="+mn-lt"/>
          <a:ea typeface="+mn-ea"/>
          <a:cs typeface="+mn-cs"/>
        </a:defRPr>
      </a:lvl8pPr>
      <a:lvl9pPr marL="3885719" indent="-228571" algn="l" defTabSz="457144"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EBell@nexant.com" TargetMode="Externa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
            </a:r>
            <a:br>
              <a:rPr lang="en-US" dirty="0"/>
            </a:br>
            <a:r>
              <a:rPr lang="en-US" dirty="0" smtClean="0"/>
              <a:t>2014 </a:t>
            </a:r>
            <a:r>
              <a:rPr lang="en-US" dirty="0"/>
              <a:t>Load Impact Evaluation of Southern California Edison’s Peak Time Rebate Program</a:t>
            </a:r>
          </a:p>
        </p:txBody>
      </p:sp>
      <p:sp>
        <p:nvSpPr>
          <p:cNvPr id="11" name="Text Placeholder 10"/>
          <p:cNvSpPr>
            <a:spLocks noGrp="1"/>
          </p:cNvSpPr>
          <p:nvPr>
            <p:ph type="body" sz="quarter" idx="19"/>
          </p:nvPr>
        </p:nvSpPr>
        <p:spPr/>
        <p:txBody>
          <a:bodyPr>
            <a:normAutofit/>
          </a:bodyPr>
          <a:lstStyle/>
          <a:p>
            <a:r>
              <a:rPr lang="en-US" dirty="0" smtClean="0"/>
              <a:t>May, 2015</a:t>
            </a:r>
            <a:endParaRPr lang="en-US" dirty="0"/>
          </a:p>
        </p:txBody>
      </p:sp>
      <p:sp>
        <p:nvSpPr>
          <p:cNvPr id="8" name="Text Placeholder 7"/>
          <p:cNvSpPr>
            <a:spLocks noGrp="1"/>
          </p:cNvSpPr>
          <p:nvPr>
            <p:ph type="body" sz="quarter" idx="15"/>
          </p:nvPr>
        </p:nvSpPr>
        <p:spPr>
          <a:xfrm>
            <a:off x="633967" y="4683761"/>
            <a:ext cx="5792476" cy="1035668"/>
          </a:xfrm>
        </p:spPr>
        <p:txBody>
          <a:bodyPr/>
          <a:lstStyle/>
          <a:p>
            <a:r>
              <a:rPr lang="en-US" dirty="0" smtClean="0"/>
              <a:t>Prepared by:</a:t>
            </a:r>
          </a:p>
          <a:p>
            <a:r>
              <a:rPr lang="en-US" dirty="0" smtClean="0"/>
              <a:t>Dr. Eric Bell</a:t>
            </a:r>
            <a:endParaRPr lang="en-US" dirty="0"/>
          </a:p>
          <a:p>
            <a:endParaRPr lang="en-US" dirty="0"/>
          </a:p>
          <a:p>
            <a:endParaRPr lang="en-US" dirty="0" smtClean="0"/>
          </a:p>
        </p:txBody>
      </p:sp>
    </p:spTree>
    <p:extLst>
      <p:ext uri="{BB962C8B-B14F-4D97-AF65-F5344CB8AC3E}">
        <p14:creationId xmlns:p14="http://schemas.microsoft.com/office/powerpoint/2010/main" val="134764321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Ex Post Methodology</a:t>
            </a:r>
            <a:endParaRPr lang="en-US" dirty="0"/>
          </a:p>
        </p:txBody>
      </p:sp>
      <p:sp>
        <p:nvSpPr>
          <p:cNvPr id="6" name="Subtitle 5"/>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9BD6FA6A-A86D-4D06-AFF9-1E656D8048A1}" type="slidenum">
              <a:rPr lang="en-GB" smtClean="0"/>
              <a:pPr/>
              <a:t>10</a:t>
            </a:fld>
            <a:endParaRPr lang="en-GB"/>
          </a:p>
        </p:txBody>
      </p:sp>
    </p:spTree>
    <p:extLst>
      <p:ext uri="{BB962C8B-B14F-4D97-AF65-F5344CB8AC3E}">
        <p14:creationId xmlns:p14="http://schemas.microsoft.com/office/powerpoint/2010/main" val="292294651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1500" dirty="0"/>
              <a:t>Reference loads for the </a:t>
            </a:r>
            <a:r>
              <a:rPr lang="en-US" sz="1500" dirty="0" smtClean="0"/>
              <a:t>PTR </a:t>
            </a:r>
            <a:r>
              <a:rPr lang="en-US" sz="1500" dirty="0"/>
              <a:t>impact estimates </a:t>
            </a:r>
            <a:r>
              <a:rPr lang="en-US" sz="1500" dirty="0" smtClean="0"/>
              <a:t>were </a:t>
            </a:r>
            <a:r>
              <a:rPr lang="en-US" sz="1500" dirty="0"/>
              <a:t>calculated using a matched control group drawn from the non-participant population</a:t>
            </a:r>
          </a:p>
          <a:p>
            <a:pPr lvl="1"/>
            <a:r>
              <a:rPr lang="en-US" sz="1300" dirty="0"/>
              <a:t>Non-participant customers have not provided load impacts in the past (and are no longer eligible for rebates), so they serve as good candidates for the control </a:t>
            </a:r>
            <a:r>
              <a:rPr lang="en-US" sz="1300" dirty="0" smtClean="0"/>
              <a:t>group</a:t>
            </a:r>
            <a:endParaRPr lang="en-US" sz="1300" dirty="0"/>
          </a:p>
          <a:p>
            <a:r>
              <a:rPr lang="en-US" sz="1500" dirty="0"/>
              <a:t>Control group was selected using a propensity score match to find non-participant customers who had similar load shapes to the </a:t>
            </a:r>
            <a:r>
              <a:rPr lang="en-US" sz="1500" dirty="0" smtClean="0"/>
              <a:t>PTR </a:t>
            </a:r>
            <a:r>
              <a:rPr lang="en-US" sz="1500" dirty="0"/>
              <a:t>customers </a:t>
            </a:r>
            <a:r>
              <a:rPr lang="en-US" sz="1500" dirty="0" smtClean="0"/>
              <a:t>on proxy event days (within </a:t>
            </a:r>
            <a:r>
              <a:rPr lang="en-US" sz="1500" dirty="0"/>
              <a:t>the same weather station </a:t>
            </a:r>
            <a:r>
              <a:rPr lang="en-US" sz="1500" dirty="0" smtClean="0"/>
              <a:t>area and average daily energy use quartile)</a:t>
            </a:r>
          </a:p>
          <a:p>
            <a:pPr lvl="1"/>
            <a:r>
              <a:rPr lang="en-US" sz="1300" dirty="0" smtClean="0"/>
              <a:t>Matching variables: </a:t>
            </a:r>
            <a:r>
              <a:rPr lang="en-US" sz="1300" dirty="0"/>
              <a:t>Average Daily kWh, </a:t>
            </a:r>
            <a:r>
              <a:rPr lang="en-US" sz="1300" dirty="0" smtClean="0"/>
              <a:t>Hourly kWh: 11 AM to 9 PM, </a:t>
            </a:r>
          </a:p>
          <a:p>
            <a:r>
              <a:rPr lang="en-US" sz="1700" dirty="0" smtClean="0"/>
              <a:t>Each </a:t>
            </a:r>
            <a:r>
              <a:rPr lang="en-US" sz="1700" dirty="0"/>
              <a:t>customer in the participant population was matched with a customer in the non-participant population with the closest propensity score</a:t>
            </a:r>
          </a:p>
          <a:p>
            <a:pPr lvl="1"/>
            <a:r>
              <a:rPr lang="en-US" sz="1300" dirty="0"/>
              <a:t>The analysis included the entire population of </a:t>
            </a:r>
            <a:r>
              <a:rPr lang="en-US" sz="1300" dirty="0" smtClean="0"/>
              <a:t>PTR </a:t>
            </a:r>
            <a:r>
              <a:rPr lang="en-US" sz="1300" dirty="0"/>
              <a:t>customers, and was not based on a sample</a:t>
            </a:r>
          </a:p>
          <a:p>
            <a:pPr lvl="1"/>
            <a:r>
              <a:rPr lang="en-US" sz="1300" dirty="0"/>
              <a:t>The entire SCE residential non-participant population was used as a pool for matching (approximately 3.8M customers)</a:t>
            </a:r>
          </a:p>
          <a:p>
            <a:r>
              <a:rPr lang="en-US" sz="1500" dirty="0"/>
              <a:t>Load impact estimates were based on the difference in loads for the participant and control group customers on the event day minus the difference in load between the two groups on similar, nonevent days (what is referred to as a difference-in-differences analysis)</a:t>
            </a:r>
          </a:p>
        </p:txBody>
      </p:sp>
      <p:sp>
        <p:nvSpPr>
          <p:cNvPr id="3" name="Slide Number Placeholder 2"/>
          <p:cNvSpPr>
            <a:spLocks noGrp="1"/>
          </p:cNvSpPr>
          <p:nvPr>
            <p:ph type="sldNum" sz="quarter" idx="16"/>
          </p:nvPr>
        </p:nvSpPr>
        <p:spPr/>
        <p:txBody>
          <a:bodyPr/>
          <a:lstStyle/>
          <a:p>
            <a:fld id="{9BD6FA6A-A86D-4D06-AFF9-1E656D8048A1}" type="slidenum">
              <a:rPr lang="en-GB" smtClean="0"/>
              <a:pPr/>
              <a:t>11</a:t>
            </a:fld>
            <a:endParaRPr lang="en-GB"/>
          </a:p>
        </p:txBody>
      </p:sp>
      <p:sp>
        <p:nvSpPr>
          <p:cNvPr id="4" name="Title 3"/>
          <p:cNvSpPr>
            <a:spLocks noGrp="1"/>
          </p:cNvSpPr>
          <p:nvPr>
            <p:ph type="title"/>
          </p:nvPr>
        </p:nvSpPr>
        <p:spPr/>
        <p:txBody>
          <a:bodyPr/>
          <a:lstStyle/>
          <a:p>
            <a:r>
              <a:rPr lang="en-US" dirty="0" smtClean="0"/>
              <a:t>Overview of ex post analysis methodology</a:t>
            </a:r>
            <a:endParaRPr lang="en-US" dirty="0"/>
          </a:p>
        </p:txBody>
      </p:sp>
      <p:sp>
        <p:nvSpPr>
          <p:cNvPr id="5" name="Text Placeholder 8"/>
          <p:cNvSpPr txBox="1">
            <a:spLocks/>
          </p:cNvSpPr>
          <p:nvPr/>
        </p:nvSpPr>
        <p:spPr>
          <a:xfrm>
            <a:off x="450886" y="164522"/>
            <a:ext cx="7042243" cy="253620"/>
          </a:xfrm>
          <a:prstGeom prst="rect">
            <a:avLst/>
          </a:prstGeom>
        </p:spPr>
        <p:txBody>
          <a:bodyPr vert="horz" wrap="none" lIns="0" tIns="45715" rIns="91428" bIns="45715" rtlCol="0">
            <a:noAutofit/>
          </a:bodyPr>
          <a:lstStyle>
            <a:lvl1pPr indent="0">
              <a:lnSpc>
                <a:spcPct val="120000"/>
              </a:lnSpc>
              <a:spcBef>
                <a:spcPts val="0"/>
              </a:spcBef>
              <a:spcAft>
                <a:spcPts val="263"/>
              </a:spcAft>
              <a:buClr>
                <a:schemeClr val="accent2"/>
              </a:buClr>
              <a:buFont typeface="Wingdings" panose="05000000000000000000" pitchFamily="2" charset="2"/>
              <a:buNone/>
              <a:defRPr sz="1100" b="0">
                <a:solidFill>
                  <a:schemeClr val="accent5"/>
                </a:solidFill>
                <a:latin typeface="Arial" pitchFamily="34" charset="0"/>
                <a:cs typeface="Arial" pitchFamily="34" charset="0"/>
              </a:defRPr>
            </a:lvl1pPr>
            <a:lvl2pPr marL="400827" indent="-200414">
              <a:lnSpc>
                <a:spcPct val="130000"/>
              </a:lnSpc>
              <a:spcBef>
                <a:spcPts val="32"/>
              </a:spcBef>
              <a:spcAft>
                <a:spcPts val="263"/>
              </a:spcAft>
              <a:buClr>
                <a:schemeClr val="accent3"/>
              </a:buClr>
              <a:buFont typeface="Arial" panose="020B0604020202020204" pitchFamily="34" charset="0"/>
              <a:buChar char="−"/>
              <a:defRPr sz="1600">
                <a:latin typeface="Arial"/>
                <a:cs typeface="Arial"/>
              </a:defRPr>
            </a:lvl2pPr>
            <a:lvl3pPr marL="501034" indent="-150310">
              <a:lnSpc>
                <a:spcPct val="110000"/>
              </a:lnSpc>
              <a:spcBef>
                <a:spcPts val="526"/>
              </a:spcBef>
              <a:spcAft>
                <a:spcPts val="263"/>
              </a:spcAft>
              <a:buClr>
                <a:schemeClr val="accent5"/>
              </a:buClr>
              <a:buSzPct val="100000"/>
              <a:buFont typeface="Arial" panose="020B0604020202020204" pitchFamily="34" charset="0"/>
              <a:buChar char="−"/>
              <a:defRPr sz="1400">
                <a:latin typeface="Arial"/>
                <a:cs typeface="Arial"/>
              </a:defRPr>
            </a:lvl3pPr>
            <a:lvl4pPr marL="701448" indent="-200414">
              <a:lnSpc>
                <a:spcPct val="110000"/>
              </a:lnSpc>
              <a:spcBef>
                <a:spcPts val="526"/>
              </a:spcBef>
              <a:spcAft>
                <a:spcPts val="263"/>
              </a:spcAft>
              <a:buClr>
                <a:schemeClr val="accent5"/>
              </a:buClr>
              <a:buFont typeface="Arial" panose="020B0604020202020204" pitchFamily="34" charset="0"/>
              <a:buChar char="-"/>
              <a:defRPr sz="1200">
                <a:latin typeface="Arial"/>
                <a:cs typeface="Arial"/>
              </a:defRPr>
            </a:lvl4pPr>
            <a:lvl5pPr marL="851758" indent="-200414">
              <a:lnSpc>
                <a:spcPct val="110000"/>
              </a:lnSpc>
              <a:spcBef>
                <a:spcPts val="526"/>
              </a:spcBef>
              <a:spcAft>
                <a:spcPts val="263"/>
              </a:spcAft>
              <a:buClr>
                <a:schemeClr val="accent5"/>
              </a:buClr>
              <a:buFont typeface="Arial" panose="020B0604020202020204" pitchFamily="34" charset="0"/>
              <a:buChar char="-"/>
              <a:defRPr sz="1200" baseline="0">
                <a:latin typeface="Arial"/>
                <a:cs typeface="Arial"/>
              </a:defRPr>
            </a:lvl5pPr>
            <a:lvl6pPr marL="673390" indent="-160331">
              <a:lnSpc>
                <a:spcPct val="110000"/>
              </a:lnSpc>
              <a:spcBef>
                <a:spcPts val="526"/>
              </a:spcBef>
              <a:spcAft>
                <a:spcPts val="0"/>
              </a:spcAft>
              <a:buClr>
                <a:schemeClr val="accent5"/>
              </a:buClr>
              <a:buFont typeface="Lucida Grande"/>
              <a:buChar char="-"/>
              <a:defRPr sz="1200">
                <a:latin typeface="Arial"/>
                <a:cs typeface="Arial"/>
              </a:defRPr>
            </a:lvl6pPr>
            <a:lvl7pPr marL="887832" indent="-150310">
              <a:lnSpc>
                <a:spcPct val="110000"/>
              </a:lnSpc>
              <a:spcBef>
                <a:spcPts val="526"/>
              </a:spcBef>
              <a:buClr>
                <a:schemeClr val="accent5"/>
              </a:buClr>
              <a:buFont typeface="Lucida Grande"/>
              <a:buChar char="-"/>
              <a:defRPr sz="1200">
                <a:latin typeface="Arial"/>
                <a:cs typeface="Arial"/>
              </a:defRPr>
            </a:lvl7pPr>
            <a:lvl8pPr marL="3428576" indent="-228571">
              <a:spcBef>
                <a:spcPct val="20000"/>
              </a:spcBef>
              <a:buFont typeface="Arial"/>
              <a:buChar char="•"/>
              <a:defRPr sz="2000"/>
            </a:lvl8pPr>
            <a:lvl9pPr marL="3885719" indent="-228571">
              <a:spcBef>
                <a:spcPct val="20000"/>
              </a:spcBef>
              <a:buFont typeface="Arial"/>
              <a:buChar char="•"/>
              <a:defRPr sz="2000"/>
            </a:lvl9pPr>
          </a:lstStyle>
          <a:p>
            <a:r>
              <a:rPr lang="en-US" dirty="0"/>
              <a:t>Ex Post Methodology</a:t>
            </a:r>
          </a:p>
        </p:txBody>
      </p:sp>
    </p:spTree>
    <p:extLst>
      <p:ext uri="{BB962C8B-B14F-4D97-AF65-F5344CB8AC3E}">
        <p14:creationId xmlns:p14="http://schemas.microsoft.com/office/powerpoint/2010/main" val="875691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463791" y="2217636"/>
            <a:ext cx="8402310" cy="4523838"/>
          </a:xfrm>
          <a:prstGeom prst="rect">
            <a:avLst/>
          </a:prstGeom>
          <a:noFill/>
        </p:spPr>
      </p:pic>
      <p:sp>
        <p:nvSpPr>
          <p:cNvPr id="4" name="Title 3"/>
          <p:cNvSpPr>
            <a:spLocks noGrp="1"/>
          </p:cNvSpPr>
          <p:nvPr>
            <p:ph type="title"/>
          </p:nvPr>
        </p:nvSpPr>
        <p:spPr/>
        <p:txBody>
          <a:bodyPr/>
          <a:lstStyle/>
          <a:p>
            <a:r>
              <a:rPr lang="en-US" dirty="0" smtClean="0"/>
              <a:t>Matched control group</a:t>
            </a:r>
            <a:endParaRPr lang="en-US" dirty="0"/>
          </a:p>
        </p:txBody>
      </p:sp>
      <p:sp>
        <p:nvSpPr>
          <p:cNvPr id="8" name="Content Placeholder 7"/>
          <p:cNvSpPr>
            <a:spLocks noGrp="1"/>
          </p:cNvSpPr>
          <p:nvPr>
            <p:ph idx="1"/>
          </p:nvPr>
        </p:nvSpPr>
        <p:spPr/>
        <p:txBody>
          <a:bodyPr>
            <a:normAutofit/>
          </a:bodyPr>
          <a:lstStyle/>
          <a:p>
            <a:r>
              <a:rPr lang="en-US" sz="1800" dirty="0"/>
              <a:t>There were many non-event weekdays with similar load as event days, which is ideal for developing a matched control group</a:t>
            </a:r>
          </a:p>
        </p:txBody>
      </p:sp>
      <p:sp>
        <p:nvSpPr>
          <p:cNvPr id="9" name="Text Placeholder 8"/>
          <p:cNvSpPr>
            <a:spLocks noGrp="1"/>
          </p:cNvSpPr>
          <p:nvPr>
            <p:ph type="body" sz="quarter" idx="17"/>
          </p:nvPr>
        </p:nvSpPr>
        <p:spPr/>
        <p:txBody>
          <a:bodyPr/>
          <a:lstStyle/>
          <a:p>
            <a:r>
              <a:rPr lang="en-US" dirty="0" smtClean="0"/>
              <a:t>Ex Post Methodology</a:t>
            </a:r>
            <a:endParaRPr lang="en-US" dirty="0"/>
          </a:p>
        </p:txBody>
      </p:sp>
      <p:sp>
        <p:nvSpPr>
          <p:cNvPr id="3" name="Slide Number Placeholder 2"/>
          <p:cNvSpPr>
            <a:spLocks noGrp="1"/>
          </p:cNvSpPr>
          <p:nvPr>
            <p:ph type="sldNum" sz="quarter" idx="12"/>
          </p:nvPr>
        </p:nvSpPr>
        <p:spPr/>
        <p:txBody>
          <a:bodyPr/>
          <a:lstStyle/>
          <a:p>
            <a:fld id="{9BD6FA6A-A86D-4D06-AFF9-1E656D8048A1}" type="slidenum">
              <a:rPr lang="en-GB" smtClean="0"/>
              <a:pPr/>
              <a:t>12</a:t>
            </a:fld>
            <a:endParaRPr lang="en-GB" dirty="0"/>
          </a:p>
        </p:txBody>
      </p:sp>
      <p:sp>
        <p:nvSpPr>
          <p:cNvPr id="7" name="TextBox 6"/>
          <p:cNvSpPr txBox="1"/>
          <p:nvPr/>
        </p:nvSpPr>
        <p:spPr>
          <a:xfrm>
            <a:off x="4195482" y="5602370"/>
            <a:ext cx="3307977" cy="246221"/>
          </a:xfrm>
          <a:prstGeom prst="rect">
            <a:avLst/>
          </a:prstGeom>
          <a:noFill/>
        </p:spPr>
        <p:txBody>
          <a:bodyPr wrap="square" lIns="0" tIns="0" rIns="0" bIns="0" rtlCol="0">
            <a:spAutoFit/>
          </a:bodyPr>
          <a:lstStyle/>
          <a:p>
            <a:pPr algn="r"/>
            <a:r>
              <a:rPr lang="en-US" sz="1600" dirty="0" smtClean="0">
                <a:solidFill>
                  <a:schemeClr val="tx2"/>
                </a:solidFill>
                <a:latin typeface="+mj-lt"/>
                <a:ea typeface="+mj-ea"/>
                <a:cs typeface="+mj-cs"/>
              </a:rPr>
              <a:t>*PTR </a:t>
            </a:r>
            <a:r>
              <a:rPr lang="en-US" sz="1600" dirty="0">
                <a:solidFill>
                  <a:schemeClr val="tx2"/>
                </a:solidFill>
                <a:latin typeface="+mj-lt"/>
                <a:ea typeface="+mj-ea"/>
                <a:cs typeface="+mj-cs"/>
              </a:rPr>
              <a:t>event days are marked by squares</a:t>
            </a:r>
          </a:p>
        </p:txBody>
      </p:sp>
    </p:spTree>
    <p:extLst>
      <p:ext uri="{BB962C8B-B14F-4D97-AF65-F5344CB8AC3E}">
        <p14:creationId xmlns:p14="http://schemas.microsoft.com/office/powerpoint/2010/main" val="3947735014"/>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Matching results</a:t>
            </a:r>
            <a:endParaRPr lang="en-US" dirty="0"/>
          </a:p>
        </p:txBody>
      </p:sp>
      <p:sp>
        <p:nvSpPr>
          <p:cNvPr id="3" name="Content Placeholder 2"/>
          <p:cNvSpPr>
            <a:spLocks noGrp="1"/>
          </p:cNvSpPr>
          <p:nvPr>
            <p:ph idx="1"/>
          </p:nvPr>
        </p:nvSpPr>
        <p:spPr>
          <a:xfrm>
            <a:off x="448209" y="1313817"/>
            <a:ext cx="2743226" cy="4811454"/>
          </a:xfrm>
        </p:spPr>
        <p:txBody>
          <a:bodyPr>
            <a:normAutofit/>
          </a:bodyPr>
          <a:lstStyle/>
          <a:p>
            <a:r>
              <a:rPr lang="en-US" sz="1600" dirty="0"/>
              <a:t>Report includes many validations to show that the model produced accurate </a:t>
            </a:r>
            <a:r>
              <a:rPr lang="en-US" sz="1600" dirty="0" smtClean="0"/>
              <a:t>estimates</a:t>
            </a:r>
          </a:p>
          <a:p>
            <a:r>
              <a:rPr lang="en-US" sz="1600" dirty="0"/>
              <a:t>Difference-in-differences was used to calculate impacts, but the magnitude of the adjustment was small</a:t>
            </a:r>
          </a:p>
          <a:p>
            <a:endParaRPr lang="en-US" sz="1600" dirty="0"/>
          </a:p>
        </p:txBody>
      </p:sp>
      <p:sp>
        <p:nvSpPr>
          <p:cNvPr id="4" name="Text Placeholder 3"/>
          <p:cNvSpPr>
            <a:spLocks noGrp="1"/>
          </p:cNvSpPr>
          <p:nvPr>
            <p:ph type="body" sz="quarter" idx="17"/>
          </p:nvPr>
        </p:nvSpPr>
        <p:spPr/>
        <p:txBody>
          <a:bodyPr/>
          <a:lstStyle/>
          <a:p>
            <a:r>
              <a:rPr lang="en-US" dirty="0" smtClean="0"/>
              <a:t>Ex Post Methodology</a:t>
            </a:r>
            <a:endParaRPr lang="en-US" dirty="0"/>
          </a:p>
        </p:txBody>
      </p:sp>
      <p:sp>
        <p:nvSpPr>
          <p:cNvPr id="7" name="Slide Number Placeholder 3"/>
          <p:cNvSpPr txBox="1">
            <a:spLocks/>
          </p:cNvSpPr>
          <p:nvPr/>
        </p:nvSpPr>
        <p:spPr>
          <a:xfrm>
            <a:off x="8281146" y="6356351"/>
            <a:ext cx="642836" cy="365125"/>
          </a:xfrm>
          <a:prstGeom prst="rect">
            <a:avLst/>
          </a:prstGeom>
        </p:spPr>
        <p:txBody>
          <a:bodyPr anchor="ctr"/>
          <a:ls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a:lstStyle>
          <a:p>
            <a:pPr algn="r"/>
            <a:fld id="{276DE07D-12F9-FF40-B07B-9B015B6B1FBE}" type="slidenum">
              <a:rPr lang="en-US" sz="1400" b="1">
                <a:solidFill>
                  <a:schemeClr val="tx2"/>
                </a:solidFill>
              </a:rPr>
              <a:pPr algn="r"/>
              <a:t>13</a:t>
            </a:fld>
            <a:endParaRPr lang="en-US" sz="1400" b="1" dirty="0">
              <a:solidFill>
                <a:schemeClr val="tx2"/>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6265" y="668171"/>
            <a:ext cx="4901450" cy="3560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4751" y="4393385"/>
            <a:ext cx="3200400" cy="2324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48472" y="4327316"/>
            <a:ext cx="3200400" cy="2324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41864622"/>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Ex Post Results</a:t>
            </a:r>
            <a:endParaRPr lang="en-US" dirty="0"/>
          </a:p>
        </p:txBody>
      </p:sp>
      <p:sp>
        <p:nvSpPr>
          <p:cNvPr id="6" name="Subtitle 5"/>
          <p:cNvSpPr>
            <a:spLocks noGrp="1"/>
          </p:cNvSpPr>
          <p:nvPr>
            <p:ph type="subTitle" idx="1"/>
          </p:nvPr>
        </p:nvSpPr>
        <p:spPr/>
        <p:txBody>
          <a:bodyPr/>
          <a:lstStyle/>
          <a:p>
            <a:endParaRPr lang="en-US"/>
          </a:p>
        </p:txBody>
      </p:sp>
      <p:sp>
        <p:nvSpPr>
          <p:cNvPr id="3" name="Slide Number Placeholder 2"/>
          <p:cNvSpPr>
            <a:spLocks noGrp="1"/>
          </p:cNvSpPr>
          <p:nvPr>
            <p:ph type="sldNum" sz="quarter" idx="12"/>
          </p:nvPr>
        </p:nvSpPr>
        <p:spPr/>
        <p:txBody>
          <a:bodyPr/>
          <a:lstStyle/>
          <a:p>
            <a:fld id="{9BD6FA6A-A86D-4D06-AFF9-1E656D8048A1}" type="slidenum">
              <a:rPr lang="en-GB" smtClean="0"/>
              <a:pPr/>
              <a:t>14</a:t>
            </a:fld>
            <a:endParaRPr lang="en-GB"/>
          </a:p>
        </p:txBody>
      </p:sp>
    </p:spTree>
    <p:extLst>
      <p:ext uri="{BB962C8B-B14F-4D97-AF65-F5344CB8AC3E}">
        <p14:creationId xmlns:p14="http://schemas.microsoft.com/office/powerpoint/2010/main" val="164402980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 </a:t>
            </a:r>
            <a:r>
              <a:rPr lang="en-US" dirty="0"/>
              <a:t>Event Ex Post Load Impact Estimates (2-6 PM</a:t>
            </a:r>
            <a:r>
              <a:rPr lang="en-US" dirty="0" smtClean="0"/>
              <a:t>)</a:t>
            </a:r>
            <a:endParaRPr lang="en-US" dirty="0"/>
          </a:p>
        </p:txBody>
      </p:sp>
      <p:sp>
        <p:nvSpPr>
          <p:cNvPr id="3" name="Footer Placeholder 2"/>
          <p:cNvSpPr>
            <a:spLocks noGrp="1"/>
          </p:cNvSpPr>
          <p:nvPr>
            <p:ph type="ftr" sz="quarter" idx="11"/>
          </p:nvPr>
        </p:nvSpPr>
        <p:spPr/>
        <p:txBody>
          <a:bodyPr/>
          <a:lstStyle/>
          <a:p>
            <a:pPr lvl="0"/>
            <a:r>
              <a:rPr lang="en-US" altLang="en-US" sz="800" baseline="30000" dirty="0">
                <a:solidFill>
                  <a:schemeClr val="tx1"/>
                </a:solidFill>
                <a:latin typeface="Franklin Gothic Book" pitchFamily="34" charset="0"/>
                <a:ea typeface="Times New Roman" pitchFamily="18" charset="0"/>
                <a:cs typeface="Times New Roman" pitchFamily="18" charset="0"/>
                <a:hlinkClick r:id="rId2"/>
              </a:rPr>
              <a:t>[</a:t>
            </a:r>
            <a:r>
              <a:rPr lang="en-US" altLang="en-US" sz="800" baseline="30000" dirty="0" bmk="">
                <a:solidFill>
                  <a:schemeClr val="tx1"/>
                </a:solidFill>
                <a:latin typeface="Franklin Gothic Book" pitchFamily="34" charset="0"/>
                <a:ea typeface="Times New Roman" pitchFamily="18" charset="0"/>
                <a:cs typeface="Times New Roman" pitchFamily="18" charset="0"/>
                <a:hlinkClick r:id="rId2"/>
              </a:rPr>
              <a:t>1]</a:t>
            </a:r>
            <a:r>
              <a:rPr lang="en-US" altLang="en-US" dirty="0">
                <a:solidFill>
                  <a:schemeClr val="tx1"/>
                </a:solidFill>
                <a:latin typeface="Franklin Gothic Book" pitchFamily="34" charset="0"/>
                <a:ea typeface="Times New Roman" pitchFamily="18" charset="0"/>
                <a:cs typeface="Times New Roman" pitchFamily="18" charset="0"/>
              </a:rPr>
              <a:t> Average population across all events for the season</a:t>
            </a:r>
            <a:r>
              <a:rPr lang="en-US" altLang="en-US" dirty="0" smtClean="0">
                <a:solidFill>
                  <a:schemeClr val="tx1"/>
                </a:solidFill>
                <a:latin typeface="Franklin Gothic Book" pitchFamily="34" charset="0"/>
                <a:ea typeface="Times New Roman" pitchFamily="18" charset="0"/>
                <a:cs typeface="Times New Roman" pitchFamily="18" charset="0"/>
              </a:rPr>
              <a:t>.</a:t>
            </a:r>
            <a:endParaRPr lang="en-US" altLang="en-US" sz="1100" dirty="0">
              <a:solidFill>
                <a:schemeClr val="tx1"/>
              </a:solidFill>
              <a:latin typeface="Arial" pitchFamily="34" charset="0"/>
              <a:cs typeface="Arial" pitchFamily="34" charset="0"/>
            </a:endParaRPr>
          </a:p>
        </p:txBody>
      </p:sp>
      <p:sp>
        <p:nvSpPr>
          <p:cNvPr id="4" name="Content Placeholder 3"/>
          <p:cNvSpPr>
            <a:spLocks noGrp="1"/>
          </p:cNvSpPr>
          <p:nvPr>
            <p:ph idx="1"/>
          </p:nvPr>
        </p:nvSpPr>
        <p:spPr>
          <a:xfrm>
            <a:off x="448208" y="3146613"/>
            <a:ext cx="8238591" cy="2978658"/>
          </a:xfrm>
        </p:spPr>
        <p:txBody>
          <a:bodyPr>
            <a:normAutofit/>
          </a:bodyPr>
          <a:lstStyle/>
          <a:p>
            <a:r>
              <a:rPr lang="en-US" sz="1600" dirty="0" smtClean="0"/>
              <a:t>Opt-in PTR load </a:t>
            </a:r>
            <a:r>
              <a:rPr lang="en-US" sz="1600" dirty="0"/>
              <a:t>impacts were similar to the </a:t>
            </a:r>
            <a:r>
              <a:rPr lang="en-US" sz="1600" dirty="0" smtClean="0"/>
              <a:t>2013 impacts</a:t>
            </a:r>
          </a:p>
          <a:p>
            <a:r>
              <a:rPr lang="en-US" sz="1600" dirty="0" smtClean="0"/>
              <a:t>PCT </a:t>
            </a:r>
            <a:r>
              <a:rPr lang="en-US" sz="1600" dirty="0"/>
              <a:t>average load impacts per customer decreased by 20</a:t>
            </a:r>
            <a:r>
              <a:rPr lang="en-US" sz="1600" dirty="0" smtClean="0"/>
              <a:t>% compared to 2013</a:t>
            </a:r>
            <a:endParaRPr lang="en-US" sz="1600" dirty="0"/>
          </a:p>
          <a:p>
            <a:pPr lvl="1">
              <a:lnSpc>
                <a:spcPct val="140000"/>
              </a:lnSpc>
            </a:pPr>
            <a:r>
              <a:rPr lang="en-US" sz="1300" dirty="0">
                <a:solidFill>
                  <a:schemeClr val="tx1"/>
                </a:solidFill>
                <a:latin typeface="+mn-lt"/>
                <a:cs typeface="Arial" pitchFamily="34" charset="0"/>
              </a:rPr>
              <a:t>Reference loads decreased by 10% in 2014 compared to 2013</a:t>
            </a:r>
          </a:p>
          <a:p>
            <a:pPr lvl="1">
              <a:lnSpc>
                <a:spcPct val="140000"/>
              </a:lnSpc>
            </a:pPr>
            <a:r>
              <a:rPr lang="en-US" sz="1300" dirty="0">
                <a:solidFill>
                  <a:schemeClr val="tx1"/>
                </a:solidFill>
                <a:latin typeface="+mn-lt"/>
                <a:cs typeface="Arial" pitchFamily="34" charset="0"/>
              </a:rPr>
              <a:t>Existing customers provided a similar percentage load impact between 2013 and 2014</a:t>
            </a:r>
          </a:p>
          <a:p>
            <a:pPr lvl="1">
              <a:lnSpc>
                <a:spcPct val="140000"/>
              </a:lnSpc>
            </a:pPr>
            <a:r>
              <a:rPr lang="en-US" sz="1300" dirty="0">
                <a:solidFill>
                  <a:schemeClr val="tx1"/>
                </a:solidFill>
                <a:latin typeface="+mn-lt"/>
                <a:cs typeface="Arial" pitchFamily="34" charset="0"/>
              </a:rPr>
              <a:t>Newly recruited customers exhibited a smaller load impact in both kW and percentage terms</a:t>
            </a:r>
          </a:p>
          <a:p>
            <a:r>
              <a:rPr lang="en-US" sz="1600" b="1" dirty="0" smtClean="0"/>
              <a:t>Note</a:t>
            </a:r>
            <a:r>
              <a:rPr lang="en-US" sz="1600" b="1" dirty="0"/>
              <a:t>: </a:t>
            </a:r>
            <a:r>
              <a:rPr lang="en-US" sz="1600" dirty="0"/>
              <a:t>For each event day, if a PTR participant was also activated for SDP – SCE’s AC cycling program – that participant was removed from the ex post load impact estimates for PTR in order to avoid overestimating PTR impacts</a:t>
            </a:r>
          </a:p>
          <a:p>
            <a:endParaRPr lang="en-US" sz="1800" dirty="0"/>
          </a:p>
        </p:txBody>
      </p:sp>
      <p:sp>
        <p:nvSpPr>
          <p:cNvPr id="5" name="Text Placeholder 4"/>
          <p:cNvSpPr>
            <a:spLocks noGrp="1"/>
          </p:cNvSpPr>
          <p:nvPr>
            <p:ph type="body" sz="quarter" idx="17"/>
          </p:nvPr>
        </p:nvSpPr>
        <p:spPr/>
        <p:txBody>
          <a:bodyPr/>
          <a:lstStyle/>
          <a:p>
            <a:r>
              <a:rPr lang="en-US" dirty="0"/>
              <a:t>Ex Post Results</a:t>
            </a:r>
          </a:p>
          <a:p>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15</a:t>
            </a:fld>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3397847375"/>
              </p:ext>
            </p:extLst>
          </p:nvPr>
        </p:nvGraphicFramePr>
        <p:xfrm>
          <a:off x="440022" y="1371600"/>
          <a:ext cx="8058518" cy="1640541"/>
        </p:xfrm>
        <a:graphic>
          <a:graphicData uri="http://schemas.openxmlformats.org/drawingml/2006/table">
            <a:tbl>
              <a:tblPr firstRow="1" firstCol="1" bandRow="1"/>
              <a:tblGrid>
                <a:gridCol w="1006851"/>
                <a:gridCol w="1007593"/>
                <a:gridCol w="1006851"/>
                <a:gridCol w="1007593"/>
                <a:gridCol w="1007593"/>
                <a:gridCol w="1006851"/>
                <a:gridCol w="1007593"/>
                <a:gridCol w="1007593"/>
              </a:tblGrid>
              <a:tr h="737277">
                <a:tc>
                  <a:txBody>
                    <a:bodyPr/>
                    <a:lstStyle/>
                    <a:p>
                      <a:pPr marL="0" marR="0" algn="ctr">
                        <a:lnSpc>
                          <a:spcPct val="115000"/>
                        </a:lnSpc>
                        <a:spcBef>
                          <a:spcPts val="500"/>
                        </a:spcBef>
                        <a:spcAft>
                          <a:spcPts val="500"/>
                        </a:spcAft>
                      </a:pPr>
                      <a:r>
                        <a:rPr lang="en-US" sz="1000" b="1" dirty="0">
                          <a:solidFill>
                            <a:srgbClr val="FFFFFF"/>
                          </a:solidFill>
                          <a:effectLst/>
                          <a:latin typeface="Arial"/>
                          <a:ea typeface="Times New Roman"/>
                          <a:cs typeface="Times New Roman"/>
                        </a:rPr>
                        <a:t>Participant Group</a:t>
                      </a:r>
                      <a:endParaRPr lang="en-US" sz="1400" dirty="0">
                        <a:effectLst/>
                        <a:latin typeface="Calibri"/>
                        <a:ea typeface="Times New Roman"/>
                        <a:cs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1000" b="1" dirty="0">
                          <a:solidFill>
                            <a:srgbClr val="FFFFFF"/>
                          </a:solidFill>
                          <a:effectLst/>
                          <a:latin typeface="Arial"/>
                          <a:ea typeface="Times New Roman"/>
                          <a:cs typeface="Times New Roman"/>
                        </a:rPr>
                        <a:t>Number of </a:t>
                      </a:r>
                      <a:r>
                        <a:rPr lang="en-US" sz="1000" b="1" dirty="0" smtClean="0">
                          <a:solidFill>
                            <a:srgbClr val="FFFFFF"/>
                          </a:solidFill>
                          <a:effectLst/>
                          <a:latin typeface="Arial"/>
                          <a:ea typeface="Times New Roman"/>
                          <a:cs typeface="Times New Roman"/>
                        </a:rPr>
                        <a:t>Customers</a:t>
                      </a:r>
                      <a:r>
                        <a:rPr lang="en-US" sz="1000" b="1" baseline="30000" dirty="0" smtClean="0">
                          <a:solidFill>
                            <a:srgbClr val="FFFFFF"/>
                          </a:solidFill>
                          <a:effectLst/>
                          <a:latin typeface="Arial"/>
                          <a:ea typeface="Times New Roman"/>
                          <a:cs typeface="Times New Roman"/>
                        </a:rPr>
                        <a:t>1</a:t>
                      </a:r>
                      <a:endParaRPr lang="en-US" sz="1400" baseline="30000" dirty="0">
                        <a:effectLst/>
                        <a:latin typeface="Calibri"/>
                        <a:ea typeface="Times New Roman"/>
                        <a:cs typeface="Times New Roman"/>
                      </a:endParaRPr>
                    </a:p>
                  </a:txBody>
                  <a:tcPr marL="83882" marR="838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1000" b="1" dirty="0">
                          <a:solidFill>
                            <a:srgbClr val="FFFFFF"/>
                          </a:solidFill>
                          <a:effectLst/>
                          <a:latin typeface="Arial"/>
                          <a:ea typeface="Times New Roman"/>
                          <a:cs typeface="Times New Roman"/>
                        </a:rPr>
                        <a:t>Avg. Reference Load (kW)</a:t>
                      </a:r>
                      <a:endParaRPr lang="en-US" sz="1400" dirty="0">
                        <a:effectLst/>
                        <a:latin typeface="Calibri"/>
                        <a:ea typeface="Times New Roman"/>
                        <a:cs typeface="Times New Roman"/>
                      </a:endParaRPr>
                    </a:p>
                  </a:txBody>
                  <a:tcPr marL="83882" marR="838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1000" b="1">
                          <a:solidFill>
                            <a:srgbClr val="FFFFFF"/>
                          </a:solidFill>
                          <a:effectLst/>
                          <a:latin typeface="Arial"/>
                          <a:ea typeface="Times New Roman"/>
                          <a:cs typeface="Times New Roman"/>
                        </a:rPr>
                        <a:t>Avg. Load w/ DR (kW)</a:t>
                      </a:r>
                      <a:endParaRPr lang="en-US" sz="1400">
                        <a:effectLst/>
                        <a:latin typeface="Calibri"/>
                        <a:ea typeface="Times New Roman"/>
                        <a:cs typeface="Times New Roman"/>
                      </a:endParaRPr>
                    </a:p>
                  </a:txBody>
                  <a:tcPr marL="83882" marR="838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1000" b="1">
                          <a:solidFill>
                            <a:srgbClr val="FFFFFF"/>
                          </a:solidFill>
                          <a:effectLst/>
                          <a:latin typeface="Arial"/>
                          <a:ea typeface="Times New Roman"/>
                          <a:cs typeface="Times New Roman"/>
                        </a:rPr>
                        <a:t>Avg. Load Impact (kW)</a:t>
                      </a:r>
                      <a:endParaRPr lang="en-US" sz="1400">
                        <a:effectLst/>
                        <a:latin typeface="Calibri"/>
                        <a:ea typeface="Times New Roman"/>
                        <a:cs typeface="Times New Roman"/>
                      </a:endParaRPr>
                    </a:p>
                  </a:txBody>
                  <a:tcPr marL="83882" marR="838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1000" b="1" dirty="0">
                          <a:solidFill>
                            <a:srgbClr val="FFFFFF"/>
                          </a:solidFill>
                          <a:effectLst/>
                          <a:latin typeface="Arial"/>
                          <a:ea typeface="Times New Roman"/>
                          <a:cs typeface="Times New Roman"/>
                        </a:rPr>
                        <a:t>% Load Impact</a:t>
                      </a:r>
                      <a:endParaRPr lang="en-US" sz="1400" dirty="0">
                        <a:effectLst/>
                        <a:latin typeface="Calibri"/>
                        <a:ea typeface="Times New Roman"/>
                        <a:cs typeface="Times New Roman"/>
                      </a:endParaRPr>
                    </a:p>
                  </a:txBody>
                  <a:tcPr marL="83882" marR="838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1000" b="1">
                          <a:solidFill>
                            <a:srgbClr val="FFFFFF"/>
                          </a:solidFill>
                          <a:effectLst/>
                          <a:latin typeface="Arial"/>
                          <a:ea typeface="Times New Roman"/>
                          <a:cs typeface="Times New Roman"/>
                        </a:rPr>
                        <a:t>Aggregate Load Impact (MW)</a:t>
                      </a:r>
                      <a:endParaRPr lang="en-US" sz="1400">
                        <a:effectLst/>
                        <a:latin typeface="Calibri"/>
                        <a:ea typeface="Times New Roman"/>
                        <a:cs typeface="Times New Roman"/>
                      </a:endParaRPr>
                    </a:p>
                  </a:txBody>
                  <a:tcPr marL="83882" marR="83882"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1000" b="1">
                          <a:solidFill>
                            <a:srgbClr val="FFFFFF"/>
                          </a:solidFill>
                          <a:effectLst/>
                          <a:latin typeface="Arial"/>
                          <a:ea typeface="Times New Roman"/>
                          <a:cs typeface="Times New Roman"/>
                        </a:rPr>
                        <a:t>Heat Buildup (Avg. °F, 12 AM to 5 PM)</a:t>
                      </a:r>
                      <a:endParaRPr lang="en-US" sz="1400">
                        <a:effectLst/>
                        <a:latin typeface="Calibri"/>
                        <a:ea typeface="Times New Roman"/>
                        <a:cs typeface="Times New Roman"/>
                      </a:endParaRPr>
                    </a:p>
                  </a:txBody>
                  <a:tcPr marL="83882" marR="83882"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r>
              <a:tr h="303822">
                <a:tc>
                  <a:txBody>
                    <a:bodyPr/>
                    <a:lstStyle/>
                    <a:p>
                      <a:pPr marL="0" marR="0">
                        <a:lnSpc>
                          <a:spcPct val="115000"/>
                        </a:lnSpc>
                        <a:spcBef>
                          <a:spcPts val="300"/>
                        </a:spcBef>
                        <a:spcAft>
                          <a:spcPts val="300"/>
                        </a:spcAft>
                      </a:pPr>
                      <a:r>
                        <a:rPr lang="en-US" sz="1000" kern="1200">
                          <a:solidFill>
                            <a:srgbClr val="000000"/>
                          </a:solidFill>
                          <a:effectLst/>
                          <a:latin typeface="Arial"/>
                          <a:ea typeface="Times New Roman"/>
                        </a:rPr>
                        <a:t>Opt-in PTR</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362,938</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1.77</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1.69</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0.08</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4.4%</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28.07</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77.4</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822">
                <a:tc>
                  <a:txBody>
                    <a:bodyPr/>
                    <a:lstStyle/>
                    <a:p>
                      <a:pPr marL="0" marR="0">
                        <a:lnSpc>
                          <a:spcPct val="115000"/>
                        </a:lnSpc>
                        <a:spcBef>
                          <a:spcPts val="300"/>
                        </a:spcBef>
                        <a:spcAft>
                          <a:spcPts val="300"/>
                        </a:spcAft>
                      </a:pPr>
                      <a:r>
                        <a:rPr lang="en-US" sz="1000" kern="1200">
                          <a:solidFill>
                            <a:srgbClr val="000000"/>
                          </a:solidFill>
                          <a:effectLst/>
                          <a:latin typeface="Arial"/>
                          <a:ea typeface="Times New Roman"/>
                        </a:rPr>
                        <a:t>IHD</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668</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2.30</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2.25</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0.05</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2.0%</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0.03</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77.2</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620">
                <a:tc>
                  <a:txBody>
                    <a:bodyPr/>
                    <a:lstStyle/>
                    <a:p>
                      <a:pPr marL="0" marR="0">
                        <a:lnSpc>
                          <a:spcPct val="115000"/>
                        </a:lnSpc>
                        <a:spcBef>
                          <a:spcPts val="300"/>
                        </a:spcBef>
                        <a:spcAft>
                          <a:spcPts val="300"/>
                        </a:spcAft>
                      </a:pPr>
                      <a:r>
                        <a:rPr lang="en-US" sz="1000" kern="1200">
                          <a:solidFill>
                            <a:srgbClr val="000000"/>
                          </a:solidFill>
                          <a:effectLst/>
                          <a:latin typeface="Arial"/>
                          <a:ea typeface="Times New Roman"/>
                        </a:rPr>
                        <a:t>PCT</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2,650</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2.25</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1.64</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0.60</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26.9%</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a:solidFill>
                            <a:srgbClr val="000000"/>
                          </a:solidFill>
                          <a:effectLst/>
                          <a:latin typeface="Arial"/>
                          <a:ea typeface="Times New Roman"/>
                        </a:rPr>
                        <a:t>1.6</a:t>
                      </a:r>
                      <a:endParaRPr lang="en-US" sz="140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000" kern="1200" dirty="0">
                          <a:solidFill>
                            <a:srgbClr val="000000"/>
                          </a:solidFill>
                          <a:effectLst/>
                          <a:latin typeface="Arial"/>
                          <a:ea typeface="Times New Roman"/>
                        </a:rPr>
                        <a:t>77.8</a:t>
                      </a:r>
                      <a:endParaRPr lang="en-US" sz="1400" dirty="0">
                        <a:effectLst/>
                        <a:latin typeface="Calibri"/>
                        <a:ea typeface="Times New Roman"/>
                      </a:endParaRPr>
                    </a:p>
                  </a:txBody>
                  <a:tcPr marL="83882" marR="83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64253139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200" y="1497103"/>
            <a:ext cx="8722641" cy="5087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dirty="0"/>
              <a:t>Aggregate Load Reductions (MW) by Event Day and Group</a:t>
            </a:r>
          </a:p>
        </p:txBody>
      </p:sp>
      <p:sp>
        <p:nvSpPr>
          <p:cNvPr id="7" name="Slide Number Placeholder 3"/>
          <p:cNvSpPr txBox="1">
            <a:spLocks/>
          </p:cNvSpPr>
          <p:nvPr/>
        </p:nvSpPr>
        <p:spPr>
          <a:xfrm>
            <a:off x="8281146" y="6356351"/>
            <a:ext cx="642836" cy="365125"/>
          </a:xfrm>
          <a:prstGeom prst="rect">
            <a:avLst/>
          </a:prstGeom>
        </p:spPr>
        <p:txBody>
          <a:bodyPr anchor="ctr"/>
          <a:ls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a:lstStyle>
          <a:p>
            <a:pPr algn="r"/>
            <a:fld id="{276DE07D-12F9-FF40-B07B-9B015B6B1FBE}" type="slidenum">
              <a:rPr lang="en-US" sz="1400" b="1">
                <a:solidFill>
                  <a:schemeClr val="tx2"/>
                </a:solidFill>
              </a:rPr>
              <a:pPr algn="r"/>
              <a:t>16</a:t>
            </a:fld>
            <a:endParaRPr lang="en-US" sz="1400" b="1" dirty="0">
              <a:solidFill>
                <a:schemeClr val="tx2"/>
              </a:solidFill>
            </a:endParaRPr>
          </a:p>
        </p:txBody>
      </p:sp>
      <p:sp>
        <p:nvSpPr>
          <p:cNvPr id="6" name="Text Placeholder 3"/>
          <p:cNvSpPr>
            <a:spLocks noGrp="1"/>
          </p:cNvSpPr>
          <p:nvPr>
            <p:ph type="body" sz="quarter" idx="17"/>
          </p:nvPr>
        </p:nvSpPr>
        <p:spPr>
          <a:xfrm>
            <a:off x="450886" y="164522"/>
            <a:ext cx="7042243" cy="253620"/>
          </a:xfrm>
        </p:spPr>
        <p:txBody>
          <a:bodyPr/>
          <a:lstStyle/>
          <a:p>
            <a:r>
              <a:rPr lang="en-US" dirty="0" smtClean="0"/>
              <a:t>Ex Post Methodology</a:t>
            </a:r>
            <a:endParaRPr lang="en-US" dirty="0"/>
          </a:p>
        </p:txBody>
      </p:sp>
    </p:spTree>
    <p:extLst>
      <p:ext uri="{BB962C8B-B14F-4D97-AF65-F5344CB8AC3E}">
        <p14:creationId xmlns:p14="http://schemas.microsoft.com/office/powerpoint/2010/main" val="2789563293"/>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quarter" idx="20"/>
          </p:nvPr>
        </p:nvSpPr>
        <p:spPr>
          <a:xfrm>
            <a:off x="6023795" y="1313817"/>
            <a:ext cx="2806440" cy="5042534"/>
          </a:xfrm>
        </p:spPr>
        <p:txBody>
          <a:bodyPr/>
          <a:lstStyle/>
          <a:p>
            <a:pPr marL="279400" indent="-279400"/>
            <a:r>
              <a:rPr lang="en-US" sz="1200" dirty="0"/>
              <a:t>PCTs delivered substantial </a:t>
            </a:r>
            <a:r>
              <a:rPr lang="en-US" sz="1200" i="1" dirty="0"/>
              <a:t>pre-cooling</a:t>
            </a:r>
            <a:r>
              <a:rPr lang="en-US" sz="1200" dirty="0"/>
              <a:t> before the event period</a:t>
            </a:r>
          </a:p>
          <a:p>
            <a:pPr marL="279400" indent="-279400"/>
            <a:r>
              <a:rPr lang="en-US" sz="1200" dirty="0"/>
              <a:t>In the hour before the event, the load impact was </a:t>
            </a:r>
            <a:r>
              <a:rPr lang="en-US" sz="1200" i="1" dirty="0"/>
              <a:t>negative</a:t>
            </a:r>
            <a:r>
              <a:rPr lang="en-US" sz="1200" dirty="0"/>
              <a:t> </a:t>
            </a:r>
            <a:r>
              <a:rPr lang="en-US" sz="1200" dirty="0" smtClean="0"/>
              <a:t>30%       (-1.39 MW), </a:t>
            </a:r>
            <a:r>
              <a:rPr lang="en-US" sz="1200" dirty="0"/>
              <a:t>which means that there was a large </a:t>
            </a:r>
            <a:r>
              <a:rPr lang="en-US" sz="1200" i="1" dirty="0"/>
              <a:t>increase</a:t>
            </a:r>
            <a:r>
              <a:rPr lang="en-US" sz="1200" dirty="0"/>
              <a:t> in cooling load before the event began (intended to mitigate discomfort during the event period</a:t>
            </a:r>
            <a:r>
              <a:rPr lang="en-US" sz="1200" dirty="0" smtClean="0"/>
              <a:t>)</a:t>
            </a:r>
          </a:p>
          <a:p>
            <a:pPr marL="279400" indent="-279400"/>
            <a:r>
              <a:rPr lang="en-US" sz="1200" dirty="0"/>
              <a:t>The event start time of 2 PM results in the precooling occurring during the hour starting at 1 PM, which is inside the Resource Adequacy (RA) window of 1 PM to 6 PM</a:t>
            </a:r>
          </a:p>
          <a:p>
            <a:pPr marL="279400" indent="-279400"/>
            <a:r>
              <a:rPr lang="en-US" sz="1200" dirty="0"/>
              <a:t>Similarly, the load impact was negative </a:t>
            </a:r>
            <a:r>
              <a:rPr lang="en-US" sz="1200" dirty="0" smtClean="0"/>
              <a:t>18% (-1.24 MW) </a:t>
            </a:r>
            <a:r>
              <a:rPr lang="en-US" sz="1200" dirty="0"/>
              <a:t>during the first hour after the event to make up for the increase in temperature during the event period</a:t>
            </a:r>
          </a:p>
          <a:p>
            <a:pPr marL="279400" indent="-279400"/>
            <a:r>
              <a:rPr lang="en-US" sz="1200" dirty="0"/>
              <a:t>Overall energy use throughout the day was </a:t>
            </a:r>
            <a:r>
              <a:rPr lang="en-US" sz="1200" dirty="0" smtClean="0"/>
              <a:t>2% </a:t>
            </a:r>
            <a:r>
              <a:rPr lang="en-US" sz="1200" dirty="0"/>
              <a:t>lower</a:t>
            </a:r>
          </a:p>
          <a:p>
            <a:endParaRPr lang="en-US" sz="1200" dirty="0"/>
          </a:p>
        </p:txBody>
      </p:sp>
      <p:sp>
        <p:nvSpPr>
          <p:cNvPr id="2" name="Title 1"/>
          <p:cNvSpPr>
            <a:spLocks noGrp="1"/>
          </p:cNvSpPr>
          <p:nvPr>
            <p:ph type="title"/>
          </p:nvPr>
        </p:nvSpPr>
        <p:spPr/>
        <p:txBody>
          <a:bodyPr/>
          <a:lstStyle/>
          <a:p>
            <a:r>
              <a:rPr lang="en-US" dirty="0" smtClean="0"/>
              <a:t>Average ex post event results for PCT customers</a:t>
            </a:r>
            <a:endParaRPr lang="en-US" dirty="0"/>
          </a:p>
        </p:txBody>
      </p:sp>
      <p:sp>
        <p:nvSpPr>
          <p:cNvPr id="6" name="Text Placeholder 3"/>
          <p:cNvSpPr>
            <a:spLocks noGrp="1"/>
          </p:cNvSpPr>
          <p:nvPr>
            <p:ph type="body" sz="quarter" idx="17"/>
          </p:nvPr>
        </p:nvSpPr>
        <p:spPr/>
        <p:txBody>
          <a:bodyPr/>
          <a:lstStyle/>
          <a:p>
            <a:r>
              <a:rPr lang="en-US" dirty="0" smtClean="0"/>
              <a:t>Ex Post Results</a:t>
            </a:r>
            <a:endParaRPr lang="en-US" dirty="0"/>
          </a:p>
        </p:txBody>
      </p:sp>
      <p:sp>
        <p:nvSpPr>
          <p:cNvPr id="7" name="Slide Number Placeholder 3"/>
          <p:cNvSpPr txBox="1">
            <a:spLocks/>
          </p:cNvSpPr>
          <p:nvPr/>
        </p:nvSpPr>
        <p:spPr>
          <a:xfrm>
            <a:off x="8281146" y="6356351"/>
            <a:ext cx="642836" cy="365125"/>
          </a:xfrm>
          <a:prstGeom prst="rect">
            <a:avLst/>
          </a:prstGeom>
        </p:spPr>
        <p:txBody>
          <a:bodyPr anchor="ctr"/>
          <a:lstStyle>
            <a:defPPr>
              <a:defRPr lang="en-US"/>
            </a:defPPr>
            <a:lvl1pPr marL="0" algn="l" defTabSz="457144" rtl="0" eaLnBrk="1" latinLnBrk="0" hangingPunct="1">
              <a:defRPr sz="1800" kern="1200">
                <a:solidFill>
                  <a:schemeClr val="tx1"/>
                </a:solidFill>
                <a:latin typeface="+mn-lt"/>
                <a:ea typeface="+mn-ea"/>
                <a:cs typeface="+mn-cs"/>
              </a:defRPr>
            </a:lvl1pPr>
            <a:lvl2pPr marL="457144" algn="l" defTabSz="457144" rtl="0" eaLnBrk="1" latinLnBrk="0" hangingPunct="1">
              <a:defRPr sz="1800" kern="1200">
                <a:solidFill>
                  <a:schemeClr val="tx1"/>
                </a:solidFill>
                <a:latin typeface="+mn-lt"/>
                <a:ea typeface="+mn-ea"/>
                <a:cs typeface="+mn-cs"/>
              </a:defRPr>
            </a:lvl2pPr>
            <a:lvl3pPr marL="914287" algn="l" defTabSz="457144" rtl="0" eaLnBrk="1" latinLnBrk="0" hangingPunct="1">
              <a:defRPr sz="1800" kern="1200">
                <a:solidFill>
                  <a:schemeClr val="tx1"/>
                </a:solidFill>
                <a:latin typeface="+mn-lt"/>
                <a:ea typeface="+mn-ea"/>
                <a:cs typeface="+mn-cs"/>
              </a:defRPr>
            </a:lvl3pPr>
            <a:lvl4pPr marL="1371431" algn="l" defTabSz="457144" rtl="0" eaLnBrk="1" latinLnBrk="0" hangingPunct="1">
              <a:defRPr sz="1800" kern="1200">
                <a:solidFill>
                  <a:schemeClr val="tx1"/>
                </a:solidFill>
                <a:latin typeface="+mn-lt"/>
                <a:ea typeface="+mn-ea"/>
                <a:cs typeface="+mn-cs"/>
              </a:defRPr>
            </a:lvl4pPr>
            <a:lvl5pPr marL="1828574" algn="l" defTabSz="457144" rtl="0" eaLnBrk="1" latinLnBrk="0" hangingPunct="1">
              <a:defRPr sz="1800" kern="1200">
                <a:solidFill>
                  <a:schemeClr val="tx1"/>
                </a:solidFill>
                <a:latin typeface="+mn-lt"/>
                <a:ea typeface="+mn-ea"/>
                <a:cs typeface="+mn-cs"/>
              </a:defRPr>
            </a:lvl5pPr>
            <a:lvl6pPr marL="2285717" algn="l" defTabSz="457144" rtl="0" eaLnBrk="1" latinLnBrk="0" hangingPunct="1">
              <a:defRPr sz="1800" kern="1200">
                <a:solidFill>
                  <a:schemeClr val="tx1"/>
                </a:solidFill>
                <a:latin typeface="+mn-lt"/>
                <a:ea typeface="+mn-ea"/>
                <a:cs typeface="+mn-cs"/>
              </a:defRPr>
            </a:lvl6pPr>
            <a:lvl7pPr marL="2742861" algn="l" defTabSz="457144" rtl="0" eaLnBrk="1" latinLnBrk="0" hangingPunct="1">
              <a:defRPr sz="1800" kern="1200">
                <a:solidFill>
                  <a:schemeClr val="tx1"/>
                </a:solidFill>
                <a:latin typeface="+mn-lt"/>
                <a:ea typeface="+mn-ea"/>
                <a:cs typeface="+mn-cs"/>
              </a:defRPr>
            </a:lvl7pPr>
            <a:lvl8pPr marL="3200004" algn="l" defTabSz="457144" rtl="0" eaLnBrk="1" latinLnBrk="0" hangingPunct="1">
              <a:defRPr sz="1800" kern="1200">
                <a:solidFill>
                  <a:schemeClr val="tx1"/>
                </a:solidFill>
                <a:latin typeface="+mn-lt"/>
                <a:ea typeface="+mn-ea"/>
                <a:cs typeface="+mn-cs"/>
              </a:defRPr>
            </a:lvl8pPr>
            <a:lvl9pPr marL="3657148" algn="l" defTabSz="457144" rtl="0" eaLnBrk="1" latinLnBrk="0" hangingPunct="1">
              <a:defRPr sz="1800" kern="1200">
                <a:solidFill>
                  <a:schemeClr val="tx1"/>
                </a:solidFill>
                <a:latin typeface="+mn-lt"/>
                <a:ea typeface="+mn-ea"/>
                <a:cs typeface="+mn-cs"/>
              </a:defRPr>
            </a:lvl9pPr>
          </a:lstStyle>
          <a:p>
            <a:pPr algn="r"/>
            <a:fld id="{276DE07D-12F9-FF40-B07B-9B015B6B1FBE}" type="slidenum">
              <a:rPr lang="en-US" sz="1400" b="1">
                <a:solidFill>
                  <a:schemeClr val="tx2"/>
                </a:solidFill>
              </a:rPr>
              <a:pPr algn="r"/>
              <a:t>17</a:t>
            </a:fld>
            <a:endParaRPr lang="en-US" sz="1400" b="1" dirty="0">
              <a:solidFill>
                <a:schemeClr val="tx2"/>
              </a:solidFill>
            </a:endParaRPr>
          </a:p>
        </p:txBody>
      </p:sp>
      <p:sp>
        <p:nvSpPr>
          <p:cNvPr id="3" name="TextBox 2"/>
          <p:cNvSpPr txBox="1"/>
          <p:nvPr/>
        </p:nvSpPr>
        <p:spPr>
          <a:xfrm>
            <a:off x="838459" y="5487304"/>
            <a:ext cx="4848045" cy="595223"/>
          </a:xfrm>
          <a:prstGeom prst="rect">
            <a:avLst/>
          </a:prstGeom>
          <a:noFill/>
        </p:spPr>
        <p:txBody>
          <a:bodyPr wrap="square" rtlCol="0">
            <a:noAutofit/>
          </a:bodyPr>
          <a:lstStyle/>
          <a:p>
            <a:pPr algn="ctr">
              <a:lnSpc>
                <a:spcPts val="2000"/>
              </a:lnSpc>
            </a:pPr>
            <a:r>
              <a:rPr lang="en-US" sz="1300" b="1" dirty="0" smtClean="0"/>
              <a:t>Avg. Load Reduction for Event Window (MW): 1.60</a:t>
            </a:r>
          </a:p>
          <a:p>
            <a:pPr algn="ctr">
              <a:lnSpc>
                <a:spcPts val="2000"/>
              </a:lnSpc>
            </a:pPr>
            <a:r>
              <a:rPr lang="en-US" sz="1300" b="1" dirty="0" smtClean="0"/>
              <a:t>% Load Reduction for Event Window: 26.9%</a:t>
            </a:r>
          </a:p>
        </p:txBody>
      </p:sp>
      <p:pic>
        <p:nvPicPr>
          <p:cNvPr id="512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560" y="1434353"/>
            <a:ext cx="5806205" cy="3935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091331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PCT vs Opt-in PTR load impacts</a:t>
            </a:r>
            <a:endParaRPr lang="en-US" dirty="0"/>
          </a:p>
        </p:txBody>
      </p:sp>
      <p:sp>
        <p:nvSpPr>
          <p:cNvPr id="3" name="Footer Placeholder 2"/>
          <p:cNvSpPr>
            <a:spLocks noGrp="1"/>
          </p:cNvSpPr>
          <p:nvPr>
            <p:ph type="ftr" sz="quarter" idx="11"/>
          </p:nvPr>
        </p:nvSpPr>
        <p:spPr/>
        <p:txBody>
          <a:bodyPr/>
          <a:lstStyle/>
          <a:p>
            <a:endParaRPr lang="en-US" dirty="0"/>
          </a:p>
        </p:txBody>
      </p:sp>
      <p:sp>
        <p:nvSpPr>
          <p:cNvPr id="5" name="Text Placeholder 4"/>
          <p:cNvSpPr>
            <a:spLocks noGrp="1"/>
          </p:cNvSpPr>
          <p:nvPr>
            <p:ph type="body" sz="quarter" idx="17"/>
          </p:nvPr>
        </p:nvSpPr>
        <p:spPr/>
        <p:txBody>
          <a:bodyPr/>
          <a:lstStyle/>
          <a:p>
            <a:r>
              <a:rPr lang="en-US" dirty="0" smtClean="0"/>
              <a:t>Ex Post Results</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18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498681829"/>
              </p:ext>
            </p:extLst>
          </p:nvPr>
        </p:nvGraphicFramePr>
        <p:xfrm>
          <a:off x="216646" y="1482450"/>
          <a:ext cx="8707336" cy="4768282"/>
        </p:xfrm>
        <a:graphic>
          <a:graphicData uri="http://schemas.openxmlformats.org/drawingml/2006/table">
            <a:tbl>
              <a:tblPr firstRow="1" bandRow="1">
                <a:tableStyleId>{2D5ABB26-0587-4C30-8999-92F81FD0307C}</a:tableStyleId>
              </a:tblPr>
              <a:tblGrid>
                <a:gridCol w="4353668"/>
                <a:gridCol w="4353668"/>
              </a:tblGrid>
              <a:tr h="0">
                <a:tc>
                  <a:txBody>
                    <a:bodyPr/>
                    <a:lstStyle/>
                    <a:p>
                      <a:pPr algn="ctr"/>
                      <a:r>
                        <a:rPr lang="en-US" dirty="0" smtClean="0"/>
                        <a:t>PCT</a:t>
                      </a:r>
                      <a:endParaRPr lang="en-US" dirty="0">
                        <a:solidFill>
                          <a:schemeClr val="tx1"/>
                        </a:solidFill>
                      </a:endParaRPr>
                    </a:p>
                  </a:txBody>
                  <a:tcPr/>
                </a:tc>
                <a:tc>
                  <a:txBody>
                    <a:bodyPr/>
                    <a:lstStyle/>
                    <a:p>
                      <a:pPr algn="ctr"/>
                      <a:r>
                        <a:rPr lang="en-US" dirty="0" smtClean="0"/>
                        <a:t>Opt-in PTR</a:t>
                      </a:r>
                      <a:endParaRPr lang="en-US" dirty="0">
                        <a:solidFill>
                          <a:schemeClr val="tx1"/>
                        </a:solidFill>
                      </a:endParaRPr>
                    </a:p>
                  </a:txBody>
                  <a:tcPr/>
                </a:tc>
              </a:tr>
              <a:tr h="1049402">
                <a:tc>
                  <a:txBody>
                    <a:bodyPr/>
                    <a:lstStyle/>
                    <a:p>
                      <a:pPr algn="ctr">
                        <a:lnSpc>
                          <a:spcPts val="2000"/>
                        </a:lnSpc>
                      </a:pPr>
                      <a:r>
                        <a:rPr lang="en-US" sz="1300" dirty="0" smtClean="0"/>
                        <a:t>Avg. Load Reduction for Event Window (kW): 0.60</a:t>
                      </a:r>
                    </a:p>
                    <a:p>
                      <a:pPr algn="ctr">
                        <a:lnSpc>
                          <a:spcPts val="2000"/>
                        </a:lnSpc>
                      </a:pPr>
                      <a:r>
                        <a:rPr lang="en-US" sz="1300" dirty="0" smtClean="0"/>
                        <a:t>% Load Reduction for Event Window: 26.9%</a:t>
                      </a:r>
                    </a:p>
                    <a:p>
                      <a:endParaRPr lang="en-US" sz="1300" dirty="0">
                        <a:solidFill>
                          <a:schemeClr val="tx1"/>
                        </a:solidFill>
                      </a:endParaRPr>
                    </a:p>
                  </a:txBody>
                  <a:tcPr/>
                </a:tc>
                <a:tc>
                  <a:txBody>
                    <a:bodyPr/>
                    <a:lstStyle/>
                    <a:p>
                      <a:pPr algn="ctr">
                        <a:lnSpc>
                          <a:spcPts val="2000"/>
                        </a:lnSpc>
                      </a:pPr>
                      <a:r>
                        <a:rPr lang="en-US" sz="1300" dirty="0" smtClean="0"/>
                        <a:t>Avg. Load Reduction for Event Window (kW): 0.08</a:t>
                      </a:r>
                    </a:p>
                    <a:p>
                      <a:pPr algn="ctr">
                        <a:lnSpc>
                          <a:spcPts val="2000"/>
                        </a:lnSpc>
                      </a:pPr>
                      <a:r>
                        <a:rPr lang="en-US" sz="1300" dirty="0" smtClean="0"/>
                        <a:t>% Load Reduction for Event Window: 4.4%</a:t>
                      </a:r>
                    </a:p>
                    <a:p>
                      <a:endParaRPr lang="en-US" sz="1300" dirty="0">
                        <a:solidFill>
                          <a:schemeClr val="tx1"/>
                        </a:solidFill>
                      </a:endParaRPr>
                    </a:p>
                  </a:txBody>
                  <a:tcPr/>
                </a:tc>
              </a:tr>
              <a:tr h="3353120">
                <a:tc>
                  <a:txBody>
                    <a:bodyPr/>
                    <a:lstStyle/>
                    <a:p>
                      <a:endParaRPr lang="en-US" dirty="0">
                        <a:solidFill>
                          <a:schemeClr val="tx1"/>
                        </a:solidFill>
                      </a:endParaRPr>
                    </a:p>
                  </a:txBody>
                  <a:tcPr/>
                </a:tc>
                <a:tc>
                  <a:txBody>
                    <a:bodyPr/>
                    <a:lstStyle/>
                    <a:p>
                      <a:endParaRPr lang="en-US" dirty="0">
                        <a:solidFill>
                          <a:schemeClr val="tx1"/>
                        </a:solidFill>
                      </a:endParaRPr>
                    </a:p>
                  </a:txBody>
                  <a:tcPr/>
                </a:tc>
              </a:tr>
            </a:tbl>
          </a:graphicData>
        </a:graphic>
      </p:graphicFrame>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224" y="2659889"/>
            <a:ext cx="4114800" cy="2789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1481" y="2659889"/>
            <a:ext cx="4114800" cy="2789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9" name="Straight Connector 8"/>
          <p:cNvCxnSpPr/>
          <p:nvPr/>
        </p:nvCxnSpPr>
        <p:spPr>
          <a:xfrm>
            <a:off x="1288473" y="3500645"/>
            <a:ext cx="7077693" cy="0"/>
          </a:xfrm>
          <a:prstGeom prst="line">
            <a:avLst/>
          </a:prstGeom>
          <a:ln w="9525">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1288473" y="3843050"/>
            <a:ext cx="7077693" cy="0"/>
          </a:xfrm>
          <a:prstGeom prst="line">
            <a:avLst/>
          </a:prstGeom>
          <a:ln w="9525">
            <a:solidFill>
              <a:schemeClr val="bg1">
                <a:lumMod val="65000"/>
              </a:schemeClr>
            </a:solidFill>
            <a:prstDash val="sysDash"/>
          </a:ln>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4376057" y="3499653"/>
            <a:ext cx="0" cy="342405"/>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4376057" y="3546660"/>
            <a:ext cx="1430976" cy="250374"/>
          </a:xfrm>
          <a:prstGeom prst="rect">
            <a:avLst/>
          </a:prstGeom>
          <a:noFill/>
        </p:spPr>
        <p:txBody>
          <a:bodyPr wrap="square" rtlCol="0">
            <a:noAutofit/>
          </a:bodyPr>
          <a:lstStyle/>
          <a:p>
            <a:r>
              <a:rPr lang="en-US" sz="1000" dirty="0" smtClean="0"/>
              <a:t>0.66 kW</a:t>
            </a:r>
          </a:p>
        </p:txBody>
      </p:sp>
      <p:sp>
        <p:nvSpPr>
          <p:cNvPr id="4" name="Rectangle 3"/>
          <p:cNvSpPr/>
          <p:nvPr/>
        </p:nvSpPr>
        <p:spPr>
          <a:xfrm>
            <a:off x="824752" y="5470920"/>
            <a:ext cx="7331917" cy="1001813"/>
          </a:xfrm>
          <a:prstGeom prst="rect">
            <a:avLst/>
          </a:prstGeom>
        </p:spPr>
        <p:txBody>
          <a:bodyPr wrap="square">
            <a:spAutoFit/>
          </a:bodyPr>
          <a:lstStyle/>
          <a:p>
            <a:pPr marL="250517" indent="-250517">
              <a:lnSpc>
                <a:spcPct val="120000"/>
              </a:lnSpc>
              <a:spcBef>
                <a:spcPct val="20000"/>
              </a:spcBef>
              <a:spcAft>
                <a:spcPts val="263"/>
              </a:spcAft>
              <a:buClr>
                <a:schemeClr val="accent2"/>
              </a:buClr>
              <a:buFont typeface="Wingdings" panose="05000000000000000000" pitchFamily="2" charset="2"/>
              <a:buChar char="§"/>
            </a:pPr>
            <a:r>
              <a:rPr lang="en-US" sz="1600" dirty="0" smtClean="0">
                <a:latin typeface="Arial"/>
                <a:cs typeface="Arial"/>
              </a:rPr>
              <a:t>There is a significant difference in reference loads between PCT and Opt-in PTR customers</a:t>
            </a:r>
          </a:p>
          <a:p>
            <a:pPr marL="400827" lvl="1" indent="-200414">
              <a:lnSpc>
                <a:spcPct val="140000"/>
              </a:lnSpc>
              <a:spcBef>
                <a:spcPts val="32"/>
              </a:spcBef>
              <a:spcAft>
                <a:spcPts val="263"/>
              </a:spcAft>
              <a:buClr>
                <a:schemeClr val="accent3"/>
              </a:buClr>
              <a:buFont typeface="Arial" panose="020B0604020202020204" pitchFamily="34" charset="0"/>
              <a:buChar char="−"/>
            </a:pPr>
            <a:r>
              <a:rPr lang="en-US" sz="1300" dirty="0">
                <a:cs typeface="Arial" pitchFamily="34" charset="0"/>
              </a:rPr>
              <a:t>PCT customers exhibit a 0.66kW higher </a:t>
            </a:r>
            <a:r>
              <a:rPr lang="en-US" sz="1300" dirty="0" smtClean="0">
                <a:cs typeface="Arial" pitchFamily="34" charset="0"/>
              </a:rPr>
              <a:t>on-peak </a:t>
            </a:r>
            <a:r>
              <a:rPr lang="en-US" sz="1300" dirty="0">
                <a:cs typeface="Arial" pitchFamily="34" charset="0"/>
              </a:rPr>
              <a:t>reference load</a:t>
            </a:r>
          </a:p>
        </p:txBody>
      </p:sp>
    </p:spTree>
    <p:extLst>
      <p:ext uri="{BB962C8B-B14F-4D97-AF65-F5344CB8AC3E}">
        <p14:creationId xmlns:p14="http://schemas.microsoft.com/office/powerpoint/2010/main" val="811078272"/>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Ex Ante Methodology</a:t>
            </a:r>
            <a:endParaRPr lang="en-US" dirty="0"/>
          </a:p>
        </p:txBody>
      </p:sp>
      <p:sp>
        <p:nvSpPr>
          <p:cNvPr id="8" name="Subtitle 7"/>
          <p:cNvSpPr>
            <a:spLocks noGrp="1"/>
          </p:cNvSpPr>
          <p:nvPr>
            <p:ph type="subTitle" idx="1"/>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19</a:t>
            </a:fld>
            <a:endParaRPr lang="en-US" dirty="0"/>
          </a:p>
        </p:txBody>
      </p:sp>
    </p:spTree>
    <p:extLst>
      <p:ext uri="{BB962C8B-B14F-4D97-AF65-F5344CB8AC3E}">
        <p14:creationId xmlns:p14="http://schemas.microsoft.com/office/powerpoint/2010/main" val="971901118"/>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a:t>
            </a:r>
            <a:endParaRPr lang="en-US" dirty="0"/>
          </a:p>
        </p:txBody>
      </p:sp>
      <p:sp>
        <p:nvSpPr>
          <p:cNvPr id="4" name="Content Placeholder 3"/>
          <p:cNvSpPr>
            <a:spLocks noGrp="1"/>
          </p:cNvSpPr>
          <p:nvPr>
            <p:ph idx="1"/>
          </p:nvPr>
        </p:nvSpPr>
        <p:spPr/>
        <p:txBody>
          <a:bodyPr/>
          <a:lstStyle/>
          <a:p>
            <a:r>
              <a:rPr lang="en-US" dirty="0" smtClean="0"/>
              <a:t>Program Overview</a:t>
            </a:r>
            <a:endParaRPr lang="en-US" dirty="0"/>
          </a:p>
          <a:p>
            <a:r>
              <a:rPr lang="en-US" dirty="0"/>
              <a:t>Evaluation </a:t>
            </a:r>
            <a:r>
              <a:rPr lang="en-US" dirty="0" smtClean="0"/>
              <a:t>Objectives</a:t>
            </a:r>
            <a:endParaRPr lang="en-US" dirty="0"/>
          </a:p>
          <a:p>
            <a:r>
              <a:rPr lang="en-US" dirty="0"/>
              <a:t>Ex </a:t>
            </a:r>
            <a:r>
              <a:rPr lang="en-US" dirty="0" smtClean="0"/>
              <a:t>Post Methodology</a:t>
            </a:r>
            <a:endParaRPr lang="en-US" dirty="0"/>
          </a:p>
          <a:p>
            <a:r>
              <a:rPr lang="en-US" dirty="0"/>
              <a:t>Ex </a:t>
            </a:r>
            <a:r>
              <a:rPr lang="en-US" dirty="0" smtClean="0"/>
              <a:t>Post Results</a:t>
            </a:r>
            <a:endParaRPr lang="en-US" dirty="0"/>
          </a:p>
          <a:p>
            <a:r>
              <a:rPr lang="en-US" dirty="0"/>
              <a:t>Ex </a:t>
            </a:r>
            <a:r>
              <a:rPr lang="en-US" dirty="0" smtClean="0"/>
              <a:t>Ante Methodology</a:t>
            </a:r>
            <a:endParaRPr lang="en-US" dirty="0"/>
          </a:p>
          <a:p>
            <a:r>
              <a:rPr lang="en-US" dirty="0"/>
              <a:t>Ex </a:t>
            </a:r>
            <a:r>
              <a:rPr lang="en-US" dirty="0" smtClean="0"/>
              <a:t>Ante Results</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a:t>
            </a:fld>
            <a:endParaRPr lang="en-US" dirty="0"/>
          </a:p>
        </p:txBody>
      </p:sp>
    </p:spTree>
    <p:extLst>
      <p:ext uri="{BB962C8B-B14F-4D97-AF65-F5344CB8AC3E}">
        <p14:creationId xmlns:p14="http://schemas.microsoft.com/office/powerpoint/2010/main" val="351665347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 of Ex Ante Methodology: Opt-in PTR </a:t>
            </a:r>
            <a:endParaRPr lang="en-US" dirty="0"/>
          </a:p>
        </p:txBody>
      </p:sp>
      <p:sp>
        <p:nvSpPr>
          <p:cNvPr id="6" name="Content Placeholder 5"/>
          <p:cNvSpPr>
            <a:spLocks noGrp="1"/>
          </p:cNvSpPr>
          <p:nvPr>
            <p:ph idx="1"/>
          </p:nvPr>
        </p:nvSpPr>
        <p:spPr/>
        <p:txBody>
          <a:bodyPr>
            <a:normAutofit/>
          </a:bodyPr>
          <a:lstStyle/>
          <a:p>
            <a:r>
              <a:rPr lang="en-US" sz="1600" dirty="0"/>
              <a:t>At a high level, the modeling steps consist of the following:</a:t>
            </a:r>
          </a:p>
          <a:p>
            <a:pPr marL="804863" lvl="1" indent="-342900">
              <a:buFont typeface="+mj-lt"/>
              <a:buAutoNum type="arabicPeriod"/>
            </a:pPr>
            <a:r>
              <a:rPr lang="en-US" sz="1400" dirty="0"/>
              <a:t>Ex post estimates were developed for opt-in PTR customers by weather station</a:t>
            </a:r>
          </a:p>
          <a:p>
            <a:pPr marL="804863" lvl="1" indent="-342900">
              <a:buFont typeface="+mj-lt"/>
              <a:buAutoNum type="arabicPeriod"/>
            </a:pPr>
            <a:r>
              <a:rPr lang="en-US" sz="1400" dirty="0"/>
              <a:t>Ex ante regression model was developed to explain average ex post impacts from 2 to 6 PM as a function of temperatures that day</a:t>
            </a:r>
          </a:p>
          <a:p>
            <a:pPr marL="804863" lvl="1" indent="-342900">
              <a:buFont typeface="+mj-lt"/>
              <a:buAutoNum type="arabicPeriod"/>
            </a:pPr>
            <a:r>
              <a:rPr lang="en-US" sz="1400" dirty="0"/>
              <a:t>Ex ante impact estimates were converted to hourly impacts from 2 PM to midnight (including the post-event period) using a scaling factor based on the average ratio between impacts at different hours (based usage pattern for average </a:t>
            </a:r>
            <a:r>
              <a:rPr lang="en-US" sz="1400" dirty="0" smtClean="0"/>
              <a:t>2014 </a:t>
            </a:r>
            <a:r>
              <a:rPr lang="en-US" sz="1400" dirty="0"/>
              <a:t>event)</a:t>
            </a:r>
          </a:p>
          <a:p>
            <a:pPr marL="804863" lvl="1" indent="-342900">
              <a:buFont typeface="+mj-lt"/>
              <a:buAutoNum type="arabicPeriod"/>
            </a:pPr>
            <a:r>
              <a:rPr lang="en-US" sz="1400" dirty="0"/>
              <a:t>Finally, hourly whole-house reference loads were predicted for each set of ex ante weather conditions based on loads observed in </a:t>
            </a:r>
            <a:r>
              <a:rPr lang="en-US" sz="1400" dirty="0" smtClean="0"/>
              <a:t>2014, </a:t>
            </a:r>
            <a:r>
              <a:rPr lang="en-US" sz="1400" dirty="0"/>
              <a:t>using a simple regression model that related hourly usage to temperature, time of year and day of week for each customer segment</a:t>
            </a:r>
          </a:p>
          <a:p>
            <a:r>
              <a:rPr lang="en-US" sz="1600" dirty="0"/>
              <a:t>Each step was performed separately for opt-in PTR-only customers and for customers dually-enrolled in SDP</a:t>
            </a:r>
          </a:p>
          <a:p>
            <a:endParaRPr lang="en-US" dirty="0"/>
          </a:p>
        </p:txBody>
      </p:sp>
      <p:sp>
        <p:nvSpPr>
          <p:cNvPr id="7" name="Text Placeholder 6"/>
          <p:cNvSpPr>
            <a:spLocks noGrp="1"/>
          </p:cNvSpPr>
          <p:nvPr>
            <p:ph type="body" sz="quarter" idx="17"/>
          </p:nvPr>
        </p:nvSpPr>
        <p:spPr/>
        <p:txBody>
          <a:bodyPr/>
          <a:lstStyle/>
          <a:p>
            <a:r>
              <a:rPr lang="en-US" dirty="0" smtClean="0"/>
              <a:t>Ex Ante Methodology</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20</a:t>
            </a:fld>
            <a:endParaRPr lang="en-US" dirty="0"/>
          </a:p>
        </p:txBody>
      </p:sp>
    </p:spTree>
    <p:extLst>
      <p:ext uri="{BB962C8B-B14F-4D97-AF65-F5344CB8AC3E}">
        <p14:creationId xmlns:p14="http://schemas.microsoft.com/office/powerpoint/2010/main" val="3274899319"/>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Ex Post Impacts versus </a:t>
            </a:r>
            <a:r>
              <a:rPr lang="en-US" i="1" dirty="0" smtClean="0"/>
              <a:t>Mean17</a:t>
            </a:r>
            <a:r>
              <a:rPr lang="en-US" dirty="0" smtClean="0"/>
              <a:t> for Opt-in PTR Customers</a:t>
            </a:r>
            <a:endParaRPr lang="en-US" dirty="0"/>
          </a:p>
        </p:txBody>
      </p:sp>
      <p:sp>
        <p:nvSpPr>
          <p:cNvPr id="4" name="Slide Number Placeholder 3"/>
          <p:cNvSpPr>
            <a:spLocks noGrp="1"/>
          </p:cNvSpPr>
          <p:nvPr>
            <p:ph type="sldNum" sz="quarter" idx="10"/>
          </p:nvPr>
        </p:nvSpPr>
        <p:spPr/>
        <p:txBody>
          <a:bodyPr/>
          <a:lstStyle/>
          <a:p>
            <a:fld id="{276DE07D-12F9-FF40-B07B-9B015B6B1FBE}" type="slidenum">
              <a:rPr lang="en-US" smtClean="0"/>
              <a:pPr/>
              <a:t>21</a:t>
            </a:fld>
            <a:endParaRPr lang="en-US" dirty="0"/>
          </a:p>
        </p:txBody>
      </p:sp>
      <p:sp>
        <p:nvSpPr>
          <p:cNvPr id="7" name="Text Placeholder 6"/>
          <p:cNvSpPr>
            <a:spLocks noGrp="1"/>
          </p:cNvSpPr>
          <p:nvPr>
            <p:ph type="body" sz="quarter" idx="17"/>
          </p:nvPr>
        </p:nvSpPr>
        <p:spPr/>
        <p:txBody>
          <a:bodyPr/>
          <a:lstStyle/>
          <a:p>
            <a:r>
              <a:rPr lang="en-US" dirty="0" smtClean="0"/>
              <a:t>Ex Ante Methodology</a:t>
            </a:r>
            <a:endParaRPr lang="en-US" dirty="0"/>
          </a:p>
        </p:txBody>
      </p:sp>
      <p:sp>
        <p:nvSpPr>
          <p:cNvPr id="2" name="Content Placeholder 1"/>
          <p:cNvSpPr>
            <a:spLocks noGrp="1"/>
          </p:cNvSpPr>
          <p:nvPr>
            <p:ph sz="quarter" idx="24"/>
          </p:nvPr>
        </p:nvSpPr>
        <p:spPr/>
        <p:txBody>
          <a:bodyPr/>
          <a:lstStyle/>
          <a:p>
            <a:pPr marL="0" indent="0" algn="ctr">
              <a:buNone/>
            </a:pPr>
            <a:r>
              <a:rPr lang="en-US" sz="1400" dirty="0"/>
              <a:t>Population Weighted Ex Post Impacts versus </a:t>
            </a:r>
            <a:r>
              <a:rPr lang="en-US" sz="1400" i="1" dirty="0" smtClean="0"/>
              <a:t>Mean17</a:t>
            </a:r>
            <a:r>
              <a:rPr lang="en-US" sz="1400" dirty="0" smtClean="0"/>
              <a:t> for </a:t>
            </a:r>
            <a:r>
              <a:rPr lang="en-US" sz="1400" dirty="0"/>
              <a:t>Opt-in </a:t>
            </a:r>
            <a:r>
              <a:rPr lang="en-US" sz="1400" u="sng" dirty="0"/>
              <a:t>PTR Only</a:t>
            </a:r>
            <a:r>
              <a:rPr lang="en-US" sz="1400" dirty="0"/>
              <a:t> Customers</a:t>
            </a:r>
          </a:p>
        </p:txBody>
      </p:sp>
      <p:sp>
        <p:nvSpPr>
          <p:cNvPr id="3" name="Content Placeholder 2"/>
          <p:cNvSpPr>
            <a:spLocks noGrp="1"/>
          </p:cNvSpPr>
          <p:nvPr>
            <p:ph sz="quarter" idx="26"/>
          </p:nvPr>
        </p:nvSpPr>
        <p:spPr/>
        <p:txBody>
          <a:bodyPr/>
          <a:lstStyle/>
          <a:p>
            <a:pPr marL="0" indent="0" algn="ctr">
              <a:buNone/>
            </a:pPr>
            <a:r>
              <a:rPr lang="en-US" sz="1400" dirty="0"/>
              <a:t>Population Weighted Ex Post Impacts versus </a:t>
            </a:r>
            <a:r>
              <a:rPr lang="en-US" sz="1400" i="1" dirty="0"/>
              <a:t>Mean17</a:t>
            </a:r>
            <a:r>
              <a:rPr lang="en-US" sz="1400" dirty="0"/>
              <a:t> </a:t>
            </a:r>
            <a:r>
              <a:rPr lang="en-US" sz="1400" dirty="0" smtClean="0"/>
              <a:t>for Customers </a:t>
            </a:r>
            <a:r>
              <a:rPr lang="en-US" sz="1400" u="sng" dirty="0" smtClean="0"/>
              <a:t>Dually Enrolled with SDP</a:t>
            </a:r>
            <a:endParaRPr lang="en-US" sz="1400" u="sng" dirty="0"/>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417146" y="2061826"/>
            <a:ext cx="4098868" cy="2995366"/>
          </a:xfrm>
          <a:prstGeom prst="rect">
            <a:avLst/>
          </a:prstGeom>
          <a:noFill/>
          <a:ln>
            <a:noFill/>
          </a:ln>
        </p:spPr>
      </p:pic>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4685150" y="2061826"/>
            <a:ext cx="4098868" cy="2995366"/>
          </a:xfrm>
          <a:prstGeom prst="rect">
            <a:avLst/>
          </a:prstGeom>
          <a:noFill/>
          <a:ln>
            <a:noFill/>
          </a:ln>
        </p:spPr>
      </p:pic>
    </p:spTree>
    <p:extLst>
      <p:ext uri="{BB962C8B-B14F-4D97-AF65-F5344CB8AC3E}">
        <p14:creationId xmlns:p14="http://schemas.microsoft.com/office/powerpoint/2010/main" val="327489931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 of Ex Ante Methodology: PCT </a:t>
            </a:r>
            <a:endParaRPr lang="en-US" dirty="0"/>
          </a:p>
        </p:txBody>
      </p:sp>
      <p:sp>
        <p:nvSpPr>
          <p:cNvPr id="6" name="Content Placeholder 5"/>
          <p:cNvSpPr>
            <a:spLocks noGrp="1"/>
          </p:cNvSpPr>
          <p:nvPr>
            <p:ph idx="1"/>
          </p:nvPr>
        </p:nvSpPr>
        <p:spPr/>
        <p:txBody>
          <a:bodyPr>
            <a:normAutofit fontScale="70000" lnSpcReduction="20000"/>
          </a:bodyPr>
          <a:lstStyle/>
          <a:p>
            <a:r>
              <a:rPr lang="en-US" sz="2300" dirty="0"/>
              <a:t>At a high level, the modeling steps consist of the following:</a:t>
            </a:r>
          </a:p>
          <a:p>
            <a:pPr marL="804863" lvl="1" indent="-342900">
              <a:buFont typeface="+mj-lt"/>
              <a:buAutoNum type="arabicPeriod"/>
            </a:pPr>
            <a:r>
              <a:rPr lang="en-US" sz="2000" dirty="0" smtClean="0"/>
              <a:t>Ex </a:t>
            </a:r>
            <a:r>
              <a:rPr lang="en-US" sz="2000" dirty="0"/>
              <a:t>post estimates were developed for PCT customers by LCA</a:t>
            </a:r>
          </a:p>
          <a:p>
            <a:pPr marL="804863" lvl="1" indent="-342900">
              <a:buFont typeface="+mj-lt"/>
              <a:buAutoNum type="arabicPeriod"/>
            </a:pPr>
            <a:r>
              <a:rPr lang="en-US" sz="2000" dirty="0"/>
              <a:t>A regression model was developed to explain hourly ex post impacts from 2 PM to 6 PM as a function of temperatures. </a:t>
            </a:r>
            <a:endParaRPr lang="en-US" sz="2000" dirty="0" smtClean="0"/>
          </a:p>
          <a:p>
            <a:pPr marL="1025525" lvl="1" indent="-200025">
              <a:lnSpc>
                <a:spcPct val="160000"/>
              </a:lnSpc>
            </a:pPr>
            <a:r>
              <a:rPr lang="en-US" sz="1700" dirty="0">
                <a:solidFill>
                  <a:schemeClr val="tx1"/>
                </a:solidFill>
                <a:latin typeface="+mn-lt"/>
                <a:cs typeface="Arial" pitchFamily="34" charset="0"/>
              </a:rPr>
              <a:t>This model estimated separate load impacts for each hour. </a:t>
            </a:r>
          </a:p>
          <a:p>
            <a:pPr marL="804863" lvl="1" indent="-342900">
              <a:buFont typeface="+mj-lt"/>
              <a:buAutoNum type="arabicPeriod" startAt="3"/>
            </a:pPr>
            <a:r>
              <a:rPr lang="en-US" sz="2000" dirty="0"/>
              <a:t>The model was then used to predict average hourly impacts from 2 PM to 6 PM based on the set of ex ante weather conditions; </a:t>
            </a:r>
          </a:p>
          <a:p>
            <a:pPr marL="804863" lvl="1" indent="-342900">
              <a:buFont typeface="+mj-lt"/>
              <a:buAutoNum type="arabicPeriod" startAt="3"/>
            </a:pPr>
            <a:r>
              <a:rPr lang="en-US" sz="2000" dirty="0"/>
              <a:t>Finally, hourly whole-house reference loads were predicted for each set of ex ante weather conditions based on loads observed in 2014. </a:t>
            </a:r>
            <a:endParaRPr lang="en-US" sz="2000" dirty="0" smtClean="0"/>
          </a:p>
          <a:p>
            <a:pPr marL="1027113" lvl="1" indent="-225425"/>
            <a:r>
              <a:rPr lang="en-US" sz="1700" dirty="0" smtClean="0"/>
              <a:t>These </a:t>
            </a:r>
            <a:r>
              <a:rPr lang="en-US" sz="1700" dirty="0"/>
              <a:t>reference loads are needed to comply with the load impact protocols, but were not necessary for ex ante load impact estimation, as impacts were estimated directly from ex post impact values. </a:t>
            </a:r>
            <a:endParaRPr lang="en-US" sz="1700" dirty="0" smtClean="0"/>
          </a:p>
          <a:p>
            <a:pPr marL="1027113" lvl="1" indent="-225425"/>
            <a:r>
              <a:rPr lang="en-US" sz="1700" dirty="0" smtClean="0"/>
              <a:t>Reference </a:t>
            </a:r>
            <a:r>
              <a:rPr lang="en-US" sz="1700" dirty="0"/>
              <a:t>load shapes were estimated by running a simple regression model on 2014 participant load for 6 segments (combinations of two enrollment groups and three regional groups). The regression model related hourly usage to temperature, time of year and day of week</a:t>
            </a:r>
            <a:r>
              <a:rPr lang="en-US" sz="1700" dirty="0" smtClean="0"/>
              <a:t>.</a:t>
            </a:r>
            <a:endParaRPr lang="en-US" sz="1600" dirty="0"/>
          </a:p>
          <a:p>
            <a:r>
              <a:rPr lang="en-US" sz="2300" dirty="0" smtClean="0"/>
              <a:t>Each </a:t>
            </a:r>
            <a:r>
              <a:rPr lang="en-US" sz="2300" dirty="0"/>
              <a:t>step was performed separately for </a:t>
            </a:r>
            <a:r>
              <a:rPr lang="en-US" sz="2300" dirty="0" smtClean="0"/>
              <a:t>PCT-only </a:t>
            </a:r>
            <a:r>
              <a:rPr lang="en-US" sz="2300" dirty="0"/>
              <a:t>customers and for customers dually-enrolled in SDP</a:t>
            </a:r>
          </a:p>
          <a:p>
            <a:endParaRPr lang="en-US" dirty="0"/>
          </a:p>
        </p:txBody>
      </p:sp>
      <p:sp>
        <p:nvSpPr>
          <p:cNvPr id="7" name="Text Placeholder 6"/>
          <p:cNvSpPr>
            <a:spLocks noGrp="1"/>
          </p:cNvSpPr>
          <p:nvPr>
            <p:ph type="body" sz="quarter" idx="17"/>
          </p:nvPr>
        </p:nvSpPr>
        <p:spPr/>
        <p:txBody>
          <a:bodyPr/>
          <a:lstStyle/>
          <a:p>
            <a:r>
              <a:rPr lang="en-US" dirty="0" smtClean="0"/>
              <a:t>Ex Ante Methodology</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22</a:t>
            </a:fld>
            <a:endParaRPr lang="en-US" dirty="0"/>
          </a:p>
        </p:txBody>
      </p:sp>
    </p:spTree>
    <p:extLst>
      <p:ext uri="{BB962C8B-B14F-4D97-AF65-F5344CB8AC3E}">
        <p14:creationId xmlns:p14="http://schemas.microsoft.com/office/powerpoint/2010/main" val="180119137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Enrollment Forecasts</a:t>
            </a:r>
            <a:endParaRPr lang="en-US" dirty="0"/>
          </a:p>
        </p:txBody>
      </p:sp>
      <p:sp>
        <p:nvSpPr>
          <p:cNvPr id="6" name="Content Placeholder 5"/>
          <p:cNvSpPr>
            <a:spLocks noGrp="1"/>
          </p:cNvSpPr>
          <p:nvPr>
            <p:ph idx="1"/>
          </p:nvPr>
        </p:nvSpPr>
        <p:spPr>
          <a:xfrm>
            <a:off x="448208" y="1313817"/>
            <a:ext cx="8359890" cy="4811454"/>
          </a:xfrm>
        </p:spPr>
        <p:txBody>
          <a:bodyPr>
            <a:normAutofit/>
          </a:bodyPr>
          <a:lstStyle/>
          <a:p>
            <a:r>
              <a:rPr lang="en-US" sz="1400" dirty="0"/>
              <a:t>SCE expects that the </a:t>
            </a:r>
            <a:r>
              <a:rPr lang="en-US" sz="1400" u="sng" dirty="0" smtClean="0"/>
              <a:t>Opt-in </a:t>
            </a:r>
            <a:r>
              <a:rPr lang="en-US" sz="1400" u="sng" dirty="0"/>
              <a:t>PTR program</a:t>
            </a:r>
            <a:r>
              <a:rPr lang="en-US" sz="1400" dirty="0"/>
              <a:t> will enroll 20,000 new customers each year, and lose 10% of existing customers to attrition. These assumptions result in a net decrease in enrollment over </a:t>
            </a:r>
            <a:r>
              <a:rPr lang="en-US" sz="1400" dirty="0" smtClean="0"/>
              <a:t>time. </a:t>
            </a:r>
          </a:p>
          <a:p>
            <a:endParaRPr lang="en-US" sz="1400" dirty="0"/>
          </a:p>
          <a:p>
            <a:endParaRPr lang="en-US" sz="1400" dirty="0" smtClean="0"/>
          </a:p>
          <a:p>
            <a:endParaRPr lang="en-US" sz="1400" dirty="0"/>
          </a:p>
          <a:p>
            <a:pPr>
              <a:spcBef>
                <a:spcPts val="3000"/>
              </a:spcBef>
            </a:pPr>
            <a:r>
              <a:rPr lang="en-US" sz="1400" dirty="0" smtClean="0"/>
              <a:t>SCE </a:t>
            </a:r>
            <a:r>
              <a:rPr lang="en-US" sz="1400" dirty="0"/>
              <a:t>expects significant growth in the </a:t>
            </a:r>
            <a:r>
              <a:rPr lang="en-US" sz="1400" u="sng" dirty="0"/>
              <a:t>PCT customer</a:t>
            </a:r>
            <a:r>
              <a:rPr lang="en-US" sz="1400" dirty="0"/>
              <a:t> segment over the planning horizon as customer adoption of PCT technology is expected to increase significantly in coming years. </a:t>
            </a:r>
            <a:r>
              <a:rPr lang="en-US" sz="1400" dirty="0" smtClean="0"/>
              <a:t>By </a:t>
            </a:r>
            <a:r>
              <a:rPr lang="en-US" sz="1400" dirty="0"/>
              <a:t>the year 2025, SCE expects to have more than 110,000 PCT customers on the </a:t>
            </a:r>
            <a:r>
              <a:rPr lang="en-US" sz="1400" dirty="0" smtClean="0"/>
              <a:t>program</a:t>
            </a:r>
            <a:r>
              <a:rPr lang="en-US" sz="1400" dirty="0"/>
              <a:t>.</a:t>
            </a:r>
          </a:p>
        </p:txBody>
      </p:sp>
      <p:sp>
        <p:nvSpPr>
          <p:cNvPr id="7" name="Text Placeholder 6"/>
          <p:cNvSpPr>
            <a:spLocks noGrp="1"/>
          </p:cNvSpPr>
          <p:nvPr>
            <p:ph type="body" sz="quarter" idx="17"/>
          </p:nvPr>
        </p:nvSpPr>
        <p:spPr/>
        <p:txBody>
          <a:bodyPr/>
          <a:lstStyle/>
          <a:p>
            <a:r>
              <a:rPr lang="en-US" dirty="0" smtClean="0"/>
              <a:t>Ex Ante Methodology</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23</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844477950"/>
              </p:ext>
            </p:extLst>
          </p:nvPr>
        </p:nvGraphicFramePr>
        <p:xfrm>
          <a:off x="746449" y="1955058"/>
          <a:ext cx="7772400" cy="1143470"/>
        </p:xfrm>
        <a:graphic>
          <a:graphicData uri="http://schemas.openxmlformats.org/drawingml/2006/table">
            <a:tbl>
              <a:tblPr firstRow="1" firstCol="1" bandRow="1"/>
              <a:tblGrid>
                <a:gridCol w="871920"/>
                <a:gridCol w="1725120"/>
                <a:gridCol w="1725120"/>
                <a:gridCol w="1725120"/>
                <a:gridCol w="1725120"/>
              </a:tblGrid>
              <a:tr h="190970">
                <a:tc>
                  <a:txBody>
                    <a:bodyPr/>
                    <a:lstStyle/>
                    <a:p>
                      <a:pPr marL="0" marR="0" algn="ctr">
                        <a:lnSpc>
                          <a:spcPct val="115000"/>
                        </a:lnSpc>
                        <a:spcBef>
                          <a:spcPts val="0"/>
                        </a:spcBef>
                        <a:spcAft>
                          <a:spcPts val="0"/>
                        </a:spcAft>
                      </a:pPr>
                      <a:r>
                        <a:rPr lang="en-US" sz="900" b="1" dirty="0">
                          <a:solidFill>
                            <a:srgbClr val="FFFFFF"/>
                          </a:solidFill>
                          <a:effectLst/>
                          <a:latin typeface="Arial"/>
                          <a:ea typeface="Times New Roman"/>
                          <a:cs typeface="Arial"/>
                        </a:rPr>
                        <a:t>Year</a:t>
                      </a:r>
                      <a:endParaRPr lang="en-US" sz="1000" b="1" dirty="0">
                        <a:solidFill>
                          <a:srgbClr val="FFFFFF"/>
                        </a:solidFill>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dirty="0">
                          <a:solidFill>
                            <a:srgbClr val="FFFFFF"/>
                          </a:solidFill>
                          <a:effectLst/>
                          <a:latin typeface="Arial"/>
                          <a:ea typeface="Times New Roman"/>
                          <a:cs typeface="Arial"/>
                        </a:rPr>
                        <a:t>Year- Beginning Enrollment</a:t>
                      </a:r>
                      <a:endParaRPr lang="en-US" sz="1000" b="1" dirty="0">
                        <a:solidFill>
                          <a:srgbClr val="FFFFFF"/>
                        </a:solidFill>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dirty="0">
                          <a:solidFill>
                            <a:srgbClr val="FFFFFF"/>
                          </a:solidFill>
                          <a:effectLst/>
                          <a:latin typeface="Arial"/>
                          <a:ea typeface="Times New Roman"/>
                          <a:cs typeface="Arial"/>
                        </a:rPr>
                        <a:t>New Enrollment</a:t>
                      </a:r>
                      <a:endParaRPr lang="en-US" sz="1000" b="1" dirty="0">
                        <a:solidFill>
                          <a:srgbClr val="FFFFFF"/>
                        </a:solidFill>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Arial"/>
                        </a:rPr>
                        <a:t>Attrition</a:t>
                      </a:r>
                      <a:endParaRPr lang="en-US" sz="1000" b="1">
                        <a:solidFill>
                          <a:srgbClr val="FFFFFF"/>
                        </a:solidFill>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Arial"/>
                        </a:rPr>
                        <a:t>Year- Ending Enrollment</a:t>
                      </a:r>
                      <a:endParaRPr lang="en-US" sz="1000" b="1">
                        <a:solidFill>
                          <a:srgbClr val="FFFFFF"/>
                        </a:solidFill>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2015</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384,296</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39,296</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365,000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2016</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365,000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36,500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348,500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2024</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271,027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20,000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27,103</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263,924</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2025</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263,924</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26,392</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257,532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27247846"/>
              </p:ext>
            </p:extLst>
          </p:nvPr>
        </p:nvGraphicFramePr>
        <p:xfrm>
          <a:off x="746452" y="4200182"/>
          <a:ext cx="7772397" cy="2297403"/>
        </p:xfrm>
        <a:graphic>
          <a:graphicData uri="http://schemas.openxmlformats.org/drawingml/2006/table">
            <a:tbl>
              <a:tblPr firstRow="1" firstCol="1" bandRow="1"/>
              <a:tblGrid>
                <a:gridCol w="944454"/>
                <a:gridCol w="2275981"/>
                <a:gridCol w="2275981"/>
                <a:gridCol w="2275981"/>
              </a:tblGrid>
              <a:tr h="201903">
                <a:tc>
                  <a:txBody>
                    <a:bodyPr/>
                    <a:lstStyle/>
                    <a:p>
                      <a:pPr marL="0" marR="0" algn="ctr">
                        <a:lnSpc>
                          <a:spcPct val="115000"/>
                        </a:lnSpc>
                        <a:spcBef>
                          <a:spcPts val="500"/>
                        </a:spcBef>
                        <a:spcAft>
                          <a:spcPts val="500"/>
                        </a:spcAft>
                      </a:pPr>
                      <a:r>
                        <a:rPr lang="en-US" sz="900" b="1" dirty="0">
                          <a:solidFill>
                            <a:srgbClr val="FFFFFF"/>
                          </a:solidFill>
                          <a:effectLst/>
                          <a:latin typeface="Arial"/>
                          <a:ea typeface="Times New Roman"/>
                          <a:cs typeface="Arial"/>
                        </a:rPr>
                        <a:t>Year</a:t>
                      </a:r>
                      <a:endParaRPr lang="en-US" sz="1000" b="1" dirty="0">
                        <a:solidFill>
                          <a:srgbClr val="FFFFFF"/>
                        </a:solidFill>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900" b="1" dirty="0">
                          <a:solidFill>
                            <a:srgbClr val="FFFFFF"/>
                          </a:solidFill>
                          <a:effectLst/>
                          <a:latin typeface="Arial"/>
                          <a:ea typeface="Times New Roman"/>
                          <a:cs typeface="Arial"/>
                        </a:rPr>
                        <a:t>Year-Beginning Enrollment</a:t>
                      </a:r>
                      <a:endParaRPr lang="en-US" sz="1000" b="1" dirty="0">
                        <a:solidFill>
                          <a:srgbClr val="FFFFFF"/>
                        </a:solidFill>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900" b="1" dirty="0">
                          <a:solidFill>
                            <a:srgbClr val="FFFFFF"/>
                          </a:solidFill>
                          <a:effectLst/>
                          <a:latin typeface="Arial"/>
                          <a:ea typeface="Times New Roman"/>
                          <a:cs typeface="Arial"/>
                        </a:rPr>
                        <a:t>Net Incremental Enrollment</a:t>
                      </a:r>
                      <a:endParaRPr lang="en-US" sz="1000" b="1" dirty="0">
                        <a:solidFill>
                          <a:srgbClr val="FFFFFF"/>
                        </a:solidFill>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500"/>
                        </a:spcBef>
                        <a:spcAft>
                          <a:spcPts val="500"/>
                        </a:spcAft>
                      </a:pPr>
                      <a:r>
                        <a:rPr lang="en-US" sz="900" b="1">
                          <a:solidFill>
                            <a:srgbClr val="FFFFFF"/>
                          </a:solidFill>
                          <a:effectLst/>
                          <a:latin typeface="Arial"/>
                          <a:ea typeface="Times New Roman"/>
                          <a:cs typeface="Arial"/>
                        </a:rPr>
                        <a:t>Year-Ending Enrollment</a:t>
                      </a:r>
                      <a:endParaRPr lang="en-US" sz="1000" b="1">
                        <a:solidFill>
                          <a:srgbClr val="FFFFFF"/>
                        </a:solidFill>
                        <a:effectLst/>
                        <a:latin typeface="Arial"/>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2015</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4,000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2016</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2017</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15,000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2018</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15,000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10,000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25,000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2019</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25,000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10,000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35,000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2020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35,000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13,000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48,000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2021</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48,000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15,000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63,000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2022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63,000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15,000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78,000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2023</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78,000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15,000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93,000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2024</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93,000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10,000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103,000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2025</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103,000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10,000</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113,000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4646051"/>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Ex Ante Results</a:t>
            </a:r>
            <a:endParaRPr lang="en-US" dirty="0"/>
          </a:p>
        </p:txBody>
      </p:sp>
      <p:sp>
        <p:nvSpPr>
          <p:cNvPr id="8" name="Subtitle 7"/>
          <p:cNvSpPr>
            <a:spLocks noGrp="1"/>
          </p:cNvSpPr>
          <p:nvPr>
            <p:ph type="subTitle" idx="1"/>
          </p:nvPr>
        </p:nvSpPr>
        <p:spPr/>
        <p:txBody>
          <a:bodyPr/>
          <a:lstStyle/>
          <a:p>
            <a:endParaRPr lang="en-US"/>
          </a:p>
        </p:txBody>
      </p:sp>
      <p:sp>
        <p:nvSpPr>
          <p:cNvPr id="6" name="Slide Number Placeholder 5"/>
          <p:cNvSpPr>
            <a:spLocks noGrp="1"/>
          </p:cNvSpPr>
          <p:nvPr>
            <p:ph type="sldNum" sz="quarter" idx="12"/>
          </p:nvPr>
        </p:nvSpPr>
        <p:spPr/>
        <p:txBody>
          <a:bodyPr/>
          <a:lstStyle/>
          <a:p>
            <a:fld id="{276DE07D-12F9-FF40-B07B-9B015B6B1FBE}" type="slidenum">
              <a:rPr lang="en-US" smtClean="0"/>
              <a:pPr/>
              <a:t>24</a:t>
            </a:fld>
            <a:endParaRPr lang="en-US" dirty="0"/>
          </a:p>
        </p:txBody>
      </p:sp>
    </p:spTree>
    <p:extLst>
      <p:ext uri="{BB962C8B-B14F-4D97-AF65-F5344CB8AC3E}">
        <p14:creationId xmlns:p14="http://schemas.microsoft.com/office/powerpoint/2010/main" val="281354946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Opt-in PTR </a:t>
            </a:r>
            <a:r>
              <a:rPr lang="en-US" dirty="0"/>
              <a:t>Ex Ante Load Impact </a:t>
            </a:r>
            <a:r>
              <a:rPr lang="en-US" dirty="0" smtClean="0"/>
              <a:t>Estimates (2015 &amp; 2015)</a:t>
            </a:r>
            <a:endParaRPr lang="en-US" dirty="0"/>
          </a:p>
        </p:txBody>
      </p:sp>
      <p:sp>
        <p:nvSpPr>
          <p:cNvPr id="3" name="Footer Placeholder 2"/>
          <p:cNvSpPr>
            <a:spLocks noGrp="1"/>
          </p:cNvSpPr>
          <p:nvPr>
            <p:ph type="ftr" sz="quarter" idx="11"/>
          </p:nvPr>
        </p:nvSpPr>
        <p:spPr/>
        <p:txBody>
          <a:bodyPr/>
          <a:lstStyle/>
          <a:p>
            <a:endParaRPr lang="en-US" dirty="0"/>
          </a:p>
        </p:txBody>
      </p:sp>
      <p:sp>
        <p:nvSpPr>
          <p:cNvPr id="5" name="Text Placeholder 4"/>
          <p:cNvSpPr>
            <a:spLocks noGrp="1"/>
          </p:cNvSpPr>
          <p:nvPr>
            <p:ph type="body" sz="quarter" idx="17"/>
          </p:nvPr>
        </p:nvSpPr>
        <p:spPr/>
        <p:txBody>
          <a:bodyPr/>
          <a:lstStyle/>
          <a:p>
            <a:r>
              <a:rPr lang="en-US" dirty="0" smtClean="0"/>
              <a:t>Ex Ante Results</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25</a:t>
            </a:fld>
            <a:endParaRPr lang="en-US" dirty="0"/>
          </a:p>
        </p:txBody>
      </p:sp>
      <p:graphicFrame>
        <p:nvGraphicFramePr>
          <p:cNvPr id="9" name="Content Placeholder 6"/>
          <p:cNvGraphicFramePr>
            <a:graphicFrameLocks noGrp="1"/>
          </p:cNvGraphicFramePr>
          <p:nvPr>
            <p:ph idx="1"/>
            <p:extLst>
              <p:ext uri="{D42A27DB-BD31-4B8C-83A1-F6EECF244321}">
                <p14:modId xmlns:p14="http://schemas.microsoft.com/office/powerpoint/2010/main" val="4230828233"/>
              </p:ext>
            </p:extLst>
          </p:nvPr>
        </p:nvGraphicFramePr>
        <p:xfrm>
          <a:off x="531845" y="1334276"/>
          <a:ext cx="7903027" cy="4842584"/>
        </p:xfrm>
        <a:graphic>
          <a:graphicData uri="http://schemas.openxmlformats.org/drawingml/2006/table">
            <a:tbl>
              <a:tblPr firstRow="1" firstCol="1" bandRow="1"/>
              <a:tblGrid>
                <a:gridCol w="776587"/>
                <a:gridCol w="776587"/>
                <a:gridCol w="1507266"/>
                <a:gridCol w="922402"/>
                <a:gridCol w="784037"/>
                <a:gridCol w="784037"/>
                <a:gridCol w="784037"/>
                <a:gridCol w="784037"/>
                <a:gridCol w="784037"/>
              </a:tblGrid>
              <a:tr h="173127">
                <a:tc rowSpan="2">
                  <a:txBody>
                    <a:bodyPr/>
                    <a:lstStyle/>
                    <a:p>
                      <a:pPr marL="0" marR="0" algn="ctr" defTabSz="457144" rtl="0" eaLnBrk="1" latinLnBrk="0" hangingPunct="1">
                        <a:lnSpc>
                          <a:spcPct val="115000"/>
                        </a:lnSpc>
                        <a:spcBef>
                          <a:spcPts val="0"/>
                        </a:spcBef>
                        <a:spcAft>
                          <a:spcPts val="0"/>
                        </a:spcAft>
                      </a:pPr>
                      <a:r>
                        <a:rPr lang="en-US" sz="900" b="1" kern="1200" dirty="0" smtClean="0">
                          <a:solidFill>
                            <a:srgbClr val="FFFFFF"/>
                          </a:solidFill>
                          <a:effectLst/>
                          <a:latin typeface="Arial"/>
                          <a:ea typeface="Times New Roman"/>
                          <a:cs typeface="Times New Roman"/>
                        </a:rPr>
                        <a:t>Peak Type</a:t>
                      </a:r>
                      <a:endParaRPr lang="en-US" sz="900" b="1" kern="1200" dirty="0">
                        <a:solidFill>
                          <a:srgbClr val="FFFFFF"/>
                        </a:solidFill>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D"/>
                    </a:solidFill>
                  </a:tcPr>
                </a:tc>
                <a:tc rowSpan="2">
                  <a:txBody>
                    <a:bodyPr/>
                    <a:lstStyle/>
                    <a:p>
                      <a:pPr marL="0" marR="0" algn="ctr">
                        <a:lnSpc>
                          <a:spcPct val="115000"/>
                        </a:lnSpc>
                        <a:spcBef>
                          <a:spcPts val="0"/>
                        </a:spcBef>
                        <a:spcAft>
                          <a:spcPts val="0"/>
                        </a:spcAft>
                      </a:pPr>
                      <a:r>
                        <a:rPr lang="en-US" sz="900" b="1" dirty="0">
                          <a:solidFill>
                            <a:srgbClr val="FFFFFF"/>
                          </a:solidFill>
                          <a:effectLst/>
                          <a:latin typeface="Arial"/>
                          <a:ea typeface="Times New Roman"/>
                          <a:cs typeface="Times New Roman"/>
                        </a:rPr>
                        <a:t>Weather Year</a:t>
                      </a:r>
                      <a:endParaRPr lang="en-US" sz="11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D"/>
                    </a:solidFill>
                  </a:tcPr>
                </a:tc>
                <a:tc rowSpan="2">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Month</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gridSpan="3">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2015</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D"/>
                    </a:solid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2025</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D"/>
                    </a:solidFill>
                  </a:tcPr>
                </a:tc>
                <a:tc hMerge="1">
                  <a:txBody>
                    <a:bodyPr/>
                    <a:lstStyle/>
                    <a:p>
                      <a:endParaRPr lang="en-US"/>
                    </a:p>
                  </a:txBody>
                  <a:tcPr/>
                </a:tc>
                <a:tc hMerge="1">
                  <a:txBody>
                    <a:bodyPr/>
                    <a:lstStyle/>
                    <a:p>
                      <a:endParaRPr lang="en-US"/>
                    </a:p>
                  </a:txBody>
                  <a:tcPr/>
                </a:tc>
              </a:tr>
              <a:tr h="34625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Opt-in PTR-only</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Dually-enrolled</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Total</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Opt-in PTR-only</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Dually-enrolled</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Total</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r>
              <a:tr h="173691">
                <a:tc rowSpan="12">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SCE Specific</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1-in-2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May</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13.9</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10.9</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24.8</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9.7</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7.6</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Jun</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14.1</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11.1</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25.2</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9.7</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7.6</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14.2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11.2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25.5</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9.7</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7.6</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17.3</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Aug</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14.2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11.2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25.4</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9.7</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7.7</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17.4</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Sep</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13.9</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11.0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24.9</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9.6</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7.6</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Oct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13.8</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10.8</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24.6</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9.6</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7.5</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17.1</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rowSpan="6">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1-in-10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May</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14.1</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11.1</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25.3</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9.8</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17.5</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Jun</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14.3</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11.2</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25.5</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9.7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17.4</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14.3</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11.4</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25.7</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9.8</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17.5</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Aug</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14.2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11.3</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25.5</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9.7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17.5</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Sep</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14.1</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11.2</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a:solidFill>
                            <a:srgbClr val="000000"/>
                          </a:solidFill>
                          <a:effectLst/>
                          <a:latin typeface="Arial"/>
                          <a:ea typeface="Times New Roman"/>
                          <a:cs typeface="Times New Roman"/>
                        </a:rPr>
                        <a:t>25.3</a:t>
                      </a:r>
                      <a:endParaRPr lang="en-US" sz="110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9.7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7.7</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17.4</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Oct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13.9</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10.9</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24.8</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9.6</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7.6</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17.2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rowSpan="12">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CAISO Specific</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457144" rtl="0" eaLnBrk="1" fontAlgn="auto" latinLnBrk="0" hangingPunct="1">
                        <a:lnSpc>
                          <a:spcPct val="115000"/>
                        </a:lnSpc>
                        <a:spcBef>
                          <a:spcPts val="0"/>
                        </a:spcBef>
                        <a:spcAft>
                          <a:spcPts val="0"/>
                        </a:spcAft>
                        <a:buClrTx/>
                        <a:buSzTx/>
                        <a:buFontTx/>
                        <a:buNone/>
                        <a:tabLst/>
                        <a:defRPr/>
                      </a:pPr>
                      <a:r>
                        <a:rPr lang="en-US" sz="900" kern="1200" dirty="0" smtClean="0">
                          <a:solidFill>
                            <a:srgbClr val="000000"/>
                          </a:solidFill>
                          <a:effectLst/>
                          <a:latin typeface="Arial"/>
                          <a:ea typeface="Times New Roman"/>
                          <a:cs typeface="Times New Roman"/>
                        </a:rPr>
                        <a:t>1-in-2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May</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Jun</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Aug</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25.3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Sep</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24.9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600">
                <a:tc vMerge="1">
                  <a:txBody>
                    <a:bodyPr/>
                    <a:lstStyle/>
                    <a:p>
                      <a:endParaRPr lang="en-US"/>
                    </a:p>
                  </a:txBody>
                  <a:tcPr/>
                </a:tc>
                <a:tc vMerge="1">
                  <a:txBody>
                    <a:bodyPr/>
                    <a:lstStyle/>
                    <a:p>
                      <a:endParaRPr lang="en-US"/>
                    </a:p>
                  </a:txBody>
                  <a:tcPr/>
                </a:tc>
                <a:tc>
                  <a:txBody>
                    <a:bodyPr/>
                    <a:lstStyle/>
                    <a:p>
                      <a:pPr marL="0" marR="0" indent="0" algn="ctr" defTabSz="457144" rtl="0" eaLnBrk="1" fontAlgn="auto" latinLnBrk="0" hangingPunct="1">
                        <a:lnSpc>
                          <a:spcPct val="115000"/>
                        </a:lnSpc>
                        <a:spcBef>
                          <a:spcPts val="0"/>
                        </a:spcBef>
                        <a:spcAft>
                          <a:spcPts val="0"/>
                        </a:spcAft>
                        <a:buClrTx/>
                        <a:buSzTx/>
                        <a:buFontTx/>
                        <a:buNone/>
                        <a:tabLst/>
                        <a:defRPr/>
                      </a:pPr>
                      <a:r>
                        <a:rPr lang="en-US" sz="1100" dirty="0" smtClean="0">
                          <a:solidFill>
                            <a:srgbClr val="000000"/>
                          </a:solidFill>
                          <a:effectLst/>
                          <a:latin typeface="+mn-lt"/>
                          <a:ea typeface="Times New Roman"/>
                          <a:cs typeface="Times New Roman"/>
                        </a:rPr>
                        <a:t>Oct</a:t>
                      </a:r>
                      <a:endParaRPr lang="en-US" sz="1600" dirty="0" smtClean="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13.7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16.9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457144" rtl="0" eaLnBrk="1" fontAlgn="auto" latinLnBrk="0" hangingPunct="1">
                        <a:lnSpc>
                          <a:spcPct val="115000"/>
                        </a:lnSpc>
                        <a:spcBef>
                          <a:spcPts val="0"/>
                        </a:spcBef>
                        <a:spcAft>
                          <a:spcPts val="0"/>
                        </a:spcAft>
                        <a:buClrTx/>
                        <a:buSzTx/>
                        <a:buFontTx/>
                        <a:buNone/>
                        <a:tabLst/>
                        <a:defRPr/>
                      </a:pPr>
                      <a:r>
                        <a:rPr lang="en-US" sz="900" kern="1200" dirty="0" smtClean="0">
                          <a:solidFill>
                            <a:srgbClr val="000000"/>
                          </a:solidFill>
                          <a:effectLst/>
                          <a:latin typeface="Arial"/>
                          <a:ea typeface="Times New Roman"/>
                          <a:cs typeface="Times New Roman"/>
                        </a:rPr>
                        <a:t>1-in-10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May</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Jun</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Aug</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17.4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Sep</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17.3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Oct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13.9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24.7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4232870"/>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PCT Ex </a:t>
            </a:r>
            <a:r>
              <a:rPr lang="en-US" dirty="0"/>
              <a:t>Ante Load Impact </a:t>
            </a:r>
            <a:r>
              <a:rPr lang="en-US" dirty="0" smtClean="0"/>
              <a:t>Estimates (2015 &amp; 2015)</a:t>
            </a:r>
            <a:endParaRPr lang="en-US" dirty="0"/>
          </a:p>
        </p:txBody>
      </p:sp>
      <p:sp>
        <p:nvSpPr>
          <p:cNvPr id="3" name="Footer Placeholder 2"/>
          <p:cNvSpPr>
            <a:spLocks noGrp="1"/>
          </p:cNvSpPr>
          <p:nvPr>
            <p:ph type="ftr" sz="quarter" idx="11"/>
          </p:nvPr>
        </p:nvSpPr>
        <p:spPr/>
        <p:txBody>
          <a:bodyPr/>
          <a:lstStyle/>
          <a:p>
            <a:endParaRPr lang="en-US" dirty="0"/>
          </a:p>
        </p:txBody>
      </p:sp>
      <p:sp>
        <p:nvSpPr>
          <p:cNvPr id="5" name="Text Placeholder 4"/>
          <p:cNvSpPr>
            <a:spLocks noGrp="1"/>
          </p:cNvSpPr>
          <p:nvPr>
            <p:ph type="body" sz="quarter" idx="17"/>
          </p:nvPr>
        </p:nvSpPr>
        <p:spPr/>
        <p:txBody>
          <a:bodyPr/>
          <a:lstStyle/>
          <a:p>
            <a:r>
              <a:rPr lang="en-US" dirty="0" smtClean="0"/>
              <a:t>Ex Ante Results</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26</a:t>
            </a:fld>
            <a:endParaRPr lang="en-US" dirty="0"/>
          </a:p>
        </p:txBody>
      </p:sp>
      <p:graphicFrame>
        <p:nvGraphicFramePr>
          <p:cNvPr id="9" name="Content Placeholder 6"/>
          <p:cNvGraphicFramePr>
            <a:graphicFrameLocks noGrp="1"/>
          </p:cNvGraphicFramePr>
          <p:nvPr>
            <p:ph idx="1"/>
            <p:extLst>
              <p:ext uri="{D42A27DB-BD31-4B8C-83A1-F6EECF244321}">
                <p14:modId xmlns:p14="http://schemas.microsoft.com/office/powerpoint/2010/main" val="3855521176"/>
              </p:ext>
            </p:extLst>
          </p:nvPr>
        </p:nvGraphicFramePr>
        <p:xfrm>
          <a:off x="531845" y="1334276"/>
          <a:ext cx="7903027" cy="4842584"/>
        </p:xfrm>
        <a:graphic>
          <a:graphicData uri="http://schemas.openxmlformats.org/drawingml/2006/table">
            <a:tbl>
              <a:tblPr firstRow="1" firstCol="1" bandRow="1"/>
              <a:tblGrid>
                <a:gridCol w="776587"/>
                <a:gridCol w="776587"/>
                <a:gridCol w="1507266"/>
                <a:gridCol w="922402"/>
                <a:gridCol w="784037"/>
                <a:gridCol w="784037"/>
                <a:gridCol w="784037"/>
                <a:gridCol w="784037"/>
                <a:gridCol w="784037"/>
              </a:tblGrid>
              <a:tr h="173127">
                <a:tc rowSpan="2">
                  <a:txBody>
                    <a:bodyPr/>
                    <a:lstStyle/>
                    <a:p>
                      <a:pPr marL="0" marR="0" algn="ctr" defTabSz="457144" rtl="0" eaLnBrk="1" latinLnBrk="0" hangingPunct="1">
                        <a:lnSpc>
                          <a:spcPct val="115000"/>
                        </a:lnSpc>
                        <a:spcBef>
                          <a:spcPts val="0"/>
                        </a:spcBef>
                        <a:spcAft>
                          <a:spcPts val="0"/>
                        </a:spcAft>
                      </a:pPr>
                      <a:r>
                        <a:rPr lang="en-US" sz="900" b="1" kern="1200" dirty="0" smtClean="0">
                          <a:solidFill>
                            <a:srgbClr val="FFFFFF"/>
                          </a:solidFill>
                          <a:effectLst/>
                          <a:latin typeface="Arial"/>
                          <a:ea typeface="Times New Roman"/>
                          <a:cs typeface="Times New Roman"/>
                        </a:rPr>
                        <a:t>Peak Type</a:t>
                      </a:r>
                      <a:endParaRPr lang="en-US" sz="900" b="1" kern="1200" dirty="0">
                        <a:solidFill>
                          <a:srgbClr val="FFFFFF"/>
                        </a:solidFill>
                        <a:effectLst/>
                        <a:latin typeface="Arial"/>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D"/>
                    </a:solidFill>
                  </a:tcPr>
                </a:tc>
                <a:tc rowSpan="2">
                  <a:txBody>
                    <a:bodyPr/>
                    <a:lstStyle/>
                    <a:p>
                      <a:pPr marL="0" marR="0" algn="ctr">
                        <a:lnSpc>
                          <a:spcPct val="115000"/>
                        </a:lnSpc>
                        <a:spcBef>
                          <a:spcPts val="0"/>
                        </a:spcBef>
                        <a:spcAft>
                          <a:spcPts val="0"/>
                        </a:spcAft>
                      </a:pPr>
                      <a:r>
                        <a:rPr lang="en-US" sz="900" b="1" dirty="0">
                          <a:solidFill>
                            <a:srgbClr val="FFFFFF"/>
                          </a:solidFill>
                          <a:effectLst/>
                          <a:latin typeface="Arial"/>
                          <a:ea typeface="Times New Roman"/>
                          <a:cs typeface="Times New Roman"/>
                        </a:rPr>
                        <a:t>Weather Year</a:t>
                      </a:r>
                      <a:endParaRPr lang="en-US" sz="1100" dirty="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D"/>
                    </a:solidFill>
                  </a:tcPr>
                </a:tc>
                <a:tc rowSpan="2">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Month</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gridSpan="3">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2015</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D"/>
                    </a:solidFill>
                  </a:tcPr>
                </a:tc>
                <a:tc hMerge="1">
                  <a:txBody>
                    <a:bodyPr/>
                    <a:lstStyle/>
                    <a:p>
                      <a:endParaRPr lang="en-US"/>
                    </a:p>
                  </a:txBody>
                  <a:tcPr/>
                </a:tc>
                <a:tc hMerge="1">
                  <a:txBody>
                    <a:bodyPr/>
                    <a:lstStyle/>
                    <a:p>
                      <a:endParaRPr lang="en-US"/>
                    </a:p>
                  </a:txBody>
                  <a:tcPr/>
                </a:tc>
                <a:tc gridSpan="3">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2025</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0070CD"/>
                    </a:solidFill>
                  </a:tcPr>
                </a:tc>
                <a:tc hMerge="1">
                  <a:txBody>
                    <a:bodyPr/>
                    <a:lstStyle/>
                    <a:p>
                      <a:endParaRPr lang="en-US"/>
                    </a:p>
                  </a:txBody>
                  <a:tcPr/>
                </a:tc>
                <a:tc hMerge="1">
                  <a:txBody>
                    <a:bodyPr/>
                    <a:lstStyle/>
                    <a:p>
                      <a:endParaRPr lang="en-US"/>
                    </a:p>
                  </a:txBody>
                  <a:tcPr/>
                </a:tc>
              </a:tr>
              <a:tr h="34625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Opt-in PTR-only</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Dually-enrolled</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Total</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Opt-in PTR-only</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Dually-enrolled</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c>
                  <a:txBody>
                    <a:bodyPr/>
                    <a:lstStyle/>
                    <a:p>
                      <a:pPr marL="0" marR="0" algn="ctr">
                        <a:lnSpc>
                          <a:spcPct val="115000"/>
                        </a:lnSpc>
                        <a:spcBef>
                          <a:spcPts val="0"/>
                        </a:spcBef>
                        <a:spcAft>
                          <a:spcPts val="0"/>
                        </a:spcAft>
                      </a:pPr>
                      <a:r>
                        <a:rPr lang="en-US" sz="900" b="1">
                          <a:solidFill>
                            <a:srgbClr val="FFFFFF"/>
                          </a:solidFill>
                          <a:effectLst/>
                          <a:latin typeface="Arial"/>
                          <a:ea typeface="Times New Roman"/>
                          <a:cs typeface="Times New Roman"/>
                        </a:rPr>
                        <a:t>Total</a:t>
                      </a:r>
                      <a:endParaRPr lang="en-US" sz="1100">
                        <a:effectLst/>
                        <a:latin typeface="Calibri"/>
                        <a:ea typeface="Times New Roman"/>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D"/>
                    </a:solidFill>
                  </a:tcPr>
                </a:tc>
              </a:tr>
              <a:tr h="173691">
                <a:tc rowSpan="12">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SCE Specific</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1-in-2</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May</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26.1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33.2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Jun</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Aug</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30.1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15.5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Sep</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29.3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12.9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Oct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39.6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rowSpan="6">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1-in-10</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May</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28.7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Jun</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28.3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13.5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45.7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Aug</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48.5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Sep</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49.0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69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Oct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42.6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rowSpan="12">
                  <a:txBody>
                    <a:bodyPr/>
                    <a:lstStyle/>
                    <a:p>
                      <a:pPr marL="0" marR="0" algn="ctr">
                        <a:lnSpc>
                          <a:spcPct val="115000"/>
                        </a:lnSpc>
                        <a:spcBef>
                          <a:spcPts val="0"/>
                        </a:spcBef>
                        <a:spcAft>
                          <a:spcPts val="0"/>
                        </a:spcAft>
                      </a:pPr>
                      <a:r>
                        <a:rPr lang="en-US" sz="1100" dirty="0" smtClean="0">
                          <a:effectLst/>
                          <a:latin typeface="Calibri"/>
                          <a:ea typeface="Times New Roman"/>
                          <a:cs typeface="Times New Roman"/>
                        </a:rPr>
                        <a:t>CAISO Specific</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457144" rtl="0" eaLnBrk="1" fontAlgn="auto" latinLnBrk="0" hangingPunct="1">
                        <a:lnSpc>
                          <a:spcPct val="115000"/>
                        </a:lnSpc>
                        <a:spcBef>
                          <a:spcPts val="0"/>
                        </a:spcBef>
                        <a:spcAft>
                          <a:spcPts val="0"/>
                        </a:spcAft>
                        <a:buClrTx/>
                        <a:buSzTx/>
                        <a:buFontTx/>
                        <a:buNone/>
                        <a:tabLst/>
                        <a:defRPr/>
                      </a:pPr>
                      <a:r>
                        <a:rPr lang="en-US" sz="900" kern="1200" dirty="0" smtClean="0">
                          <a:solidFill>
                            <a:srgbClr val="000000"/>
                          </a:solidFill>
                          <a:effectLst/>
                          <a:latin typeface="Arial"/>
                          <a:ea typeface="Times New Roman"/>
                          <a:cs typeface="Times New Roman"/>
                        </a:rPr>
                        <a:t>1-in-2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May</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25.6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6.2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Jun</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27.0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44.5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Aug</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29.8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15.2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45.1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Sep</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30.0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44.6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600">
                <a:tc vMerge="1">
                  <a:txBody>
                    <a:bodyPr/>
                    <a:lstStyle/>
                    <a:p>
                      <a:endParaRPr lang="en-US"/>
                    </a:p>
                  </a:txBody>
                  <a:tcPr/>
                </a:tc>
                <a:tc vMerge="1">
                  <a:txBody>
                    <a:bodyPr/>
                    <a:lstStyle/>
                    <a:p>
                      <a:endParaRPr lang="en-US"/>
                    </a:p>
                  </a:txBody>
                  <a:tcPr/>
                </a:tc>
                <a:tc>
                  <a:txBody>
                    <a:bodyPr/>
                    <a:lstStyle/>
                    <a:p>
                      <a:pPr marL="0" marR="0" indent="0" algn="ctr" defTabSz="457144" rtl="0" eaLnBrk="1" fontAlgn="auto" latinLnBrk="0" hangingPunct="1">
                        <a:lnSpc>
                          <a:spcPct val="115000"/>
                        </a:lnSpc>
                        <a:spcBef>
                          <a:spcPts val="0"/>
                        </a:spcBef>
                        <a:spcAft>
                          <a:spcPts val="0"/>
                        </a:spcAft>
                        <a:buClrTx/>
                        <a:buSzTx/>
                        <a:buFontTx/>
                        <a:buNone/>
                        <a:tabLst/>
                        <a:defRPr/>
                      </a:pPr>
                      <a:r>
                        <a:rPr lang="en-US" sz="1100" dirty="0" smtClean="0">
                          <a:solidFill>
                            <a:srgbClr val="000000"/>
                          </a:solidFill>
                          <a:effectLst/>
                          <a:latin typeface="+mn-lt"/>
                          <a:ea typeface="Times New Roman"/>
                          <a:cs typeface="Times New Roman"/>
                        </a:rPr>
                        <a:t>Oct</a:t>
                      </a:r>
                      <a:endParaRPr lang="en-US" sz="1600" dirty="0" smtClean="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28.1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35.8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marL="0" marR="0" indent="0" algn="ctr" defTabSz="457144" rtl="0" eaLnBrk="1" fontAlgn="auto" latinLnBrk="0" hangingPunct="1">
                        <a:lnSpc>
                          <a:spcPct val="115000"/>
                        </a:lnSpc>
                        <a:spcBef>
                          <a:spcPts val="0"/>
                        </a:spcBef>
                        <a:spcAft>
                          <a:spcPts val="0"/>
                        </a:spcAft>
                        <a:buClrTx/>
                        <a:buSzTx/>
                        <a:buFontTx/>
                        <a:buNone/>
                        <a:tabLst/>
                        <a:defRPr/>
                      </a:pPr>
                      <a:r>
                        <a:rPr lang="en-US" sz="900" kern="1200" dirty="0" smtClean="0">
                          <a:solidFill>
                            <a:srgbClr val="000000"/>
                          </a:solidFill>
                          <a:effectLst/>
                          <a:latin typeface="Arial"/>
                          <a:ea typeface="Times New Roman"/>
                          <a:cs typeface="Times New Roman"/>
                        </a:rPr>
                        <a:t>1-in-10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May</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28.2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39.7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Jun</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28.4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13.6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Jul</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29.5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15.4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45.0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Aug</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30.6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17.1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47.7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gn="ctr">
                        <a:lnSpc>
                          <a:spcPct val="115000"/>
                        </a:lnSpc>
                        <a:spcBef>
                          <a:spcPts val="0"/>
                        </a:spcBef>
                        <a:spcAft>
                          <a:spcPts val="0"/>
                        </a:spcAft>
                      </a:pP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Sep</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31.6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17.9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49.6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301">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en-US" sz="900" dirty="0">
                          <a:solidFill>
                            <a:srgbClr val="000000"/>
                          </a:solidFill>
                          <a:effectLst/>
                          <a:latin typeface="Arial"/>
                          <a:ea typeface="Times New Roman"/>
                          <a:cs typeface="Times New Roman"/>
                        </a:rPr>
                        <a:t>Oct</a:t>
                      </a:r>
                      <a:endParaRPr lang="en-US" sz="1100" dirty="0">
                        <a:effectLst/>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1.6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0.7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2.3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a:solidFill>
                            <a:srgbClr val="000000"/>
                          </a:solidFill>
                          <a:effectLst/>
                          <a:latin typeface="Arial"/>
                          <a:ea typeface="Times New Roman"/>
                          <a:cs typeface="Times New Roman"/>
                        </a:rPr>
                        <a:t>30.2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12.4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457144" rtl="0" eaLnBrk="1" fontAlgn="b" latinLnBrk="0" hangingPunct="1">
                        <a:lnSpc>
                          <a:spcPct val="115000"/>
                        </a:lnSpc>
                        <a:spcBef>
                          <a:spcPts val="0"/>
                        </a:spcBef>
                        <a:spcAft>
                          <a:spcPts val="0"/>
                        </a:spcAft>
                      </a:pPr>
                      <a:r>
                        <a:rPr lang="en-US" sz="900" kern="1200" dirty="0">
                          <a:solidFill>
                            <a:srgbClr val="000000"/>
                          </a:solidFill>
                          <a:effectLst/>
                          <a:latin typeface="Arial"/>
                          <a:ea typeface="Times New Roman"/>
                          <a:cs typeface="Times New Roman"/>
                        </a:rPr>
                        <a:t>42.7</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28677741"/>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85" y="578554"/>
            <a:ext cx="8235915" cy="676706"/>
          </a:xfrm>
        </p:spPr>
        <p:txBody>
          <a:bodyPr/>
          <a:lstStyle/>
          <a:p>
            <a:r>
              <a:rPr lang="en-US" dirty="0"/>
              <a:t>Comparison of Ex Post and Ex Ante Estimates of</a:t>
            </a:r>
            <a:br>
              <a:rPr lang="en-US" dirty="0"/>
            </a:br>
            <a:r>
              <a:rPr lang="en-US" dirty="0"/>
              <a:t>Opt-in PTR Average 2 to 6 PM Load Impact (kW)</a:t>
            </a:r>
          </a:p>
        </p:txBody>
      </p:sp>
      <p:sp>
        <p:nvSpPr>
          <p:cNvPr id="3" name="Footer Placeholder 2"/>
          <p:cNvSpPr>
            <a:spLocks noGrp="1"/>
          </p:cNvSpPr>
          <p:nvPr>
            <p:ph type="ftr" sz="quarter" idx="11"/>
          </p:nvPr>
        </p:nvSpPr>
        <p:spPr/>
        <p:txBody>
          <a:bodyPr/>
          <a:lstStyle/>
          <a:p>
            <a:endParaRPr lang="en-US" dirty="0"/>
          </a:p>
        </p:txBody>
      </p:sp>
      <p:sp>
        <p:nvSpPr>
          <p:cNvPr id="7" name="Content Placeholder 6"/>
          <p:cNvSpPr>
            <a:spLocks noGrp="1"/>
          </p:cNvSpPr>
          <p:nvPr>
            <p:ph idx="1"/>
          </p:nvPr>
        </p:nvSpPr>
        <p:spPr/>
        <p:txBody>
          <a:bodyPr>
            <a:normAutofit/>
          </a:bodyPr>
          <a:lstStyle/>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smtClean="0"/>
          </a:p>
          <a:p>
            <a:pPr marL="228600" indent="-228600"/>
            <a:r>
              <a:rPr lang="en-US" sz="1400" dirty="0"/>
              <a:t>Average event temperatures in </a:t>
            </a:r>
            <a:r>
              <a:rPr lang="en-US" sz="1400" dirty="0" smtClean="0"/>
              <a:t>2014 </a:t>
            </a:r>
            <a:r>
              <a:rPr lang="en-US" sz="1400" dirty="0"/>
              <a:t>are most similar to the temperatures for the Sept. peak day under 1‑in-2 weather conditions – for this day, the average 2-6 PM impacts are very similar</a:t>
            </a:r>
          </a:p>
        </p:txBody>
      </p:sp>
      <p:sp>
        <p:nvSpPr>
          <p:cNvPr id="5" name="Text Placeholder 4"/>
          <p:cNvSpPr>
            <a:spLocks noGrp="1"/>
          </p:cNvSpPr>
          <p:nvPr>
            <p:ph type="body" sz="quarter" idx="17"/>
          </p:nvPr>
        </p:nvSpPr>
        <p:spPr/>
        <p:txBody>
          <a:bodyPr/>
          <a:lstStyle/>
          <a:p>
            <a:r>
              <a:rPr lang="en-US" dirty="0" smtClean="0"/>
              <a:t>Ex Ante Results</a:t>
            </a:r>
            <a:endParaRPr lang="en-US" dirty="0"/>
          </a:p>
        </p:txBody>
      </p:sp>
      <p:sp>
        <p:nvSpPr>
          <p:cNvPr id="6" name="Slide Number Placeholder 5"/>
          <p:cNvSpPr>
            <a:spLocks noGrp="1"/>
          </p:cNvSpPr>
          <p:nvPr>
            <p:ph type="sldNum" sz="quarter" idx="12"/>
          </p:nvPr>
        </p:nvSpPr>
        <p:spPr/>
        <p:txBody>
          <a:bodyPr/>
          <a:lstStyle/>
          <a:p>
            <a:fld id="{276DE07D-12F9-FF40-B07B-9B015B6B1FBE}" type="slidenum">
              <a:rPr lang="en-US" smtClean="0"/>
              <a:pPr/>
              <a:t>27</a:t>
            </a:fld>
            <a:endParaRPr lang="en-US" dirty="0"/>
          </a:p>
        </p:txBody>
      </p:sp>
      <p:pic>
        <p:nvPicPr>
          <p:cNvPr id="1024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178" t="2060" r="852" b="3358"/>
          <a:stretch/>
        </p:blipFill>
        <p:spPr bwMode="auto">
          <a:xfrm>
            <a:off x="1023593" y="1371597"/>
            <a:ext cx="7001404" cy="408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740881"/>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3"/>
          </p:nvPr>
        </p:nvSpPr>
        <p:spPr/>
        <p:txBody>
          <a:bodyPr/>
          <a:lstStyle/>
          <a:p>
            <a:r>
              <a:rPr lang="en-US" dirty="0"/>
              <a:t>Nexant, Inc.</a:t>
            </a:r>
            <a:br>
              <a:rPr lang="en-US" dirty="0"/>
            </a:br>
            <a:r>
              <a:rPr lang="en-US" dirty="0"/>
              <a:t>101 Montgomery St., 15th Floor</a:t>
            </a:r>
            <a:br>
              <a:rPr lang="en-US" dirty="0"/>
            </a:br>
            <a:r>
              <a:rPr lang="en-US" dirty="0"/>
              <a:t>San Francisco, CA 94104</a:t>
            </a:r>
            <a:br>
              <a:rPr lang="en-US" dirty="0"/>
            </a:br>
            <a:r>
              <a:rPr lang="en-US" dirty="0"/>
              <a:t>415-777-0707</a:t>
            </a:r>
          </a:p>
          <a:p>
            <a:endParaRPr lang="en-US" dirty="0"/>
          </a:p>
        </p:txBody>
      </p:sp>
      <p:sp>
        <p:nvSpPr>
          <p:cNvPr id="4" name="Content Placeholder 3"/>
          <p:cNvSpPr>
            <a:spLocks noGrp="1"/>
          </p:cNvSpPr>
          <p:nvPr>
            <p:ph idx="1"/>
          </p:nvPr>
        </p:nvSpPr>
        <p:spPr/>
        <p:txBody>
          <a:bodyPr/>
          <a:lstStyle/>
          <a:p>
            <a:pPr marL="0" indent="0">
              <a:buNone/>
            </a:pPr>
            <a:r>
              <a:rPr lang="en-US" dirty="0"/>
              <a:t>For comments or questions, contact:</a:t>
            </a:r>
            <a:br>
              <a:rPr lang="en-US" dirty="0"/>
            </a:br>
            <a:r>
              <a:rPr lang="en-US" dirty="0"/>
              <a:t/>
            </a:r>
            <a:br>
              <a:rPr lang="en-US" dirty="0"/>
            </a:br>
            <a:r>
              <a:rPr lang="en-US" dirty="0" smtClean="0"/>
              <a:t>Dr. Eric Bell</a:t>
            </a:r>
            <a:r>
              <a:rPr lang="en-US" dirty="0"/>
              <a:t/>
            </a:r>
            <a:br>
              <a:rPr lang="en-US" dirty="0"/>
            </a:br>
            <a:r>
              <a:rPr lang="en-US" dirty="0" smtClean="0"/>
              <a:t>Senior Consultant</a:t>
            </a:r>
            <a:r>
              <a:rPr lang="en-US" dirty="0"/>
              <a:t/>
            </a:r>
            <a:br>
              <a:rPr lang="en-US" dirty="0"/>
            </a:br>
            <a:r>
              <a:rPr lang="en-US" dirty="0" smtClean="0">
                <a:hlinkClick r:id="rId2"/>
              </a:rPr>
              <a:t>EBell@nexant.com</a:t>
            </a:r>
            <a:endParaRPr lang="en-US" dirty="0"/>
          </a:p>
          <a:p>
            <a:pPr marL="0" indent="0">
              <a:buNone/>
            </a:pPr>
            <a:r>
              <a:rPr lang="en-US" dirty="0"/>
              <a:t/>
            </a:r>
            <a:br>
              <a:rPr lang="en-US" dirty="0"/>
            </a:br>
            <a:endParaRPr lang="en-US" dirty="0"/>
          </a:p>
        </p:txBody>
      </p:sp>
      <p:sp>
        <p:nvSpPr>
          <p:cNvPr id="3" name="Slide Number Placeholder 2"/>
          <p:cNvSpPr>
            <a:spLocks noGrp="1"/>
          </p:cNvSpPr>
          <p:nvPr>
            <p:ph type="sldNum" sz="quarter" idx="12"/>
          </p:nvPr>
        </p:nvSpPr>
        <p:spPr/>
        <p:txBody>
          <a:bodyPr/>
          <a:lstStyle/>
          <a:p>
            <a:fld id="{276DE07D-12F9-FF40-B07B-9B015B6B1FBE}" type="slidenum">
              <a:rPr lang="en-US" smtClean="0"/>
              <a:pPr/>
              <a:t>28</a:t>
            </a:fld>
            <a:endParaRPr lang="en-US"/>
          </a:p>
        </p:txBody>
      </p:sp>
    </p:spTree>
    <p:extLst>
      <p:ext uri="{BB962C8B-B14F-4D97-AF65-F5344CB8AC3E}">
        <p14:creationId xmlns:p14="http://schemas.microsoft.com/office/powerpoint/2010/main" val="1390011401"/>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 Overview</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3</a:t>
            </a:fld>
            <a:endParaRPr lang="en-US" dirty="0"/>
          </a:p>
        </p:txBody>
      </p:sp>
    </p:spTree>
    <p:extLst>
      <p:ext uri="{BB962C8B-B14F-4D97-AF65-F5344CB8AC3E}">
        <p14:creationId xmlns:p14="http://schemas.microsoft.com/office/powerpoint/2010/main" val="214931480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1400" dirty="0"/>
              <a:t>SCE may call PTR events on a </a:t>
            </a:r>
            <a:r>
              <a:rPr lang="en-US" sz="1400" b="1" dirty="0"/>
              <a:t>day-ahead basis year-round </a:t>
            </a:r>
            <a:r>
              <a:rPr lang="en-US" sz="1400" dirty="0"/>
              <a:t>on </a:t>
            </a:r>
            <a:r>
              <a:rPr lang="en-US" sz="1400" b="1" dirty="0"/>
              <a:t>non-holiday weekdays</a:t>
            </a:r>
            <a:r>
              <a:rPr lang="en-US" sz="1400" dirty="0"/>
              <a:t>. </a:t>
            </a:r>
          </a:p>
          <a:p>
            <a:pPr lvl="1"/>
            <a:r>
              <a:rPr lang="en-US" sz="1100" dirty="0"/>
              <a:t>Event hours: </a:t>
            </a:r>
            <a:r>
              <a:rPr lang="en-US" sz="1100" b="1" dirty="0"/>
              <a:t>2:00 p.m. through 6:00 p.m. </a:t>
            </a:r>
          </a:p>
          <a:p>
            <a:pPr lvl="1"/>
            <a:r>
              <a:rPr lang="en-US" sz="1100" dirty="0"/>
              <a:t>Notification types: </a:t>
            </a:r>
            <a:r>
              <a:rPr lang="en-US" sz="1100" b="1" dirty="0"/>
              <a:t>voice, text, or email</a:t>
            </a:r>
            <a:r>
              <a:rPr lang="en-US" sz="1100" dirty="0"/>
              <a:t> alerts </a:t>
            </a:r>
          </a:p>
          <a:p>
            <a:r>
              <a:rPr lang="en-US" sz="1400" dirty="0"/>
              <a:t>Customers signed up for notification receive phone, text message or email alerts that PTR credits are in effect from 2 to 6 PM the following day</a:t>
            </a:r>
          </a:p>
          <a:p>
            <a:r>
              <a:rPr lang="en-US" sz="1400" dirty="0"/>
              <a:t>Most customers earn a rebate of </a:t>
            </a:r>
            <a:r>
              <a:rPr lang="en-US" sz="1400" b="1" dirty="0"/>
              <a:t>$0.75 </a:t>
            </a:r>
            <a:r>
              <a:rPr lang="en-US" sz="1400" dirty="0"/>
              <a:t>per kWh reduced</a:t>
            </a:r>
          </a:p>
          <a:p>
            <a:r>
              <a:rPr lang="en-US" sz="1400" dirty="0"/>
              <a:t>Customers with approved enabling technology, such as programmable communicating thermostats (PCT), are eligible to earn an additional $0.50 per kWh reduced, for a total incentive of </a:t>
            </a:r>
            <a:r>
              <a:rPr lang="en-US" sz="1400" b="1" dirty="0"/>
              <a:t>$1.25 </a:t>
            </a:r>
            <a:r>
              <a:rPr lang="en-US" sz="1400" dirty="0"/>
              <a:t>per kWh</a:t>
            </a:r>
          </a:p>
          <a:p>
            <a:r>
              <a:rPr lang="en-US" sz="1400" dirty="0"/>
              <a:t>Bill credit is calculated based on 2 to 6 PM load reduction below customer-specific reference level (CSRL)</a:t>
            </a:r>
          </a:p>
          <a:p>
            <a:pPr lvl="1"/>
            <a:r>
              <a:rPr lang="en-US" sz="1100" dirty="0"/>
              <a:t>The CSRL is defined as the average 2:00 p.m. through 6:00 p.m. usage for the highest three (3) of five (5) previous weekdays, excluding PTR event days and holidays. Customers with event period usage below their CSRL receive PTR credits</a:t>
            </a:r>
            <a:r>
              <a:rPr lang="en-US" sz="1100" dirty="0" smtClean="0"/>
              <a:t>.</a:t>
            </a:r>
          </a:p>
          <a:p>
            <a:r>
              <a:rPr lang="en-US" sz="1600" dirty="0"/>
              <a:t>8 Events in 2014</a:t>
            </a:r>
          </a:p>
          <a:p>
            <a:pPr lvl="1"/>
            <a:r>
              <a:rPr lang="en-US" sz="1100" dirty="0"/>
              <a:t>7/14, 8/4, 9/2, 9/8, 9/11, 9/15, 9/17, 10/3</a:t>
            </a:r>
          </a:p>
          <a:p>
            <a:endParaRPr lang="en-US" sz="1400" dirty="0"/>
          </a:p>
          <a:p>
            <a:endParaRPr lang="en-US" sz="1400" dirty="0"/>
          </a:p>
          <a:p>
            <a:endParaRPr lang="en-US" sz="1400" dirty="0"/>
          </a:p>
        </p:txBody>
      </p:sp>
      <p:sp>
        <p:nvSpPr>
          <p:cNvPr id="3" name="Slide Number Placeholder 2"/>
          <p:cNvSpPr>
            <a:spLocks noGrp="1"/>
          </p:cNvSpPr>
          <p:nvPr>
            <p:ph type="sldNum" sz="quarter" idx="16"/>
          </p:nvPr>
        </p:nvSpPr>
        <p:spPr/>
        <p:txBody>
          <a:bodyPr/>
          <a:lstStyle/>
          <a:p>
            <a:fld id="{9BD6FA6A-A86D-4D06-AFF9-1E656D8048A1}" type="slidenum">
              <a:rPr lang="en-GB"/>
              <a:pPr/>
              <a:t>4</a:t>
            </a:fld>
            <a:endParaRPr lang="en-GB" dirty="0"/>
          </a:p>
        </p:txBody>
      </p:sp>
      <p:sp>
        <p:nvSpPr>
          <p:cNvPr id="4" name="Title 3"/>
          <p:cNvSpPr>
            <a:spLocks noGrp="1"/>
          </p:cNvSpPr>
          <p:nvPr>
            <p:ph type="title"/>
          </p:nvPr>
        </p:nvSpPr>
        <p:spPr/>
        <p:txBody>
          <a:bodyPr/>
          <a:lstStyle/>
          <a:p>
            <a:r>
              <a:rPr lang="en-US" dirty="0" smtClean="0"/>
              <a:t>SCE Save Power Days (SPD) program overview</a:t>
            </a:r>
            <a:endParaRPr lang="en-US" dirty="0"/>
          </a:p>
        </p:txBody>
      </p:sp>
      <p:sp>
        <p:nvSpPr>
          <p:cNvPr id="6" name="Text Placeholder 9"/>
          <p:cNvSpPr txBox="1">
            <a:spLocks/>
          </p:cNvSpPr>
          <p:nvPr/>
        </p:nvSpPr>
        <p:spPr>
          <a:xfrm>
            <a:off x="450886" y="164522"/>
            <a:ext cx="7042243" cy="253620"/>
          </a:xfrm>
          <a:prstGeom prst="rect">
            <a:avLst/>
          </a:prstGeom>
        </p:spPr>
        <p:txBody>
          <a:bodyPr vert="horz" wrap="none" lIns="0" tIns="45715" rIns="91428" bIns="45715" rtlCol="0">
            <a:noAutofit/>
          </a:bodyPr>
          <a:lstStyle>
            <a:lvl1pPr indent="0">
              <a:lnSpc>
                <a:spcPct val="120000"/>
              </a:lnSpc>
              <a:spcBef>
                <a:spcPts val="0"/>
              </a:spcBef>
              <a:spcAft>
                <a:spcPts val="263"/>
              </a:spcAft>
              <a:buClr>
                <a:schemeClr val="accent2"/>
              </a:buClr>
              <a:buFont typeface="Wingdings" panose="05000000000000000000" pitchFamily="2" charset="2"/>
              <a:buNone/>
              <a:defRPr sz="1100" b="0">
                <a:solidFill>
                  <a:schemeClr val="accent5"/>
                </a:solidFill>
                <a:latin typeface="Arial" pitchFamily="34" charset="0"/>
                <a:cs typeface="Arial" pitchFamily="34" charset="0"/>
              </a:defRPr>
            </a:lvl1pPr>
            <a:lvl2pPr marL="400827" indent="-200414">
              <a:lnSpc>
                <a:spcPct val="130000"/>
              </a:lnSpc>
              <a:spcBef>
                <a:spcPts val="32"/>
              </a:spcBef>
              <a:spcAft>
                <a:spcPts val="263"/>
              </a:spcAft>
              <a:buClr>
                <a:schemeClr val="accent3"/>
              </a:buClr>
              <a:buFont typeface="Arial" panose="020B0604020202020204" pitchFamily="34" charset="0"/>
              <a:buChar char="−"/>
              <a:defRPr sz="1600">
                <a:latin typeface="Arial"/>
                <a:cs typeface="Arial"/>
              </a:defRPr>
            </a:lvl2pPr>
            <a:lvl3pPr marL="501034" indent="-150310">
              <a:lnSpc>
                <a:spcPct val="110000"/>
              </a:lnSpc>
              <a:spcBef>
                <a:spcPts val="526"/>
              </a:spcBef>
              <a:spcAft>
                <a:spcPts val="263"/>
              </a:spcAft>
              <a:buClr>
                <a:schemeClr val="accent5"/>
              </a:buClr>
              <a:buSzPct val="100000"/>
              <a:buFont typeface="Arial" panose="020B0604020202020204" pitchFamily="34" charset="0"/>
              <a:buChar char="−"/>
              <a:defRPr sz="1400">
                <a:latin typeface="Arial"/>
                <a:cs typeface="Arial"/>
              </a:defRPr>
            </a:lvl3pPr>
            <a:lvl4pPr marL="701448" indent="-200414">
              <a:lnSpc>
                <a:spcPct val="110000"/>
              </a:lnSpc>
              <a:spcBef>
                <a:spcPts val="526"/>
              </a:spcBef>
              <a:spcAft>
                <a:spcPts val="263"/>
              </a:spcAft>
              <a:buClr>
                <a:schemeClr val="accent5"/>
              </a:buClr>
              <a:buFont typeface="Arial" panose="020B0604020202020204" pitchFamily="34" charset="0"/>
              <a:buChar char="-"/>
              <a:defRPr sz="1200">
                <a:latin typeface="Arial"/>
                <a:cs typeface="Arial"/>
              </a:defRPr>
            </a:lvl4pPr>
            <a:lvl5pPr marL="851758" indent="-200414">
              <a:lnSpc>
                <a:spcPct val="110000"/>
              </a:lnSpc>
              <a:spcBef>
                <a:spcPts val="526"/>
              </a:spcBef>
              <a:spcAft>
                <a:spcPts val="263"/>
              </a:spcAft>
              <a:buClr>
                <a:schemeClr val="accent5"/>
              </a:buClr>
              <a:buFont typeface="Arial" panose="020B0604020202020204" pitchFamily="34" charset="0"/>
              <a:buChar char="-"/>
              <a:defRPr sz="1200" baseline="0">
                <a:latin typeface="Arial"/>
                <a:cs typeface="Arial"/>
              </a:defRPr>
            </a:lvl5pPr>
            <a:lvl6pPr marL="673390" indent="-160331">
              <a:lnSpc>
                <a:spcPct val="110000"/>
              </a:lnSpc>
              <a:spcBef>
                <a:spcPts val="526"/>
              </a:spcBef>
              <a:spcAft>
                <a:spcPts val="0"/>
              </a:spcAft>
              <a:buClr>
                <a:schemeClr val="accent5"/>
              </a:buClr>
              <a:buFont typeface="Lucida Grande"/>
              <a:buChar char="-"/>
              <a:defRPr sz="1200">
                <a:latin typeface="Arial"/>
                <a:cs typeface="Arial"/>
              </a:defRPr>
            </a:lvl6pPr>
            <a:lvl7pPr marL="887832" indent="-150310">
              <a:lnSpc>
                <a:spcPct val="110000"/>
              </a:lnSpc>
              <a:spcBef>
                <a:spcPts val="526"/>
              </a:spcBef>
              <a:buClr>
                <a:schemeClr val="accent5"/>
              </a:buClr>
              <a:buFont typeface="Lucida Grande"/>
              <a:buChar char="-"/>
              <a:defRPr sz="1200">
                <a:latin typeface="Arial"/>
                <a:cs typeface="Arial"/>
              </a:defRPr>
            </a:lvl7pPr>
            <a:lvl8pPr marL="3428576" indent="-228571">
              <a:spcBef>
                <a:spcPct val="20000"/>
              </a:spcBef>
              <a:buFont typeface="Arial"/>
              <a:buChar char="•"/>
              <a:defRPr sz="2000"/>
            </a:lvl8pPr>
            <a:lvl9pPr marL="3885719" indent="-228571">
              <a:spcBef>
                <a:spcPct val="20000"/>
              </a:spcBef>
              <a:buFont typeface="Arial"/>
              <a:buChar char="•"/>
              <a:defRPr sz="2000"/>
            </a:lvl9pPr>
          </a:lstStyle>
          <a:p>
            <a:r>
              <a:rPr lang="en-US" dirty="0"/>
              <a:t>Program Overview</a:t>
            </a:r>
          </a:p>
        </p:txBody>
      </p:sp>
    </p:spTree>
    <p:extLst>
      <p:ext uri="{BB962C8B-B14F-4D97-AF65-F5344CB8AC3E}">
        <p14:creationId xmlns:p14="http://schemas.microsoft.com/office/powerpoint/2010/main" val="1062160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1900" dirty="0"/>
              <a:t>In 2012 and 2013, PTR was the default rate option for residential customers with a smart meter (nearly everyone was eligible for a rebate)</a:t>
            </a:r>
          </a:p>
          <a:p>
            <a:r>
              <a:rPr lang="en-US" sz="1900" dirty="0"/>
              <a:t>Additionally, SCE encouraged residential customers to directly enroll in notifications of PTR events by email, text message and/or phone</a:t>
            </a:r>
          </a:p>
          <a:p>
            <a:r>
              <a:rPr lang="en-US" sz="1900" dirty="0"/>
              <a:t>My Account customers were defaulted onto email PTR notifications</a:t>
            </a:r>
          </a:p>
          <a:p>
            <a:r>
              <a:rPr lang="en-US" sz="1900" dirty="0"/>
              <a:t>Default notification customers were ultimately contacted and asked if they would like to opt-in for PTR notifications, dropping non-responsive and declining customers from the program</a:t>
            </a:r>
          </a:p>
          <a:p>
            <a:r>
              <a:rPr lang="en-US" sz="1900" dirty="0"/>
              <a:t>Starting in 2014, SCE requires that residential customers directly enroll in the SPD program to receive notification in order to receive PTR credits</a:t>
            </a:r>
          </a:p>
          <a:p>
            <a:endParaRPr lang="en-US" sz="1900" dirty="0"/>
          </a:p>
        </p:txBody>
      </p:sp>
      <p:sp>
        <p:nvSpPr>
          <p:cNvPr id="3" name="Slide Number Placeholder 2"/>
          <p:cNvSpPr>
            <a:spLocks noGrp="1"/>
          </p:cNvSpPr>
          <p:nvPr>
            <p:ph type="sldNum" sz="quarter" idx="16"/>
          </p:nvPr>
        </p:nvSpPr>
        <p:spPr/>
        <p:txBody>
          <a:bodyPr/>
          <a:lstStyle/>
          <a:p>
            <a:fld id="{9BD6FA6A-A86D-4D06-AFF9-1E656D8048A1}" type="slidenum">
              <a:rPr lang="en-GB" smtClean="0"/>
              <a:pPr/>
              <a:t>5</a:t>
            </a:fld>
            <a:endParaRPr lang="en-GB"/>
          </a:p>
        </p:txBody>
      </p:sp>
      <p:sp>
        <p:nvSpPr>
          <p:cNvPr id="4" name="Title 3"/>
          <p:cNvSpPr>
            <a:spLocks noGrp="1"/>
          </p:cNvSpPr>
          <p:nvPr>
            <p:ph type="title"/>
          </p:nvPr>
        </p:nvSpPr>
        <p:spPr/>
        <p:txBody>
          <a:bodyPr/>
          <a:lstStyle/>
          <a:p>
            <a:r>
              <a:rPr lang="en-US" dirty="0" smtClean="0"/>
              <a:t>Brief history of SPD (PTR) program eligibility</a:t>
            </a:r>
            <a:endParaRPr lang="en-US" dirty="0"/>
          </a:p>
        </p:txBody>
      </p:sp>
      <p:sp>
        <p:nvSpPr>
          <p:cNvPr id="6" name="Text Placeholder 9"/>
          <p:cNvSpPr txBox="1">
            <a:spLocks/>
          </p:cNvSpPr>
          <p:nvPr/>
        </p:nvSpPr>
        <p:spPr>
          <a:xfrm>
            <a:off x="450886" y="164522"/>
            <a:ext cx="7042243" cy="253620"/>
          </a:xfrm>
          <a:prstGeom prst="rect">
            <a:avLst/>
          </a:prstGeom>
        </p:spPr>
        <p:txBody>
          <a:bodyPr vert="horz" wrap="none" lIns="0" tIns="45715" rIns="91428" bIns="45715" rtlCol="0">
            <a:noAutofit/>
          </a:bodyPr>
          <a:lstStyle>
            <a:lvl1pPr indent="0">
              <a:lnSpc>
                <a:spcPct val="120000"/>
              </a:lnSpc>
              <a:spcBef>
                <a:spcPts val="0"/>
              </a:spcBef>
              <a:spcAft>
                <a:spcPts val="263"/>
              </a:spcAft>
              <a:buClr>
                <a:schemeClr val="accent2"/>
              </a:buClr>
              <a:buFont typeface="Wingdings" panose="05000000000000000000" pitchFamily="2" charset="2"/>
              <a:buNone/>
              <a:defRPr sz="1100" b="0">
                <a:solidFill>
                  <a:schemeClr val="accent5"/>
                </a:solidFill>
                <a:latin typeface="Arial" pitchFamily="34" charset="0"/>
                <a:cs typeface="Arial" pitchFamily="34" charset="0"/>
              </a:defRPr>
            </a:lvl1pPr>
            <a:lvl2pPr marL="400827" indent="-200414">
              <a:lnSpc>
                <a:spcPct val="130000"/>
              </a:lnSpc>
              <a:spcBef>
                <a:spcPts val="32"/>
              </a:spcBef>
              <a:spcAft>
                <a:spcPts val="263"/>
              </a:spcAft>
              <a:buClr>
                <a:schemeClr val="accent3"/>
              </a:buClr>
              <a:buFont typeface="Arial" panose="020B0604020202020204" pitchFamily="34" charset="0"/>
              <a:buChar char="−"/>
              <a:defRPr sz="1600">
                <a:latin typeface="Arial"/>
                <a:cs typeface="Arial"/>
              </a:defRPr>
            </a:lvl2pPr>
            <a:lvl3pPr marL="501034" indent="-150310">
              <a:lnSpc>
                <a:spcPct val="110000"/>
              </a:lnSpc>
              <a:spcBef>
                <a:spcPts val="526"/>
              </a:spcBef>
              <a:spcAft>
                <a:spcPts val="263"/>
              </a:spcAft>
              <a:buClr>
                <a:schemeClr val="accent5"/>
              </a:buClr>
              <a:buSzPct val="100000"/>
              <a:buFont typeface="Arial" panose="020B0604020202020204" pitchFamily="34" charset="0"/>
              <a:buChar char="−"/>
              <a:defRPr sz="1400">
                <a:latin typeface="Arial"/>
                <a:cs typeface="Arial"/>
              </a:defRPr>
            </a:lvl3pPr>
            <a:lvl4pPr marL="701448" indent="-200414">
              <a:lnSpc>
                <a:spcPct val="110000"/>
              </a:lnSpc>
              <a:spcBef>
                <a:spcPts val="526"/>
              </a:spcBef>
              <a:spcAft>
                <a:spcPts val="263"/>
              </a:spcAft>
              <a:buClr>
                <a:schemeClr val="accent5"/>
              </a:buClr>
              <a:buFont typeface="Arial" panose="020B0604020202020204" pitchFamily="34" charset="0"/>
              <a:buChar char="-"/>
              <a:defRPr sz="1200">
                <a:latin typeface="Arial"/>
                <a:cs typeface="Arial"/>
              </a:defRPr>
            </a:lvl4pPr>
            <a:lvl5pPr marL="851758" indent="-200414">
              <a:lnSpc>
                <a:spcPct val="110000"/>
              </a:lnSpc>
              <a:spcBef>
                <a:spcPts val="526"/>
              </a:spcBef>
              <a:spcAft>
                <a:spcPts val="263"/>
              </a:spcAft>
              <a:buClr>
                <a:schemeClr val="accent5"/>
              </a:buClr>
              <a:buFont typeface="Arial" panose="020B0604020202020204" pitchFamily="34" charset="0"/>
              <a:buChar char="-"/>
              <a:defRPr sz="1200" baseline="0">
                <a:latin typeface="Arial"/>
                <a:cs typeface="Arial"/>
              </a:defRPr>
            </a:lvl5pPr>
            <a:lvl6pPr marL="673390" indent="-160331">
              <a:lnSpc>
                <a:spcPct val="110000"/>
              </a:lnSpc>
              <a:spcBef>
                <a:spcPts val="526"/>
              </a:spcBef>
              <a:spcAft>
                <a:spcPts val="0"/>
              </a:spcAft>
              <a:buClr>
                <a:schemeClr val="accent5"/>
              </a:buClr>
              <a:buFont typeface="Lucida Grande"/>
              <a:buChar char="-"/>
              <a:defRPr sz="1200">
                <a:latin typeface="Arial"/>
                <a:cs typeface="Arial"/>
              </a:defRPr>
            </a:lvl6pPr>
            <a:lvl7pPr marL="887832" indent="-150310">
              <a:lnSpc>
                <a:spcPct val="110000"/>
              </a:lnSpc>
              <a:spcBef>
                <a:spcPts val="526"/>
              </a:spcBef>
              <a:buClr>
                <a:schemeClr val="accent5"/>
              </a:buClr>
              <a:buFont typeface="Lucida Grande"/>
              <a:buChar char="-"/>
              <a:defRPr sz="1200">
                <a:latin typeface="Arial"/>
                <a:cs typeface="Arial"/>
              </a:defRPr>
            </a:lvl7pPr>
            <a:lvl8pPr marL="3428576" indent="-228571">
              <a:spcBef>
                <a:spcPct val="20000"/>
              </a:spcBef>
              <a:buFont typeface="Arial"/>
              <a:buChar char="•"/>
              <a:defRPr sz="2000"/>
            </a:lvl8pPr>
            <a:lvl9pPr marL="3885719" indent="-228571">
              <a:spcBef>
                <a:spcPct val="20000"/>
              </a:spcBef>
              <a:buFont typeface="Arial"/>
              <a:buChar char="•"/>
              <a:defRPr sz="2000"/>
            </a:lvl9pPr>
          </a:lstStyle>
          <a:p>
            <a:r>
              <a:rPr lang="en-US" dirty="0"/>
              <a:t>Program Overview</a:t>
            </a:r>
          </a:p>
        </p:txBody>
      </p:sp>
    </p:spTree>
    <p:extLst>
      <p:ext uri="{BB962C8B-B14F-4D97-AF65-F5344CB8AC3E}">
        <p14:creationId xmlns:p14="http://schemas.microsoft.com/office/powerpoint/2010/main" val="3390698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Opt-in PTR </a:t>
            </a:r>
            <a:r>
              <a:rPr lang="en-US" dirty="0" smtClean="0"/>
              <a:t>enrollment </a:t>
            </a:r>
            <a:r>
              <a:rPr lang="en-US" dirty="0"/>
              <a:t>by </a:t>
            </a:r>
            <a:r>
              <a:rPr lang="en-US" dirty="0" smtClean="0"/>
              <a:t>customer category- year end 2014</a:t>
            </a:r>
            <a:endParaRPr lang="en-US" dirty="0"/>
          </a:p>
        </p:txBody>
      </p:sp>
      <p:sp>
        <p:nvSpPr>
          <p:cNvPr id="3" name="Slide Number Placeholder 2"/>
          <p:cNvSpPr>
            <a:spLocks noGrp="1"/>
          </p:cNvSpPr>
          <p:nvPr>
            <p:ph type="sldNum" sz="quarter" idx="10"/>
          </p:nvPr>
        </p:nvSpPr>
        <p:spPr/>
        <p:txBody>
          <a:bodyPr/>
          <a:lstStyle/>
          <a:p>
            <a:fld id="{9BD6FA6A-A86D-4D06-AFF9-1E656D8048A1}" type="slidenum">
              <a:rPr lang="en-GB" smtClean="0"/>
              <a:pPr/>
              <a:t>6</a:t>
            </a:fld>
            <a:endParaRPr lang="en-GB"/>
          </a:p>
        </p:txBody>
      </p:sp>
      <p:sp>
        <p:nvSpPr>
          <p:cNvPr id="10" name="Text Placeholder 9"/>
          <p:cNvSpPr>
            <a:spLocks noGrp="1"/>
          </p:cNvSpPr>
          <p:nvPr>
            <p:ph type="body" sz="quarter" idx="17"/>
          </p:nvPr>
        </p:nvSpPr>
        <p:spPr/>
        <p:txBody>
          <a:bodyPr/>
          <a:lstStyle/>
          <a:p>
            <a:r>
              <a:rPr lang="en-US" dirty="0" smtClean="0"/>
              <a:t>Program Overview</a:t>
            </a:r>
            <a:endParaRPr lang="en-US" dirty="0"/>
          </a:p>
        </p:txBody>
      </p:sp>
      <p:graphicFrame>
        <p:nvGraphicFramePr>
          <p:cNvPr id="15" name="Content Placeholder 14"/>
          <p:cNvGraphicFramePr>
            <a:graphicFrameLocks noGrp="1"/>
          </p:cNvGraphicFramePr>
          <p:nvPr>
            <p:ph sz="quarter" idx="24"/>
            <p:extLst>
              <p:ext uri="{D42A27DB-BD31-4B8C-83A1-F6EECF244321}">
                <p14:modId xmlns:p14="http://schemas.microsoft.com/office/powerpoint/2010/main" val="2247463990"/>
              </p:ext>
            </p:extLst>
          </p:nvPr>
        </p:nvGraphicFramePr>
        <p:xfrm>
          <a:off x="379130" y="1446870"/>
          <a:ext cx="4049432" cy="4678400"/>
        </p:xfrm>
        <a:graphic>
          <a:graphicData uri="http://schemas.openxmlformats.org/drawingml/2006/table">
            <a:tbl>
              <a:tblPr firstRow="1" bandRow="1">
                <a:tableStyleId>{5C22544A-7EE6-4342-B048-85BDC9FD1C3A}</a:tableStyleId>
              </a:tblPr>
              <a:tblGrid>
                <a:gridCol w="948719"/>
                <a:gridCol w="1415349"/>
                <a:gridCol w="842682"/>
                <a:gridCol w="842682"/>
              </a:tblGrid>
              <a:tr h="275200">
                <a:tc gridSpan="2">
                  <a:txBody>
                    <a:bodyPr/>
                    <a:lstStyle/>
                    <a:p>
                      <a:pPr marL="0" marR="0" algn="ctr">
                        <a:lnSpc>
                          <a:spcPct val="115000"/>
                        </a:lnSpc>
                        <a:spcBef>
                          <a:spcPts val="0"/>
                        </a:spcBef>
                        <a:spcAft>
                          <a:spcPts val="0"/>
                        </a:spcAft>
                      </a:pPr>
                      <a:r>
                        <a:rPr lang="en-US" sz="1000" dirty="0">
                          <a:effectLst/>
                        </a:rPr>
                        <a:t>Customer Category</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lnSpc>
                          <a:spcPct val="115000"/>
                        </a:lnSpc>
                        <a:spcBef>
                          <a:spcPts val="0"/>
                        </a:spcBef>
                        <a:spcAft>
                          <a:spcPts val="0"/>
                        </a:spcAft>
                      </a:pPr>
                      <a:r>
                        <a:rPr lang="en-US" sz="1000" dirty="0">
                          <a:effectLst/>
                        </a:rPr>
                        <a:t>N</a:t>
                      </a:r>
                      <a:endParaRPr lang="en-US" sz="1100" dirty="0">
                        <a:effectLst/>
                        <a:latin typeface="Calibri"/>
                        <a:ea typeface="Times New Roman"/>
                        <a:cs typeface="Times New Roman"/>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rPr>
                        <a:t>%</a:t>
                      </a:r>
                      <a:endParaRPr lang="en-US" sz="1100" dirty="0">
                        <a:effectLst/>
                        <a:latin typeface="Calibri"/>
                        <a:ea typeface="Times New Roman"/>
                        <a:cs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200">
                <a:tc rowSpan="3">
                  <a:txBody>
                    <a:bodyPr/>
                    <a:lstStyle/>
                    <a:p>
                      <a:pPr marL="0" marR="0">
                        <a:lnSpc>
                          <a:spcPct val="115000"/>
                        </a:lnSpc>
                        <a:spcBef>
                          <a:spcPts val="0"/>
                        </a:spcBef>
                        <a:spcAft>
                          <a:spcPts val="0"/>
                        </a:spcAft>
                      </a:pPr>
                      <a:r>
                        <a:rPr lang="en-US" sz="900" dirty="0">
                          <a:effectLst/>
                        </a:rPr>
                        <a:t>LCA</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900" dirty="0">
                          <a:effectLst/>
                        </a:rPr>
                        <a:t>LA Basin</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337,139</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83.24 %</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dirty="0">
                          <a:effectLst/>
                        </a:rPr>
                        <a:t>Outside LA Basin</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30,068</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7.42 %</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dirty="0">
                          <a:effectLst/>
                        </a:rPr>
                        <a:t>Ventura</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37,801</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9.33 %</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rowSpan="3">
                  <a:txBody>
                    <a:bodyPr/>
                    <a:lstStyle/>
                    <a:p>
                      <a:pPr marL="0" marR="0">
                        <a:lnSpc>
                          <a:spcPct val="115000"/>
                        </a:lnSpc>
                        <a:spcBef>
                          <a:spcPts val="0"/>
                        </a:spcBef>
                        <a:spcAft>
                          <a:spcPts val="0"/>
                        </a:spcAft>
                      </a:pPr>
                      <a:r>
                        <a:rPr lang="en-US" sz="900">
                          <a:effectLst/>
                        </a:rPr>
                        <a:t>SONGS Region</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900" dirty="0">
                          <a:effectLst/>
                        </a:rPr>
                        <a:t>South of Lugo</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122,485</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30.24 %</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dirty="0">
                          <a:effectLst/>
                        </a:rPr>
                        <a:t>South Orange County</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45,440</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11.22 %</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a:effectLst/>
                        </a:rPr>
                        <a:t>Neither</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237,096</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58.54 %</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rowSpan="2">
                  <a:txBody>
                    <a:bodyPr/>
                    <a:lstStyle/>
                    <a:p>
                      <a:pPr marL="0" marR="0">
                        <a:lnSpc>
                          <a:spcPct val="115000"/>
                        </a:lnSpc>
                        <a:spcBef>
                          <a:spcPts val="0"/>
                        </a:spcBef>
                        <a:spcAft>
                          <a:spcPts val="0"/>
                        </a:spcAft>
                      </a:pPr>
                      <a:r>
                        <a:rPr lang="en-US" sz="900">
                          <a:effectLst/>
                        </a:rPr>
                        <a:t>Non-SDP / SDP</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900">
                          <a:effectLst/>
                        </a:rPr>
                        <a:t>Non-SDP</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310,702</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76.71 %</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a:effectLst/>
                        </a:rPr>
                        <a:t>SDP</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94,319</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23.29 %</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rowSpan="2">
                  <a:txBody>
                    <a:bodyPr/>
                    <a:lstStyle/>
                    <a:p>
                      <a:pPr marL="0" marR="0">
                        <a:lnSpc>
                          <a:spcPct val="115000"/>
                        </a:lnSpc>
                        <a:spcBef>
                          <a:spcPts val="0"/>
                        </a:spcBef>
                        <a:spcAft>
                          <a:spcPts val="0"/>
                        </a:spcAft>
                      </a:pPr>
                      <a:r>
                        <a:rPr lang="en-US" sz="900">
                          <a:effectLst/>
                        </a:rPr>
                        <a:t>Non-Care / Care</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900">
                          <a:effectLst/>
                        </a:rPr>
                        <a:t>Non-CARE</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264,240</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65.24 %</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a:effectLst/>
                        </a:rPr>
                        <a:t>CARE</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140,781</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34.76 %</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rowSpan="2">
                  <a:txBody>
                    <a:bodyPr/>
                    <a:lstStyle/>
                    <a:p>
                      <a:pPr marL="0" marR="0">
                        <a:lnSpc>
                          <a:spcPct val="115000"/>
                        </a:lnSpc>
                        <a:spcBef>
                          <a:spcPts val="0"/>
                        </a:spcBef>
                        <a:spcAft>
                          <a:spcPts val="0"/>
                        </a:spcAft>
                      </a:pPr>
                      <a:r>
                        <a:rPr lang="en-US" sz="900">
                          <a:effectLst/>
                        </a:rPr>
                        <a:t>Size</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900">
                          <a:effectLst/>
                        </a:rPr>
                        <a:t>Avg. kW Less than 1 kW</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285,560</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70.5 %</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a:effectLst/>
                        </a:rPr>
                        <a:t>Avg. kW More than 1 kW</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119,461</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29.5 %</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rowSpan="3">
                  <a:txBody>
                    <a:bodyPr/>
                    <a:lstStyle/>
                    <a:p>
                      <a:pPr marL="0" marR="0">
                        <a:lnSpc>
                          <a:spcPct val="115000"/>
                        </a:lnSpc>
                        <a:spcBef>
                          <a:spcPts val="0"/>
                        </a:spcBef>
                        <a:spcAft>
                          <a:spcPts val="0"/>
                        </a:spcAft>
                      </a:pPr>
                      <a:r>
                        <a:rPr lang="en-US" sz="900">
                          <a:effectLst/>
                        </a:rPr>
                        <a:t>Alert Type</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nSpc>
                          <a:spcPct val="115000"/>
                        </a:lnSpc>
                        <a:spcBef>
                          <a:spcPts val="0"/>
                        </a:spcBef>
                        <a:spcAft>
                          <a:spcPts val="0"/>
                        </a:spcAft>
                      </a:pPr>
                      <a:r>
                        <a:rPr lang="en-US" sz="900">
                          <a:effectLst/>
                        </a:rPr>
                        <a:t>Text Only</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274,197</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69.7 %</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a:effectLst/>
                        </a:rPr>
                        <a:t>Phone Only</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36,764</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9.35 %</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vMerge="1">
                  <a:txBody>
                    <a:bodyPr/>
                    <a:lstStyle/>
                    <a:p>
                      <a:endParaRPr lang="en-US"/>
                    </a:p>
                  </a:txBody>
                  <a:tcPr/>
                </a:tc>
                <a:tc>
                  <a:txBody>
                    <a:bodyPr/>
                    <a:lstStyle/>
                    <a:p>
                      <a:pPr marL="0" marR="0">
                        <a:lnSpc>
                          <a:spcPct val="115000"/>
                        </a:lnSpc>
                        <a:spcBef>
                          <a:spcPts val="0"/>
                        </a:spcBef>
                        <a:spcAft>
                          <a:spcPts val="0"/>
                        </a:spcAft>
                      </a:pPr>
                      <a:r>
                        <a:rPr lang="en-US" sz="900">
                          <a:effectLst/>
                        </a:rPr>
                        <a:t>Email Only</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a:effectLst/>
                        </a:rPr>
                        <a:t>82,438</a:t>
                      </a:r>
                      <a:endParaRPr lang="en-US" sz="110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20.96 %</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75200">
                <a:tc gridSpan="2">
                  <a:txBody>
                    <a:bodyPr/>
                    <a:lstStyle/>
                    <a:p>
                      <a:pPr marL="0" marR="0" algn="ctr">
                        <a:lnSpc>
                          <a:spcPct val="115000"/>
                        </a:lnSpc>
                        <a:spcBef>
                          <a:spcPts val="0"/>
                        </a:spcBef>
                        <a:spcAft>
                          <a:spcPts val="0"/>
                        </a:spcAft>
                      </a:pPr>
                      <a:r>
                        <a:rPr lang="en-US" sz="900" b="1" dirty="0">
                          <a:effectLst/>
                        </a:rPr>
                        <a:t>All Customers</a:t>
                      </a:r>
                      <a:endParaRPr lang="en-US" sz="11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a:p>
                  </a:txBody>
                  <a:tcPr/>
                </a:tc>
                <a:tc>
                  <a:txBody>
                    <a:bodyPr/>
                    <a:lstStyle/>
                    <a:p>
                      <a:pPr marL="0" marR="0" algn="ctr">
                        <a:lnSpc>
                          <a:spcPct val="115000"/>
                        </a:lnSpc>
                        <a:spcBef>
                          <a:spcPts val="0"/>
                        </a:spcBef>
                        <a:spcAft>
                          <a:spcPts val="0"/>
                        </a:spcAft>
                      </a:pPr>
                      <a:r>
                        <a:rPr lang="en-US" sz="900" b="1" dirty="0">
                          <a:effectLst/>
                        </a:rPr>
                        <a:t>405,008</a:t>
                      </a:r>
                      <a:endParaRPr lang="en-US" sz="1100" b="1"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ctr">
                        <a:lnSpc>
                          <a:spcPct val="115000"/>
                        </a:lnSpc>
                        <a:spcBef>
                          <a:spcPts val="0"/>
                        </a:spcBef>
                        <a:spcAft>
                          <a:spcPts val="0"/>
                        </a:spcAft>
                      </a:pPr>
                      <a:r>
                        <a:rPr lang="en-US" sz="900" dirty="0">
                          <a:effectLst/>
                        </a:rPr>
                        <a:t>-</a:t>
                      </a:r>
                      <a:endParaRPr lang="en-US" sz="1100" dirty="0">
                        <a:effectLst/>
                        <a:latin typeface="Calibri"/>
                        <a:ea typeface="Times New Roma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2" name="Content Placeholder 11"/>
          <p:cNvSpPr>
            <a:spLocks noGrp="1"/>
          </p:cNvSpPr>
          <p:nvPr>
            <p:ph sz="quarter" idx="26"/>
          </p:nvPr>
        </p:nvSpPr>
        <p:spPr/>
        <p:txBody>
          <a:bodyPr/>
          <a:lstStyle/>
          <a:p>
            <a:r>
              <a:rPr lang="en-US" sz="1600" dirty="0"/>
              <a:t>As of y</a:t>
            </a:r>
            <a:r>
              <a:rPr lang="en-US" sz="1600" dirty="0" smtClean="0"/>
              <a:t>ear end 2014, </a:t>
            </a:r>
            <a:r>
              <a:rPr lang="en-US" sz="1600" dirty="0"/>
              <a:t>there were </a:t>
            </a:r>
            <a:r>
              <a:rPr lang="en-US" sz="1600" dirty="0" smtClean="0"/>
              <a:t>405,008 </a:t>
            </a:r>
            <a:r>
              <a:rPr lang="en-US" sz="1600" dirty="0"/>
              <a:t>active opt-in alert PTR participants</a:t>
            </a:r>
          </a:p>
          <a:p>
            <a:r>
              <a:rPr lang="en-US" sz="1600" dirty="0" smtClean="0"/>
              <a:t>28% </a:t>
            </a:r>
            <a:r>
              <a:rPr lang="en-US" sz="1600" dirty="0"/>
              <a:t>of </a:t>
            </a:r>
            <a:r>
              <a:rPr lang="en-US" sz="1600" dirty="0" smtClean="0"/>
              <a:t>current participants </a:t>
            </a:r>
            <a:r>
              <a:rPr lang="en-US" sz="1600" dirty="0"/>
              <a:t>enrolled in </a:t>
            </a:r>
            <a:r>
              <a:rPr lang="en-US" sz="1600" dirty="0" smtClean="0"/>
              <a:t>2013 prior years</a:t>
            </a:r>
            <a:endParaRPr lang="en-US" sz="1600" dirty="0"/>
          </a:p>
          <a:p>
            <a:r>
              <a:rPr lang="en-US" sz="1600" dirty="0"/>
              <a:t>Newer enrollees are more likely to receive notification of PTR events through text message, which may improve awareness of PTR </a:t>
            </a:r>
            <a:r>
              <a:rPr lang="en-US" sz="1600" dirty="0" smtClean="0"/>
              <a:t>events</a:t>
            </a:r>
          </a:p>
          <a:p>
            <a:pPr lvl="1"/>
            <a:r>
              <a:rPr lang="en-US" sz="1200" dirty="0" smtClean="0"/>
              <a:t>Text only notification increased from 29% in 2013 to 70% in 2014</a:t>
            </a:r>
          </a:p>
          <a:p>
            <a:pPr lvl="1"/>
            <a:r>
              <a:rPr lang="en-US" sz="1200" dirty="0" smtClean="0"/>
              <a:t>Email only notification dropped from 54% in 2013 to 21% in 2014</a:t>
            </a:r>
          </a:p>
          <a:p>
            <a:r>
              <a:rPr lang="en-US" sz="1600" dirty="0" smtClean="0"/>
              <a:t>For </a:t>
            </a:r>
            <a:r>
              <a:rPr lang="en-US" sz="1600" dirty="0"/>
              <a:t>comparison, there were approximately 600,000 default alert customers (My Account</a:t>
            </a:r>
            <a:r>
              <a:rPr lang="en-US" sz="1600" dirty="0" smtClean="0"/>
              <a:t>) in 2013</a:t>
            </a:r>
            <a:endParaRPr lang="en-US" sz="1600" dirty="0"/>
          </a:p>
          <a:p>
            <a:endParaRPr lang="en-US" sz="1600" dirty="0"/>
          </a:p>
        </p:txBody>
      </p:sp>
    </p:spTree>
    <p:extLst>
      <p:ext uri="{BB962C8B-B14F-4D97-AF65-F5344CB8AC3E}">
        <p14:creationId xmlns:p14="http://schemas.microsoft.com/office/powerpoint/2010/main" val="31917251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Evaluation Objectives</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7</a:t>
            </a:fld>
            <a:endParaRPr lang="en-US" dirty="0"/>
          </a:p>
        </p:txBody>
      </p:sp>
    </p:spTree>
    <p:extLst>
      <p:ext uri="{BB962C8B-B14F-4D97-AF65-F5344CB8AC3E}">
        <p14:creationId xmlns:p14="http://schemas.microsoft.com/office/powerpoint/2010/main" val="3261966237"/>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Scope of evaluation</a:t>
            </a:r>
            <a:endParaRPr lang="en-US" dirty="0"/>
          </a:p>
        </p:txBody>
      </p:sp>
      <p:sp>
        <p:nvSpPr>
          <p:cNvPr id="6" name="Content Placeholder 5"/>
          <p:cNvSpPr>
            <a:spLocks noGrp="1"/>
          </p:cNvSpPr>
          <p:nvPr>
            <p:ph idx="1"/>
          </p:nvPr>
        </p:nvSpPr>
        <p:spPr/>
        <p:txBody>
          <a:bodyPr/>
          <a:lstStyle/>
          <a:p>
            <a:r>
              <a:rPr lang="en-US" sz="2000" dirty="0"/>
              <a:t>The 2014 SCE PTR load impact evaluation </a:t>
            </a:r>
            <a:r>
              <a:rPr lang="en-US" sz="2000" dirty="0" smtClean="0"/>
              <a:t>focused </a:t>
            </a:r>
            <a:r>
              <a:rPr lang="en-US" sz="2000" dirty="0"/>
              <a:t>on the following three customer segments:</a:t>
            </a:r>
          </a:p>
          <a:p>
            <a:pPr lvl="1"/>
            <a:r>
              <a:rPr lang="en-US" b="1" dirty="0"/>
              <a:t>Opt-in alert PTR customers (opt-in):</a:t>
            </a:r>
            <a:r>
              <a:rPr lang="en-US" dirty="0"/>
              <a:t> Customers that voluntarily enrolled in PTR event notification by phone, text message, or email (approximately 405,000 customers);</a:t>
            </a:r>
          </a:p>
          <a:p>
            <a:pPr lvl="1"/>
            <a:r>
              <a:rPr lang="en-US" b="1" dirty="0"/>
              <a:t>Customers with in-home displays (IHD):</a:t>
            </a:r>
            <a:r>
              <a:rPr lang="en-US" dirty="0"/>
              <a:t> Customers who received IHDs (approximately 770 customers); and</a:t>
            </a:r>
          </a:p>
          <a:p>
            <a:pPr lvl="1"/>
            <a:r>
              <a:rPr lang="en-US" b="1" dirty="0"/>
              <a:t>Third-party PCT customers:</a:t>
            </a:r>
            <a:r>
              <a:rPr lang="en-US" dirty="0"/>
              <a:t> Customers that have a programmable communicating thermostat (PCT) and participated in the third-party PCT study, which enabled demand response during 2014 PTR events (approximately 3,200 customers).</a:t>
            </a:r>
          </a:p>
          <a:p>
            <a:endParaRPr lang="en-US" dirty="0"/>
          </a:p>
        </p:txBody>
      </p:sp>
      <p:sp>
        <p:nvSpPr>
          <p:cNvPr id="7" name="Text Placeholder 6"/>
          <p:cNvSpPr>
            <a:spLocks noGrp="1"/>
          </p:cNvSpPr>
          <p:nvPr>
            <p:ph type="body" sz="quarter" idx="17"/>
          </p:nvPr>
        </p:nvSpPr>
        <p:spPr/>
        <p:txBody>
          <a:bodyPr/>
          <a:lstStyle/>
          <a:p>
            <a:r>
              <a:rPr lang="en-US" dirty="0" smtClean="0"/>
              <a:t>Evaluation Objectives</a:t>
            </a:r>
            <a:endParaRPr lang="en-US" dirty="0"/>
          </a:p>
        </p:txBody>
      </p:sp>
      <p:sp>
        <p:nvSpPr>
          <p:cNvPr id="4" name="Slide Number Placeholder 3"/>
          <p:cNvSpPr>
            <a:spLocks noGrp="1"/>
          </p:cNvSpPr>
          <p:nvPr>
            <p:ph type="sldNum" sz="quarter" idx="12"/>
          </p:nvPr>
        </p:nvSpPr>
        <p:spPr/>
        <p:txBody>
          <a:bodyPr/>
          <a:lstStyle/>
          <a:p>
            <a:fld id="{276DE07D-12F9-FF40-B07B-9B015B6B1FBE}" type="slidenum">
              <a:rPr lang="en-US" smtClean="0"/>
              <a:pPr/>
              <a:t>8</a:t>
            </a:fld>
            <a:endParaRPr lang="en-US" dirty="0"/>
          </a:p>
        </p:txBody>
      </p:sp>
    </p:spTree>
    <p:extLst>
      <p:ext uri="{BB962C8B-B14F-4D97-AF65-F5344CB8AC3E}">
        <p14:creationId xmlns:p14="http://schemas.microsoft.com/office/powerpoint/2010/main" val="1923084746"/>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For each of the three participant groups, the </a:t>
            </a:r>
            <a:r>
              <a:rPr lang="en-US" dirty="0" smtClean="0"/>
              <a:t>objectives </a:t>
            </a:r>
            <a:r>
              <a:rPr lang="en-US" dirty="0"/>
              <a:t>of the load impact evaluation </a:t>
            </a:r>
            <a:r>
              <a:rPr lang="en-US" dirty="0" smtClean="0"/>
              <a:t>were </a:t>
            </a:r>
            <a:r>
              <a:rPr lang="en-US" dirty="0"/>
              <a:t>to:</a:t>
            </a:r>
          </a:p>
          <a:p>
            <a:pPr lvl="1"/>
            <a:r>
              <a:rPr lang="en-US" sz="1400" dirty="0"/>
              <a:t>Estimate hourly ex post load reductions on the eight 2014 PTR event days (aggregate and per-customer level)</a:t>
            </a:r>
          </a:p>
          <a:p>
            <a:pPr lvl="1"/>
            <a:r>
              <a:rPr lang="en-US" sz="1400" dirty="0"/>
              <a:t>Estimate ex post load reductions for each SCE local capacity area (LCA) and for areas affected by the SONGS closure (South of Lugo and Southern Orange County)</a:t>
            </a:r>
          </a:p>
          <a:p>
            <a:r>
              <a:rPr lang="en-US" sz="1600" dirty="0"/>
              <a:t>For </a:t>
            </a:r>
            <a:r>
              <a:rPr lang="en-US" sz="1600" dirty="0" smtClean="0"/>
              <a:t>the Opt-in PTR and PCT customers, additional objectives include:</a:t>
            </a:r>
          </a:p>
          <a:p>
            <a:pPr lvl="1"/>
            <a:r>
              <a:rPr lang="en-US" sz="1400" dirty="0" smtClean="0"/>
              <a:t>Forecast </a:t>
            </a:r>
            <a:r>
              <a:rPr lang="en-US" sz="1400" dirty="0"/>
              <a:t>2015–2025 PTR hourly ex ante load impacts for a 1-in-2 and 1-in-10 weather year by month, coincident with </a:t>
            </a:r>
            <a:r>
              <a:rPr lang="en-US" sz="1400" u="sng" dirty="0"/>
              <a:t>SCE’s monthly system peak </a:t>
            </a:r>
            <a:r>
              <a:rPr lang="en-US" sz="1400" dirty="0"/>
              <a:t>(aggregate and per-customer level)</a:t>
            </a:r>
          </a:p>
          <a:p>
            <a:pPr lvl="1"/>
            <a:r>
              <a:rPr lang="en-US" sz="1400" dirty="0"/>
              <a:t>Estimate ex ante load reductions for each LCA and for areas affected by the SONGS closure</a:t>
            </a:r>
          </a:p>
          <a:p>
            <a:r>
              <a:rPr lang="en-US" dirty="0" smtClean="0">
                <a:solidFill>
                  <a:schemeClr val="tx2"/>
                </a:solidFill>
              </a:rPr>
              <a:t>Significant changes </a:t>
            </a:r>
            <a:r>
              <a:rPr lang="en-US" dirty="0">
                <a:solidFill>
                  <a:schemeClr val="tx2"/>
                </a:solidFill>
              </a:rPr>
              <a:t>for 2014</a:t>
            </a:r>
          </a:p>
          <a:p>
            <a:pPr lvl="1"/>
            <a:r>
              <a:rPr lang="en-US" sz="1400" dirty="0"/>
              <a:t>Forecast 2015–2025 PTR hourly ex ante load impacts for a 1-in-2 and 1-in-10 weather year by month, coincident with the </a:t>
            </a:r>
            <a:r>
              <a:rPr lang="en-US" sz="1400" u="sng" dirty="0"/>
              <a:t>CAISO system peaking conditions</a:t>
            </a:r>
            <a:r>
              <a:rPr lang="en-US" sz="1400" dirty="0"/>
              <a:t> (aggregate and per-customer level</a:t>
            </a:r>
            <a:r>
              <a:rPr lang="en-US" sz="1400" dirty="0" smtClean="0"/>
              <a:t>)</a:t>
            </a:r>
          </a:p>
          <a:p>
            <a:pPr lvl="1"/>
            <a:r>
              <a:rPr lang="en-US" sz="1400" dirty="0"/>
              <a:t>No default </a:t>
            </a:r>
            <a:r>
              <a:rPr lang="en-US" sz="1400" dirty="0" smtClean="0"/>
              <a:t>PTR enrollment</a:t>
            </a:r>
            <a:r>
              <a:rPr lang="en-US" sz="1400" dirty="0"/>
              <a:t>, </a:t>
            </a:r>
            <a:r>
              <a:rPr lang="en-US" sz="1400" dirty="0" smtClean="0"/>
              <a:t>opt-in PTR </a:t>
            </a:r>
            <a:r>
              <a:rPr lang="en-US" sz="1400" dirty="0"/>
              <a:t>only</a:t>
            </a:r>
          </a:p>
          <a:p>
            <a:pPr lvl="1"/>
            <a:endParaRPr lang="en-US" sz="1400" dirty="0"/>
          </a:p>
          <a:p>
            <a:pPr lvl="1"/>
            <a:endParaRPr lang="en-US" sz="1400" dirty="0">
              <a:solidFill>
                <a:srgbClr val="C00000"/>
              </a:solidFill>
            </a:endParaRPr>
          </a:p>
          <a:p>
            <a:endParaRPr lang="en-US" dirty="0"/>
          </a:p>
        </p:txBody>
      </p:sp>
      <p:sp>
        <p:nvSpPr>
          <p:cNvPr id="3" name="Slide Number Placeholder 2"/>
          <p:cNvSpPr>
            <a:spLocks noGrp="1"/>
          </p:cNvSpPr>
          <p:nvPr>
            <p:ph type="sldNum" sz="quarter" idx="16"/>
          </p:nvPr>
        </p:nvSpPr>
        <p:spPr/>
        <p:txBody>
          <a:bodyPr/>
          <a:lstStyle/>
          <a:p>
            <a:fld id="{9BD6FA6A-A86D-4D06-AFF9-1E656D8048A1}" type="slidenum">
              <a:rPr lang="en-GB" smtClean="0"/>
              <a:pPr/>
              <a:t>9</a:t>
            </a:fld>
            <a:endParaRPr lang="en-GB"/>
          </a:p>
        </p:txBody>
      </p:sp>
      <p:sp>
        <p:nvSpPr>
          <p:cNvPr id="4" name="Title 3"/>
          <p:cNvSpPr>
            <a:spLocks noGrp="1"/>
          </p:cNvSpPr>
          <p:nvPr>
            <p:ph type="title"/>
          </p:nvPr>
        </p:nvSpPr>
        <p:spPr/>
        <p:txBody>
          <a:bodyPr/>
          <a:lstStyle/>
          <a:p>
            <a:r>
              <a:rPr lang="en-US" dirty="0" smtClean="0"/>
              <a:t>Evaluation objectives</a:t>
            </a:r>
            <a:endParaRPr lang="en-US" dirty="0"/>
          </a:p>
        </p:txBody>
      </p:sp>
      <p:sp>
        <p:nvSpPr>
          <p:cNvPr id="6" name="Text Placeholder 6"/>
          <p:cNvSpPr txBox="1">
            <a:spLocks/>
          </p:cNvSpPr>
          <p:nvPr/>
        </p:nvSpPr>
        <p:spPr>
          <a:xfrm>
            <a:off x="450886" y="164522"/>
            <a:ext cx="7042243" cy="253620"/>
          </a:xfrm>
          <a:prstGeom prst="rect">
            <a:avLst/>
          </a:prstGeom>
        </p:spPr>
        <p:txBody>
          <a:bodyPr vert="horz" wrap="none" lIns="0" tIns="45715" rIns="91428" bIns="45715" rtlCol="0">
            <a:noAutofit/>
          </a:bodyPr>
          <a:lstStyle>
            <a:lvl1pPr indent="0">
              <a:lnSpc>
                <a:spcPct val="120000"/>
              </a:lnSpc>
              <a:spcBef>
                <a:spcPts val="0"/>
              </a:spcBef>
              <a:spcAft>
                <a:spcPts val="263"/>
              </a:spcAft>
              <a:buClr>
                <a:schemeClr val="accent2"/>
              </a:buClr>
              <a:buFont typeface="Wingdings" panose="05000000000000000000" pitchFamily="2" charset="2"/>
              <a:buNone/>
              <a:defRPr sz="1100" b="0">
                <a:solidFill>
                  <a:schemeClr val="accent5"/>
                </a:solidFill>
                <a:latin typeface="Arial" pitchFamily="34" charset="0"/>
                <a:cs typeface="Arial" pitchFamily="34" charset="0"/>
              </a:defRPr>
            </a:lvl1pPr>
            <a:lvl2pPr marL="400827" indent="-200414">
              <a:lnSpc>
                <a:spcPct val="130000"/>
              </a:lnSpc>
              <a:spcBef>
                <a:spcPts val="32"/>
              </a:spcBef>
              <a:spcAft>
                <a:spcPts val="263"/>
              </a:spcAft>
              <a:buClr>
                <a:schemeClr val="accent3"/>
              </a:buClr>
              <a:buFont typeface="Arial" panose="020B0604020202020204" pitchFamily="34" charset="0"/>
              <a:buChar char="−"/>
              <a:defRPr sz="1600">
                <a:latin typeface="Arial"/>
                <a:cs typeface="Arial"/>
              </a:defRPr>
            </a:lvl2pPr>
            <a:lvl3pPr marL="501034" indent="-150310">
              <a:lnSpc>
                <a:spcPct val="110000"/>
              </a:lnSpc>
              <a:spcBef>
                <a:spcPts val="526"/>
              </a:spcBef>
              <a:spcAft>
                <a:spcPts val="263"/>
              </a:spcAft>
              <a:buClr>
                <a:schemeClr val="accent5"/>
              </a:buClr>
              <a:buSzPct val="100000"/>
              <a:buFont typeface="Arial" panose="020B0604020202020204" pitchFamily="34" charset="0"/>
              <a:buChar char="−"/>
              <a:defRPr sz="1400">
                <a:latin typeface="Arial"/>
                <a:cs typeface="Arial"/>
              </a:defRPr>
            </a:lvl3pPr>
            <a:lvl4pPr marL="701448" indent="-200414">
              <a:lnSpc>
                <a:spcPct val="110000"/>
              </a:lnSpc>
              <a:spcBef>
                <a:spcPts val="526"/>
              </a:spcBef>
              <a:spcAft>
                <a:spcPts val="263"/>
              </a:spcAft>
              <a:buClr>
                <a:schemeClr val="accent5"/>
              </a:buClr>
              <a:buFont typeface="Arial" panose="020B0604020202020204" pitchFamily="34" charset="0"/>
              <a:buChar char="-"/>
              <a:defRPr sz="1200">
                <a:latin typeface="Arial"/>
                <a:cs typeface="Arial"/>
              </a:defRPr>
            </a:lvl4pPr>
            <a:lvl5pPr marL="851758" indent="-200414">
              <a:lnSpc>
                <a:spcPct val="110000"/>
              </a:lnSpc>
              <a:spcBef>
                <a:spcPts val="526"/>
              </a:spcBef>
              <a:spcAft>
                <a:spcPts val="263"/>
              </a:spcAft>
              <a:buClr>
                <a:schemeClr val="accent5"/>
              </a:buClr>
              <a:buFont typeface="Arial" panose="020B0604020202020204" pitchFamily="34" charset="0"/>
              <a:buChar char="-"/>
              <a:defRPr sz="1200" baseline="0">
                <a:latin typeface="Arial"/>
                <a:cs typeface="Arial"/>
              </a:defRPr>
            </a:lvl5pPr>
            <a:lvl6pPr marL="673390" indent="-160331">
              <a:lnSpc>
                <a:spcPct val="110000"/>
              </a:lnSpc>
              <a:spcBef>
                <a:spcPts val="526"/>
              </a:spcBef>
              <a:spcAft>
                <a:spcPts val="0"/>
              </a:spcAft>
              <a:buClr>
                <a:schemeClr val="accent5"/>
              </a:buClr>
              <a:buFont typeface="Lucida Grande"/>
              <a:buChar char="-"/>
              <a:defRPr sz="1200">
                <a:latin typeface="Arial"/>
                <a:cs typeface="Arial"/>
              </a:defRPr>
            </a:lvl6pPr>
            <a:lvl7pPr marL="887832" indent="-150310">
              <a:lnSpc>
                <a:spcPct val="110000"/>
              </a:lnSpc>
              <a:spcBef>
                <a:spcPts val="526"/>
              </a:spcBef>
              <a:buClr>
                <a:schemeClr val="accent5"/>
              </a:buClr>
              <a:buFont typeface="Lucida Grande"/>
              <a:buChar char="-"/>
              <a:defRPr sz="1200">
                <a:latin typeface="Arial"/>
                <a:cs typeface="Arial"/>
              </a:defRPr>
            </a:lvl7pPr>
            <a:lvl8pPr marL="3428576" indent="-228571">
              <a:spcBef>
                <a:spcPct val="20000"/>
              </a:spcBef>
              <a:buFont typeface="Arial"/>
              <a:buChar char="•"/>
              <a:defRPr sz="2000"/>
            </a:lvl8pPr>
            <a:lvl9pPr marL="3885719" indent="-228571">
              <a:spcBef>
                <a:spcPct val="20000"/>
              </a:spcBef>
              <a:buFont typeface="Arial"/>
              <a:buChar char="•"/>
              <a:defRPr sz="2000"/>
            </a:lvl9pPr>
          </a:lstStyle>
          <a:p>
            <a:r>
              <a:rPr lang="en-US" dirty="0"/>
              <a:t>Evaluation Objectives</a:t>
            </a:r>
          </a:p>
        </p:txBody>
      </p:sp>
    </p:spTree>
    <p:extLst>
      <p:ext uri="{BB962C8B-B14F-4D97-AF65-F5344CB8AC3E}">
        <p14:creationId xmlns:p14="http://schemas.microsoft.com/office/powerpoint/2010/main" val="3865589929"/>
      </p:ext>
    </p:extLst>
  </p:cSld>
  <p:clrMapOvr>
    <a:masterClrMapping/>
  </p:clrMapOvr>
</p:sld>
</file>

<file path=ppt/theme/theme1.xml><?xml version="1.0" encoding="utf-8"?>
<a:theme xmlns:a="http://schemas.openxmlformats.org/drawingml/2006/main" name="Blank">
  <a:themeElements>
    <a:clrScheme name="Nexant_PP">
      <a:dk1>
        <a:srgbClr val="464749"/>
      </a:dk1>
      <a:lt1>
        <a:sysClr val="window" lastClr="FFFFFF"/>
      </a:lt1>
      <a:dk2>
        <a:srgbClr val="0070CD"/>
      </a:dk2>
      <a:lt2>
        <a:srgbClr val="C7C9CB"/>
      </a:lt2>
      <a:accent1>
        <a:srgbClr val="0070CD"/>
      </a:accent1>
      <a:accent2>
        <a:srgbClr val="77BC1F"/>
      </a:accent2>
      <a:accent3>
        <a:srgbClr val="FB9E4C"/>
      </a:accent3>
      <a:accent4>
        <a:srgbClr val="5A5B5E"/>
      </a:accent4>
      <a:accent5>
        <a:srgbClr val="818386"/>
      </a:accent5>
      <a:accent6>
        <a:srgbClr val="FB9E4C"/>
      </a:accent6>
      <a:hlink>
        <a:srgbClr val="77BC1F"/>
      </a:hlink>
      <a:folHlink>
        <a:srgbClr val="77BC1F"/>
      </a:folHlink>
    </a:clrScheme>
    <a:fontScheme name="Nexant">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noAutofit/>
      </a:bodyPr>
      <a:lstStyle>
        <a:defPPr>
          <a:defRPr sz="18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2394</TotalTime>
  <Words>2418</Words>
  <Application>Microsoft Office PowerPoint</Application>
  <PresentationFormat>Letter Paper (8.5x11 in)</PresentationFormat>
  <Paragraphs>730</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Blank</vt:lpstr>
      <vt:lpstr> 2014 Load Impact Evaluation of Southern California Edison’s Peak Time Rebate Program</vt:lpstr>
      <vt:lpstr>Presentation overview</vt:lpstr>
      <vt:lpstr>Program Overview</vt:lpstr>
      <vt:lpstr>SCE Save Power Days (SPD) program overview</vt:lpstr>
      <vt:lpstr>Brief history of SPD (PTR) program eligibility</vt:lpstr>
      <vt:lpstr>Opt-in PTR enrollment by customer category- year end 2014</vt:lpstr>
      <vt:lpstr>Evaluation Objectives</vt:lpstr>
      <vt:lpstr>Scope of evaluation</vt:lpstr>
      <vt:lpstr>Evaluation objectives</vt:lpstr>
      <vt:lpstr>Ex Post Methodology</vt:lpstr>
      <vt:lpstr>Overview of ex post analysis methodology</vt:lpstr>
      <vt:lpstr>Matched control group</vt:lpstr>
      <vt:lpstr>Matching results</vt:lpstr>
      <vt:lpstr>Ex Post Results</vt:lpstr>
      <vt:lpstr>Average Event Ex Post Load Impact Estimates (2-6 PM)</vt:lpstr>
      <vt:lpstr>Aggregate Load Reductions (MW) by Event Day and Group</vt:lpstr>
      <vt:lpstr>Average ex post event results for PCT customers</vt:lpstr>
      <vt:lpstr>Comparing PCT vs Opt-in PTR load impacts</vt:lpstr>
      <vt:lpstr>Ex Ante Methodology</vt:lpstr>
      <vt:lpstr>Overview of Ex Ante Methodology: Opt-in PTR </vt:lpstr>
      <vt:lpstr>Ex Post Impacts versus Mean17 for Opt-in PTR Customers</vt:lpstr>
      <vt:lpstr>Overview of Ex Ante Methodology: PCT </vt:lpstr>
      <vt:lpstr>Enrollment Forecasts</vt:lpstr>
      <vt:lpstr>Ex Ante Results</vt:lpstr>
      <vt:lpstr>Opt-in PTR Ex Ante Load Impact Estimates (2015 &amp; 2015)</vt:lpstr>
      <vt:lpstr>PCT Ex Ante Load Impact Estimates (2015 &amp; 2015)</vt:lpstr>
      <vt:lpstr>Comparison of Ex Post and Ex Ante Estimates of Opt-in PTR Average 2 to 6 PM Load Impact (kW)</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Name</dc:title>
  <dc:creator>Lemarchand, Alana</dc:creator>
  <cp:lastModifiedBy>Chow, Dorris</cp:lastModifiedBy>
  <cp:revision>64</cp:revision>
  <dcterms:created xsi:type="dcterms:W3CDTF">2015-01-21T23:24:51Z</dcterms:created>
  <dcterms:modified xsi:type="dcterms:W3CDTF">2015-05-07T22:10:50Z</dcterms:modified>
</cp:coreProperties>
</file>