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1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7" r:id="rId4"/>
    <p:sldId id="326" r:id="rId5"/>
    <p:sldId id="307" r:id="rId6"/>
    <p:sldId id="285" r:id="rId7"/>
    <p:sldId id="310" r:id="rId8"/>
    <p:sldId id="311" r:id="rId9"/>
    <p:sldId id="312" r:id="rId10"/>
    <p:sldId id="327" r:id="rId11"/>
    <p:sldId id="328" r:id="rId12"/>
    <p:sldId id="313" r:id="rId13"/>
    <p:sldId id="329" r:id="rId14"/>
    <p:sldId id="317" r:id="rId15"/>
    <p:sldId id="322" r:id="rId16"/>
    <p:sldId id="324" r:id="rId17"/>
    <p:sldId id="325" r:id="rId18"/>
    <p:sldId id="334" r:id="rId19"/>
    <p:sldId id="331" r:id="rId20"/>
    <p:sldId id="332" r:id="rId21"/>
    <p:sldId id="321" r:id="rId22"/>
    <p:sldId id="318" r:id="rId23"/>
    <p:sldId id="333" r:id="rId24"/>
    <p:sldId id="316" r:id="rId25"/>
    <p:sldId id="330" r:id="rId26"/>
    <p:sldId id="320" r:id="rId27"/>
    <p:sldId id="319" r:id="rId28"/>
    <p:sldId id="305" r:id="rId29"/>
  </p:sldIdLst>
  <p:sldSz cx="9144000" cy="6858000" type="screen4x3"/>
  <p:notesSz cx="6881813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3D9"/>
    <a:srgbClr val="A6E2A6"/>
    <a:srgbClr val="339933"/>
    <a:srgbClr val="FF9933"/>
    <a:srgbClr val="FF0000"/>
    <a:srgbClr val="FFFFCC"/>
    <a:srgbClr val="FF3300"/>
    <a:srgbClr val="FFFF00"/>
    <a:srgbClr val="FFFF66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86828" autoAdjust="0"/>
  </p:normalViewPr>
  <p:slideViewPr>
    <p:cSldViewPr>
      <p:cViewPr>
        <p:scale>
          <a:sx n="120" d="100"/>
          <a:sy n="120" d="100"/>
        </p:scale>
        <p:origin x="91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08C1-5D40-4767-92EB-5E9DBB8E95A9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D2790-9EAE-46CC-94C8-8E0D5C69D62F}" type="slidenum">
              <a:rPr lang="en-US" sz="1600" b="1" smtClean="0"/>
              <a:pPr/>
              <a:t>‹#›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9297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62B72-A098-4D72-A66D-732EC9B32062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>
          <a:xfrm>
            <a:off x="2831306" y="373380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FD760-C490-496D-878F-6118F725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6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5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1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43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59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FD760-C490-496D-878F-6118F725F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2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FD760-C490-496D-878F-6118F725F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4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FD760-C490-496D-878F-6118F725F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4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90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FD760-C490-496D-878F-6118F725F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63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671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76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99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0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/>
          <a:lstStyle/>
          <a:p>
            <a:fld id="{324E5ED1-8433-40C9-A73C-50A0484308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2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ntro_Page_CORPORATE Fin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0" y="3602038"/>
            <a:ext cx="2982913" cy="1470025"/>
          </a:xfrm>
        </p:spPr>
        <p:txBody>
          <a:bodyPr anchor="t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Click here to edit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80AA39-F331-4722-8E56-C0DE743E6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6312" y="1673352"/>
            <a:ext cx="6096000" cy="50292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0752" y="3273552"/>
            <a:ext cx="4892040" cy="262432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2688" y="3268663"/>
            <a:ext cx="2366962" cy="262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050" y="3268663"/>
            <a:ext cx="2368550" cy="2620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80AA39-F331-4722-8E56-C0DE743E6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25" y="1676400"/>
            <a:ext cx="1543050" cy="421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75" y="1676400"/>
            <a:ext cx="4476750" cy="421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80AA39-F331-4722-8E56-C0DE743E6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ection_Page_CORPORATE Fina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Click </a:t>
            </a:r>
            <a:r>
              <a:rPr lang="fr-FR" dirty="0" err="1" smtClean="0"/>
              <a:t>here</a:t>
            </a:r>
            <a:r>
              <a:rPr lang="fr-FR" dirty="0" smtClean="0"/>
              <a:t> to </a:t>
            </a:r>
            <a:r>
              <a:rPr lang="fr-FR" dirty="0" err="1" smtClean="0"/>
              <a:t>edit</a:t>
            </a:r>
            <a:endParaRPr lang="fr-F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80AA39-F331-4722-8E56-C0DE743E6B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Garamond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&gt;"/>
        <a:defRPr sz="2500">
          <a:solidFill>
            <a:schemeClr val="tx1"/>
          </a:solidFill>
          <a:latin typeface="Garamond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2300">
          <a:solidFill>
            <a:schemeClr val="tx1"/>
          </a:solidFill>
          <a:latin typeface="Garamond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–"/>
        <a:defRPr sz="2000">
          <a:solidFill>
            <a:schemeClr val="tx1"/>
          </a:solidFill>
          <a:latin typeface="Garamond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Char char="•"/>
        <a:defRPr sz="1900">
          <a:solidFill>
            <a:schemeClr val="tx1"/>
          </a:solidFill>
          <a:latin typeface="Garamon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Title_Page_CORPORA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492375" y="16764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here to edit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22688" y="3268663"/>
            <a:ext cx="488791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here to edit</a:t>
            </a:r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6934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800"/>
            </a:lvl1pPr>
          </a:lstStyle>
          <a:p>
            <a:pPr>
              <a:defRPr/>
            </a:pPr>
            <a:fld id="{5210E6C1-C3BE-471A-8C4B-B07DDC5C0B01}" type="slidenum">
              <a:rPr lang="fr-FR" sz="60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fr-FR" sz="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36332" y="4191000"/>
            <a:ext cx="4572000" cy="1808162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+mj-lt"/>
              </a:rPr>
              <a:t>2014 SDG&amp;E PTR/SCTD Evaluation</a:t>
            </a: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/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Dave Hanna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May 11</a:t>
            </a:r>
            <a:r>
              <a:rPr lang="en-US" sz="2000" b="1" baseline="30000" dirty="0" smtClean="0">
                <a:latin typeface="+mj-lt"/>
              </a:rPr>
              <a:t>th</a:t>
            </a:r>
            <a:r>
              <a:rPr lang="en-US" sz="2000" b="1" dirty="0" smtClean="0">
                <a:latin typeface="+mj-lt"/>
              </a:rPr>
              <a:t>, 2015</a:t>
            </a:r>
            <a:endParaRPr lang="en-US" sz="2000" b="1" dirty="0">
              <a:latin typeface="+mj-lt"/>
            </a:endParaRPr>
          </a:p>
        </p:txBody>
      </p:sp>
      <p:pic>
        <p:nvPicPr>
          <p:cNvPr id="3" name="Picture 2" descr="Homepage - S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32" y="1613408"/>
            <a:ext cx="1981200" cy="97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84158"/>
              </p:ext>
            </p:extLst>
          </p:nvPr>
        </p:nvGraphicFramePr>
        <p:xfrm>
          <a:off x="0" y="7010400"/>
          <a:ext cx="9108331" cy="583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831"/>
                <a:gridCol w="875800"/>
                <a:gridCol w="1118106"/>
                <a:gridCol w="1071396"/>
                <a:gridCol w="875800"/>
                <a:gridCol w="1138542"/>
                <a:gridCol w="1104483"/>
                <a:gridCol w="710373"/>
              </a:tblGrid>
              <a:tr h="582820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Category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Active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 Reference Load (kW)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 Observed Load (kW)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Impact (kW)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Load Reduction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Aggregate Load Reduction (MW)</a:t>
                      </a:r>
                    </a:p>
                  </a:txBody>
                  <a:tcPr marL="52363" marR="52363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°F</a:t>
                      </a:r>
                    </a:p>
                  </a:txBody>
                  <a:tcPr marL="52363" marR="52363" marT="0" marB="0" anchor="b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56,270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24,200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88.3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19,765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87.9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11,435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87.5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Coastal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30,599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86.5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Inland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24,801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89.8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SCTD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54,757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52363" marR="52363" marT="0" marB="0" anchor="ctr"/>
                </a:tc>
              </a:tr>
              <a:tr h="291410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Load Control (SCTD or Summer Saver)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51,855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52363" marR="52363" marT="0" marB="0" anchor="ctr"/>
                </a:tc>
              </a:tr>
              <a:tr h="291410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Saver – 50% Cycling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87.3</a:t>
                      </a:r>
                    </a:p>
                  </a:txBody>
                  <a:tcPr marL="52363" marR="52363" marT="0" marB="0" anchor="ctr"/>
                </a:tc>
              </a:tr>
              <a:tr h="291410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Saver – 100% Cycling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2,028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Income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16,199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87.8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Non-Low Income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35,656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88.1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Enroll. Year – 2012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24,224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88.5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Enroll. Year – 2013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8,086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88.5</a:t>
                      </a:r>
                    </a:p>
                  </a:txBody>
                  <a:tcPr marL="52363" marR="52363" marT="0" marB="0" anchor="ctr"/>
                </a:tc>
              </a:tr>
              <a:tr h="154812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Enroll. Year – 2014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– Email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35,765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– Text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8,049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88.0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Notification – Both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7,251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88.1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Billing Tier 1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20,499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87.7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Billing Tier 2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4,673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5.0%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87.5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Billing Tier 3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9,391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87.8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Billing Tier 4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8,700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0.06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88.3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Summer Billing Tier 5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8,542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88.6</a:t>
                      </a:r>
                    </a:p>
                  </a:txBody>
                  <a:tcPr marL="52363" marR="52363" marT="0" marB="0" anchor="ctr"/>
                </a:tc>
              </a:tr>
              <a:tr h="145705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Energy Metered</a:t>
                      </a:r>
                    </a:p>
                  </a:txBody>
                  <a:tcPr marL="52363" marR="52363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2,864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0.14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-21.3%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</a:p>
                  </a:txBody>
                  <a:tcPr marL="52363" marR="52363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88.4</a:t>
                      </a:r>
                    </a:p>
                  </a:txBody>
                  <a:tcPr marL="52363" marR="52363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41575" y="714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24525"/>
              </p:ext>
            </p:extLst>
          </p:nvPr>
        </p:nvGraphicFramePr>
        <p:xfrm>
          <a:off x="0" y="12877800"/>
          <a:ext cx="9108332" cy="2748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3831"/>
                <a:gridCol w="875801"/>
                <a:gridCol w="1118106"/>
                <a:gridCol w="1026634"/>
                <a:gridCol w="856339"/>
                <a:gridCol w="1111294"/>
                <a:gridCol w="1195955"/>
                <a:gridCol w="710372"/>
              </a:tblGrid>
              <a:tr h="604513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Category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Active 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Participants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 Reference Load (kW)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 Observed Load (kW)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Impact (kW)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Load Reduction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Aggregate Load Reduction (MW)</a:t>
                      </a: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°F</a:t>
                      </a:r>
                    </a:p>
                  </a:txBody>
                  <a:tcPr marL="73025" marR="73025" marT="0" marB="0" anchor="b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1,887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0.61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Degree Setback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2.58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25.6%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86.2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 Cycling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2.21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20.9%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87.7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PTR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1,162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87.1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PTR – 4 Deg. Setback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28.3%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86.1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PTR – 50% Cycling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22.5%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87.8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SCTD Only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</a:t>
                      </a:r>
                    </a:p>
                  </a:txBody>
                  <a:tcPr marL="73025" marR="73025" marT="0" marB="0" anchor="ctr"/>
                </a:tc>
              </a:tr>
              <a:tr h="444303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SCTD Only – 4 Degree Setback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21.8%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0.21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86.3</a:t>
                      </a:r>
                    </a:p>
                  </a:txBody>
                  <a:tcPr marL="73025" marR="73025" marT="0" marB="0" anchor="ctr"/>
                </a:tc>
              </a:tr>
              <a:tr h="211798"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SCTD Only – 50% Cycling</a:t>
                      </a: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2.87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0.53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18.6%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indent="-274320" algn="ctr" defTabSz="914400" rtl="0" eaLnBrk="1" latinLnBrk="0" hangingPunct="1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87.5</a:t>
                      </a: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3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0"/>
    </mc:Choice>
    <mc:Fallback xmlns="">
      <p:transition spd="slow" advTm="100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– PTR – Notification Type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627686" y="1676400"/>
            <a:ext cx="2516314" cy="5105400"/>
          </a:xfrm>
        </p:spPr>
        <p:txBody>
          <a:bodyPr/>
          <a:lstStyle/>
          <a:p>
            <a:r>
              <a:rPr lang="en-US" sz="1600" dirty="0" smtClean="0">
                <a:latin typeface="+mn-lt"/>
              </a:rPr>
              <a:t>Average Participant Event Hour Load Reduction</a:t>
            </a:r>
          </a:p>
          <a:p>
            <a:pPr lvl="1"/>
            <a:r>
              <a:rPr lang="en-US" sz="1400" dirty="0" smtClean="0">
                <a:latin typeface="+mn-lt"/>
              </a:rPr>
              <a:t>Email-Only</a:t>
            </a:r>
            <a:r>
              <a:rPr lang="pl-PL" sz="1400" dirty="0" smtClean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0.10</a:t>
            </a:r>
            <a:r>
              <a:rPr lang="pl-PL" sz="1400" dirty="0" smtClean="0">
                <a:latin typeface="+mn-lt"/>
              </a:rPr>
              <a:t> kW</a:t>
            </a:r>
            <a:r>
              <a:rPr lang="en-US" sz="1400" dirty="0" smtClean="0">
                <a:latin typeface="+mn-lt"/>
              </a:rPr>
              <a:t> (7.0%)</a:t>
            </a:r>
            <a:endParaRPr lang="pl-PL" sz="1400" dirty="0">
              <a:latin typeface="+mn-lt"/>
            </a:endParaRPr>
          </a:p>
          <a:p>
            <a:pPr lvl="1"/>
            <a:r>
              <a:rPr lang="en-US" sz="1400" dirty="0" smtClean="0">
                <a:latin typeface="+mn-lt"/>
              </a:rPr>
              <a:t>Text-Only</a:t>
            </a:r>
            <a:r>
              <a:rPr lang="pl-PL" sz="1400" dirty="0" smtClean="0">
                <a:latin typeface="+mn-lt"/>
              </a:rPr>
              <a:t>: </a:t>
            </a:r>
            <a:r>
              <a:rPr lang="en-US" sz="1400" dirty="0" smtClean="0">
                <a:latin typeface="+mn-lt"/>
              </a:rPr>
              <a:t>0.06</a:t>
            </a:r>
            <a:r>
              <a:rPr lang="pl-PL" sz="1400" dirty="0" smtClean="0">
                <a:latin typeface="+mn-lt"/>
              </a:rPr>
              <a:t> kW</a:t>
            </a:r>
            <a:r>
              <a:rPr lang="en-US" sz="1400" dirty="0" smtClean="0">
                <a:latin typeface="+mn-lt"/>
              </a:rPr>
              <a:t> (4.4%)</a:t>
            </a:r>
          </a:p>
          <a:p>
            <a:pPr lvl="1"/>
            <a:r>
              <a:rPr lang="en-US" sz="1400" dirty="0" smtClean="0">
                <a:latin typeface="+mn-lt"/>
              </a:rPr>
              <a:t>Both: 0.13 kW (8.7%)</a:t>
            </a:r>
            <a:endParaRPr lang="pl-PL" sz="1400" dirty="0">
              <a:latin typeface="+mn-lt"/>
            </a:endParaRPr>
          </a:p>
          <a:p>
            <a:r>
              <a:rPr lang="en-US" sz="1600" dirty="0">
                <a:latin typeface="+mn-lt"/>
              </a:rPr>
              <a:t>Average </a:t>
            </a:r>
            <a:r>
              <a:rPr lang="en-US" sz="1600" dirty="0" smtClean="0">
                <a:latin typeface="+mn-lt"/>
              </a:rPr>
              <a:t>Aggregate </a:t>
            </a:r>
            <a:r>
              <a:rPr lang="en-US" sz="1600" dirty="0">
                <a:latin typeface="+mn-lt"/>
              </a:rPr>
              <a:t>Event Hour Load Reduction</a:t>
            </a:r>
          </a:p>
          <a:p>
            <a:pPr lvl="1"/>
            <a:r>
              <a:rPr lang="en-US" sz="1400" dirty="0" smtClean="0">
                <a:latin typeface="+mn-lt"/>
              </a:rPr>
              <a:t>Email-Only: 3.74 MW</a:t>
            </a:r>
            <a:endParaRPr lang="en-US" sz="1400" dirty="0">
              <a:latin typeface="+mn-lt"/>
            </a:endParaRPr>
          </a:p>
          <a:p>
            <a:pPr lvl="1"/>
            <a:r>
              <a:rPr lang="en-US" sz="1400" dirty="0">
                <a:latin typeface="+mn-lt"/>
              </a:rPr>
              <a:t>Text-Only: </a:t>
            </a:r>
            <a:r>
              <a:rPr lang="en-US" sz="1400" dirty="0" smtClean="0">
                <a:latin typeface="+mn-lt"/>
              </a:rPr>
              <a:t>0.49 MW</a:t>
            </a:r>
          </a:p>
          <a:p>
            <a:pPr lvl="1"/>
            <a:r>
              <a:rPr lang="en-US" sz="1400" dirty="0" smtClean="0">
                <a:latin typeface="+mn-lt"/>
              </a:rPr>
              <a:t>Both: 0.96 MW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Average Active Participants</a:t>
            </a:r>
          </a:p>
          <a:p>
            <a:pPr lvl="1"/>
            <a:r>
              <a:rPr lang="pl-PL" sz="1400" dirty="0">
                <a:latin typeface="+mn-lt"/>
              </a:rPr>
              <a:t>Email-Only: </a:t>
            </a:r>
            <a:r>
              <a:rPr lang="en-US" sz="1400" dirty="0" smtClean="0">
                <a:latin typeface="+mn-lt"/>
              </a:rPr>
              <a:t>35,765</a:t>
            </a:r>
            <a:endParaRPr lang="pl-PL" sz="1400" dirty="0">
              <a:latin typeface="+mn-lt"/>
            </a:endParaRPr>
          </a:p>
          <a:p>
            <a:pPr lvl="1"/>
            <a:r>
              <a:rPr lang="pl-PL" sz="1400" dirty="0">
                <a:latin typeface="+mn-lt"/>
              </a:rPr>
              <a:t>Text-Only: </a:t>
            </a:r>
            <a:r>
              <a:rPr lang="en-US" sz="1400" dirty="0" smtClean="0">
                <a:latin typeface="+mn-lt"/>
              </a:rPr>
              <a:t>8,049</a:t>
            </a:r>
            <a:endParaRPr lang="pl-PL" sz="1400" dirty="0">
              <a:latin typeface="+mn-lt"/>
            </a:endParaRPr>
          </a:p>
          <a:p>
            <a:pPr lvl="1"/>
            <a:r>
              <a:rPr lang="pl-PL" sz="1400" dirty="0">
                <a:latin typeface="+mn-lt"/>
              </a:rPr>
              <a:t>Both</a:t>
            </a:r>
            <a:r>
              <a:rPr lang="pl-PL" sz="1400" dirty="0" smtClean="0">
                <a:latin typeface="+mn-lt"/>
              </a:rPr>
              <a:t>:</a:t>
            </a:r>
            <a:r>
              <a:rPr lang="en-US" sz="1400" dirty="0" smtClean="0">
                <a:latin typeface="+mn-lt"/>
              </a:rPr>
              <a:t> 7,251</a:t>
            </a:r>
            <a:endParaRPr lang="en-US" dirty="0" smtClean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6324608" cy="44644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79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Average Participant Event Hour Load Reduction : 0.61 kW</a:t>
            </a:r>
          </a:p>
          <a:p>
            <a:r>
              <a:rPr lang="en-US" sz="2000" dirty="0" smtClean="0">
                <a:latin typeface="+mn-lt"/>
              </a:rPr>
              <a:t>Average Aggregate Event Hour Load Reduction : 1.16 MW (22.9%)</a:t>
            </a:r>
          </a:p>
          <a:p>
            <a:r>
              <a:rPr lang="en-US" sz="2000" dirty="0" smtClean="0">
                <a:latin typeface="+mn-lt"/>
              </a:rPr>
              <a:t>Average Active Participants : 1,887</a:t>
            </a:r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- SCTD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K:\SDG&amp;E\PTR_2014\SAS\SAS_Output\Report_Exhibits\PTR_SSDual - ALL_ALL Wtr0 Over0 By Cycling _ - ALL - 2014_Aver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5943600" cy="3782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– SCTD – Cycling Strategy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6172200" y="1447800"/>
            <a:ext cx="2819400" cy="5105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Average Participant Event Hour </a:t>
            </a:r>
            <a:r>
              <a:rPr lang="en-US" sz="2000" dirty="0" smtClean="0">
                <a:latin typeface="+mn-lt"/>
              </a:rPr>
              <a:t>Load Reduction</a:t>
            </a:r>
          </a:p>
          <a:p>
            <a:pPr lvl="1"/>
            <a:r>
              <a:rPr lang="en-US" sz="1700" dirty="0" smtClean="0">
                <a:latin typeface="+mn-lt"/>
              </a:rPr>
              <a:t>4 degree : 0.65 kW</a:t>
            </a:r>
          </a:p>
          <a:p>
            <a:pPr lvl="1"/>
            <a:r>
              <a:rPr lang="en-US" sz="1700" dirty="0" smtClean="0">
                <a:latin typeface="+mn-lt"/>
              </a:rPr>
              <a:t>50% cycling: 0.58 kW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Average Aggregate Event Hour Load Reduction</a:t>
            </a:r>
          </a:p>
          <a:p>
            <a:pPr lvl="1"/>
            <a:r>
              <a:rPr lang="pl-PL" sz="1700" dirty="0">
                <a:latin typeface="+mn-lt"/>
              </a:rPr>
              <a:t>4 degree : </a:t>
            </a:r>
            <a:r>
              <a:rPr lang="en-US" sz="1700" dirty="0" smtClean="0">
                <a:latin typeface="+mn-lt"/>
              </a:rPr>
              <a:t>0.60</a:t>
            </a:r>
            <a:r>
              <a:rPr lang="pl-PL" sz="1700" dirty="0" smtClean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M</a:t>
            </a:r>
            <a:r>
              <a:rPr lang="pl-PL" sz="1700" dirty="0" smtClean="0">
                <a:latin typeface="+mn-lt"/>
              </a:rPr>
              <a:t>W</a:t>
            </a:r>
            <a:r>
              <a:rPr lang="en-US" sz="1700" dirty="0" smtClean="0">
                <a:latin typeface="+mn-lt"/>
              </a:rPr>
              <a:t> (25.6%)</a:t>
            </a:r>
            <a:endParaRPr lang="pl-PL" sz="1700" dirty="0">
              <a:latin typeface="+mn-lt"/>
            </a:endParaRPr>
          </a:p>
          <a:p>
            <a:pPr lvl="1"/>
            <a:r>
              <a:rPr lang="pl-PL" sz="1700" dirty="0">
                <a:latin typeface="+mn-lt"/>
              </a:rPr>
              <a:t>50% cycling: </a:t>
            </a:r>
            <a:r>
              <a:rPr lang="pl-PL" sz="1700" dirty="0" smtClean="0">
                <a:latin typeface="+mn-lt"/>
              </a:rPr>
              <a:t>0.5</a:t>
            </a:r>
            <a:r>
              <a:rPr lang="en-US" sz="1700" dirty="0" smtClean="0">
                <a:latin typeface="+mn-lt"/>
              </a:rPr>
              <a:t>6</a:t>
            </a:r>
            <a:r>
              <a:rPr lang="pl-PL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M</a:t>
            </a:r>
            <a:r>
              <a:rPr lang="pl-PL" sz="1700" dirty="0" smtClean="0">
                <a:latin typeface="+mn-lt"/>
              </a:rPr>
              <a:t>W</a:t>
            </a:r>
            <a:r>
              <a:rPr lang="en-US" sz="1700" dirty="0" smtClean="0">
                <a:latin typeface="+mn-lt"/>
              </a:rPr>
              <a:t> (20.9%)</a:t>
            </a:r>
          </a:p>
          <a:p>
            <a:r>
              <a:rPr lang="en-US" sz="2000" dirty="0" smtClean="0">
                <a:latin typeface="+mn-lt"/>
              </a:rPr>
              <a:t>Average Active Participants</a:t>
            </a:r>
          </a:p>
          <a:p>
            <a:pPr lvl="1"/>
            <a:r>
              <a:rPr lang="en-US" sz="1700" dirty="0" smtClean="0">
                <a:latin typeface="+mn-lt"/>
              </a:rPr>
              <a:t>4 degree</a:t>
            </a:r>
            <a:r>
              <a:rPr lang="pl-PL" sz="1700" dirty="0" smtClean="0">
                <a:latin typeface="+mn-lt"/>
              </a:rPr>
              <a:t> : </a:t>
            </a:r>
            <a:r>
              <a:rPr lang="en-US" sz="1700" dirty="0" smtClean="0">
                <a:latin typeface="+mn-lt"/>
              </a:rPr>
              <a:t>923</a:t>
            </a:r>
            <a:endParaRPr lang="pl-PL" sz="1700" dirty="0" smtClean="0">
              <a:latin typeface="+mn-lt"/>
            </a:endParaRPr>
          </a:p>
          <a:p>
            <a:pPr lvl="1"/>
            <a:r>
              <a:rPr lang="en-US" sz="1700" dirty="0" smtClean="0">
                <a:latin typeface="+mn-lt"/>
              </a:rPr>
              <a:t>50% cycling </a:t>
            </a:r>
            <a:r>
              <a:rPr lang="pl-PL" sz="1700" dirty="0" smtClean="0">
                <a:latin typeface="+mn-lt"/>
              </a:rPr>
              <a:t>: </a:t>
            </a:r>
            <a:r>
              <a:rPr lang="en-US" sz="1700" dirty="0" smtClean="0">
                <a:latin typeface="+mn-lt"/>
              </a:rPr>
              <a:t>964</a:t>
            </a:r>
            <a:endParaRPr lang="pl-PL" sz="1700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22" y="1981200"/>
            <a:ext cx="5732224" cy="4046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186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Energy conservation effects estimated using panel time-series regression analysis</a:t>
            </a:r>
          </a:p>
          <a:p>
            <a:pPr lvl="1"/>
            <a:r>
              <a:rPr lang="en-US" dirty="0" smtClean="0">
                <a:latin typeface="+mn-lt"/>
              </a:rPr>
              <a:t>May through October for 2013 and 2014</a:t>
            </a:r>
          </a:p>
          <a:p>
            <a:pPr lvl="1"/>
            <a:r>
              <a:rPr lang="en-US" dirty="0" smtClean="0">
                <a:latin typeface="+mn-lt"/>
              </a:rPr>
              <a:t>Treatment and control group</a:t>
            </a:r>
          </a:p>
          <a:p>
            <a:pPr lvl="1"/>
            <a:r>
              <a:rPr lang="en-US" dirty="0" smtClean="0">
                <a:latin typeface="+mn-lt"/>
              </a:rPr>
              <a:t>Pre and post installation data</a:t>
            </a:r>
          </a:p>
          <a:p>
            <a:r>
              <a:rPr lang="en-US" sz="2800" smtClean="0">
                <a:latin typeface="+mn-lt"/>
              </a:rPr>
              <a:t>Estimated </a:t>
            </a:r>
            <a:r>
              <a:rPr lang="en-US" sz="2800" dirty="0" smtClean="0">
                <a:latin typeface="+mn-lt"/>
              </a:rPr>
              <a:t>monthly, daily, and hourly models</a:t>
            </a:r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Daily Model:</a:t>
            </a:r>
          </a:p>
          <a:p>
            <a:pPr lvl="1"/>
            <a:r>
              <a:rPr lang="en-US" sz="2400" dirty="0" smtClean="0">
                <a:latin typeface="+mn-lt"/>
              </a:rPr>
              <a:t>Average program impact per weekday = 0.32 kWh (1.3%), statistically significant</a:t>
            </a: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SCTD – Energy Savings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SCTD – Energy </a:t>
            </a:r>
            <a:r>
              <a:rPr lang="en-US" sz="3200" dirty="0" smtClean="0">
                <a:latin typeface="Cambria" pitchFamily="18" charset="0"/>
              </a:rPr>
              <a:t>Savings – Weekday Hours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\\spo-sas-1\Projects\SDG&amp;E\PTR_2014\SAS\SAS_Output\HourlyEnergySavingPlots_Weekday_2015040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43600" cy="4953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8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Participants can override DR signal during events</a:t>
            </a:r>
          </a:p>
          <a:p>
            <a:pPr lvl="1"/>
            <a:r>
              <a:rPr lang="en-US" dirty="0" smtClean="0">
                <a:latin typeface="+mn-lt"/>
              </a:rPr>
              <a:t>Thermostat runtime reports show manual AC usage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About 20% of participants overrode at all during events, averaging 55-65% of event duration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About </a:t>
            </a:r>
            <a:r>
              <a:rPr lang="en-US" dirty="0" smtClean="0">
                <a:latin typeface="+mn-lt"/>
              </a:rPr>
              <a:t>15% of participants overrode for the majority of event, </a:t>
            </a:r>
            <a:r>
              <a:rPr lang="en-US" dirty="0">
                <a:latin typeface="+mn-lt"/>
              </a:rPr>
              <a:t>averaging </a:t>
            </a:r>
            <a:r>
              <a:rPr lang="en-US" dirty="0" smtClean="0">
                <a:latin typeface="+mn-lt"/>
              </a:rPr>
              <a:t>80-85</a:t>
            </a:r>
            <a:r>
              <a:rPr lang="en-US" dirty="0">
                <a:latin typeface="+mn-lt"/>
              </a:rPr>
              <a:t>% of event </a:t>
            </a:r>
            <a:r>
              <a:rPr lang="en-US" dirty="0" smtClean="0">
                <a:latin typeface="+mn-lt"/>
              </a:rPr>
              <a:t>duration</a:t>
            </a:r>
          </a:p>
          <a:p>
            <a:endParaRPr lang="en-US" dirty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SCTD – Overrides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>
                <a:latin typeface="Cambria" pitchFamily="18" charset="0"/>
              </a:rPr>
              <a:t>SCTD – </a:t>
            </a:r>
            <a:r>
              <a:rPr lang="en-US" sz="3200" dirty="0" smtClean="0">
                <a:latin typeface="Cambria" pitchFamily="18" charset="0"/>
              </a:rPr>
              <a:t>Overrides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1493838"/>
            <a:ext cx="5295900" cy="5257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287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SCTD Overrides in Thermostat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8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SCTD vs. Summer Saver – 50%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832"/>
            <a:ext cx="8229600" cy="433136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1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865297"/>
              </p:ext>
            </p:extLst>
          </p:nvPr>
        </p:nvGraphicFramePr>
        <p:xfrm>
          <a:off x="609600" y="1954228"/>
          <a:ext cx="7848599" cy="3925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2898"/>
                <a:gridCol w="2194058"/>
                <a:gridCol w="794021"/>
                <a:gridCol w="968668"/>
                <a:gridCol w="1009706"/>
                <a:gridCol w="1019248"/>
              </a:tblGrid>
              <a:tr h="9080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Program Segment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Hours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 Hourly Impact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 Percent Load Reduction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Average Significant Hourly Impact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>
                          <a:effectLst/>
                        </a:rPr>
                        <a:t>Average Significant Percent Load Reduction</a:t>
                      </a:r>
                      <a:endParaRPr lang="en-US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 anchor="b"/>
                </a:tc>
              </a:tr>
              <a:tr h="181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SCTD Dually Enrolled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Entire Day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0.003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0.2%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0.027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PTR Only Hours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0.366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16.3%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0.366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16.3%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PTR and SCTD/SS Hours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0.619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22.5%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0.619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22.5%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SCTD Only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Entire Day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0.019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1.0%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0.005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0.3%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PTR Only Hours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0.177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7.5%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dirty="0">
                          <a:effectLst/>
                        </a:rPr>
                        <a:t>0.0%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PTR and SCTD/SS Hours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0.532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18.5%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0.532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18.5%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SS Dually Enrolled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Entire Day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-0.094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-5.6%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-0.047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-2.8%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18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PTR Only Hours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-0.022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-1.1%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0.000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0.0%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  <a:tr h="233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PTR and SCTD/SS Hours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0.336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13.5%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0.336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45"/>
                        </a:spcBef>
                        <a:spcAft>
                          <a:spcPts val="145"/>
                        </a:spcAft>
                      </a:pPr>
                      <a:r>
                        <a:rPr lang="en-US" sz="1600" b="1" dirty="0">
                          <a:effectLst/>
                        </a:rPr>
                        <a:t>13.5%</a:t>
                      </a:r>
                      <a:endParaRPr lang="en-US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643" marR="1564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SCTD vs. Summer Saver – 50%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Program Overviews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Methods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Ex-post Results</a:t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Ex-Ante Estimates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123" y="944562"/>
            <a:ext cx="8229600" cy="655638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Introduction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7"/>
    </mc:Choice>
    <mc:Fallback xmlns="">
      <p:transition spd="slow" advTm="4215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5410200" cy="4495801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PTR participants with photovoltaic (PV) generation</a:t>
            </a:r>
          </a:p>
          <a:p>
            <a:r>
              <a:rPr lang="en-US" sz="2400" dirty="0" smtClean="0">
                <a:latin typeface="+mn-lt"/>
              </a:rPr>
              <a:t>Able to export excess PV energy back to grid</a:t>
            </a:r>
          </a:p>
          <a:p>
            <a:r>
              <a:rPr lang="en-US" sz="2400" dirty="0" smtClean="0">
                <a:latin typeface="+mn-lt"/>
              </a:rPr>
              <a:t>PSM matching done on both import and export channels of interval data</a:t>
            </a:r>
          </a:p>
          <a:p>
            <a:r>
              <a:rPr lang="en-US" sz="2400" dirty="0" smtClean="0">
                <a:latin typeface="+mn-lt"/>
              </a:rPr>
              <a:t>Ex-post results based on net impact of NEM customers’ consumption minus exported PV delivered to the grid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Net Energy Metering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304008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Average Participant Event Hour Load Reduction : 0.43 kW</a:t>
            </a:r>
          </a:p>
          <a:p>
            <a:r>
              <a:rPr lang="en-US" sz="2000" dirty="0" smtClean="0">
                <a:latin typeface="+mn-lt"/>
              </a:rPr>
              <a:t>Average Aggregate Event Hour Load Reduction : 1.23 MW (-21.3%)</a:t>
            </a:r>
          </a:p>
          <a:p>
            <a:r>
              <a:rPr lang="en-US" sz="2000" dirty="0" smtClean="0">
                <a:latin typeface="+mn-lt"/>
              </a:rPr>
              <a:t>Average Active Participants : 2,864</a:t>
            </a:r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– Net Energy Metering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K:\SDG&amp;E\PTR_2014\SAS\SAS_Output\Report_Exhibits\PTR_NEM - ALL_ALL Wtr0 Over0 By Channel - NEMNETPY - 2014_Aver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1957"/>
            <a:ext cx="5943600" cy="3782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9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752600"/>
            <a:ext cx="5111750" cy="39321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fld id="{4580AA39-F331-4722-8E56-C0DE743E6BE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Ex Ante Forecast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57200" y="1600200"/>
            <a:ext cx="3124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&gt;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–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+mn-lt"/>
              </a:rPr>
              <a:t>Combine ex post results </a:t>
            </a:r>
            <a:r>
              <a:rPr lang="en-US" sz="2000" kern="0" dirty="0" smtClean="0">
                <a:latin typeface="+mn-lt"/>
              </a:rPr>
              <a:t>with:</a:t>
            </a:r>
          </a:p>
          <a:p>
            <a:pPr lvl="1"/>
            <a:r>
              <a:rPr lang="en-US" sz="1600" kern="0" dirty="0">
                <a:latin typeface="+mn-lt"/>
              </a:rPr>
              <a:t>Alternative weather scenarios (year and day type</a:t>
            </a:r>
            <a:r>
              <a:rPr lang="en-US" sz="1600" kern="0" dirty="0" smtClean="0">
                <a:latin typeface="+mn-lt"/>
              </a:rPr>
              <a:t>)</a:t>
            </a:r>
          </a:p>
          <a:p>
            <a:pPr lvl="1"/>
            <a:r>
              <a:rPr lang="en-US" sz="1600" kern="0" dirty="0" smtClean="0">
                <a:latin typeface="+mn-lt"/>
              </a:rPr>
              <a:t>Forecast </a:t>
            </a:r>
            <a:r>
              <a:rPr lang="en-US" sz="1600" kern="0" dirty="0">
                <a:latin typeface="+mn-lt"/>
              </a:rPr>
              <a:t>of  participation </a:t>
            </a:r>
          </a:p>
          <a:p>
            <a:r>
              <a:rPr lang="en-US" sz="2000" kern="0" dirty="0" smtClean="0">
                <a:latin typeface="+mn-lt"/>
              </a:rPr>
              <a:t>PTR participant forecast flat after 2015</a:t>
            </a:r>
          </a:p>
          <a:p>
            <a:r>
              <a:rPr lang="en-US" sz="2000" kern="0" dirty="0" smtClean="0">
                <a:latin typeface="+mn-lt"/>
              </a:rPr>
              <a:t>Small increase in share of PTR/SS Dual</a:t>
            </a:r>
          </a:p>
          <a:p>
            <a:r>
              <a:rPr lang="en-US" sz="2000" kern="0" dirty="0" smtClean="0">
                <a:latin typeface="+mn-lt"/>
              </a:rPr>
              <a:t>Two sources for weather scenarios:</a:t>
            </a:r>
          </a:p>
          <a:p>
            <a:pPr lvl="1"/>
            <a:r>
              <a:rPr lang="en-US" sz="1300" kern="0" dirty="0" smtClean="0">
                <a:latin typeface="+mn-lt"/>
              </a:rPr>
              <a:t>SDG&amp;E</a:t>
            </a:r>
          </a:p>
          <a:p>
            <a:pPr lvl="1"/>
            <a:r>
              <a:rPr lang="en-US" sz="1300" kern="0" dirty="0" smtClean="0">
                <a:latin typeface="+mn-lt"/>
              </a:rPr>
              <a:t>CAISO</a:t>
            </a:r>
            <a:endParaRPr lang="pl-PL" sz="13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62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Weather in 2014 was particularly hot</a:t>
            </a:r>
          </a:p>
          <a:p>
            <a:pPr lvl="1"/>
            <a:r>
              <a:rPr lang="en-US" dirty="0" smtClean="0">
                <a:latin typeface="+mn-lt"/>
              </a:rPr>
              <a:t>Swarm of wildfires in May 2014</a:t>
            </a:r>
          </a:p>
          <a:p>
            <a:pPr lvl="1"/>
            <a:r>
              <a:rPr lang="en-US" dirty="0" smtClean="0">
                <a:latin typeface="+mn-lt"/>
              </a:rPr>
              <a:t>Overlapped with several PTR, SCTD, and SS events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Ex-Ante Estimates - Wildfires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" name="Picture 9" descr="\\spo-sas-1\Projects\SDG&amp;E\PTR_2014\SAS\SAS_Output\Fire\SDGE_fires\SDGE_Fires_All_Final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r="9455"/>
          <a:stretch/>
        </p:blipFill>
        <p:spPr bwMode="auto">
          <a:xfrm>
            <a:off x="1600200" y="3271520"/>
            <a:ext cx="5943600" cy="32816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30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Participant Usage Before, During, and After, by Distance to Fire 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Ex-Ante Estimates - Wildfires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4687"/>
            <a:ext cx="7315215" cy="45720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52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Comparison of Control and Participants by Distance to Fire </a:t>
            </a:r>
          </a:p>
          <a:p>
            <a:pPr lvl="1"/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Ex-Ante Estimates - Wildfires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2303077"/>
            <a:ext cx="5943600" cy="4246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74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Weather in 2014 was particularly hot</a:t>
            </a:r>
          </a:p>
          <a:p>
            <a:r>
              <a:rPr lang="en-US" dirty="0" smtClean="0">
                <a:latin typeface="+mn-lt"/>
              </a:rPr>
              <a:t>Ex-post results align with 1-in-10 ex-ante weather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Ex-Ante Estimates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29436"/>
              </p:ext>
            </p:extLst>
          </p:nvPr>
        </p:nvGraphicFramePr>
        <p:xfrm>
          <a:off x="1066800" y="2895600"/>
          <a:ext cx="7162799" cy="3276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3613"/>
                <a:gridCol w="1283613"/>
                <a:gridCol w="782740"/>
                <a:gridCol w="782740"/>
                <a:gridCol w="755105"/>
                <a:gridCol w="799320"/>
                <a:gridCol w="799320"/>
                <a:gridCol w="676348"/>
              </a:tblGrid>
              <a:tr h="916927">
                <a:tc gridSpan="3"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Program Segment and Weather Scenario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Mean Reference Load (kW)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Mean Observed Load (kW)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Mean Impact (kW)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effectLst/>
                        </a:rPr>
                        <a:t>% Load Reduction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Mean Temp. °F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rowSpan="2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PTR Only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Overall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1-in-10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1.57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1.48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0.09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5.8%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86.52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1-in-2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1.37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1.30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0.07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4.8%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80.55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rowSpan="6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PTR/SCTD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4 Degree Setback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1-in-10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2.60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1.92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0.68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26.2%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87.44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1-in-2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2.03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1.54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0.49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24.2%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81.07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50% Cycle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1-in-10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0.55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21.0%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87.26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1-in-2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2.05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1.65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0.40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19.4%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80.97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Overall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>
                          <a:effectLst/>
                        </a:rPr>
                        <a:t>1-in-10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0.60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23.1%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87.35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-274320" algn="l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b="1" dirty="0">
                          <a:effectLst/>
                        </a:rPr>
                        <a:t>1-in-2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2.04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1.60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0.43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21.3%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274320" algn="ctr">
                        <a:lnSpc>
                          <a:spcPts val="16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81.02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Questions?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8" name="Picture 6" descr="http://www.clipartbest.com/cliparts/9T4/ep4/9T4ep4x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1981200" cy="3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"/>
    </mc:Choice>
    <mc:Fallback xmlns="">
      <p:transition spd="slow" advTm="279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Notification </a:t>
            </a:r>
            <a:r>
              <a:rPr lang="en-US" dirty="0">
                <a:latin typeface="+mn-lt"/>
              </a:rPr>
              <a:t>on a day-ahead basis </a:t>
            </a:r>
            <a:r>
              <a:rPr lang="en-US" dirty="0" smtClean="0">
                <a:latin typeface="+mn-lt"/>
              </a:rPr>
              <a:t>for events</a:t>
            </a:r>
          </a:p>
          <a:p>
            <a:pPr lvl="1"/>
            <a:r>
              <a:rPr lang="en-US" dirty="0" smtClean="0">
                <a:latin typeface="+mn-lt"/>
              </a:rPr>
              <a:t>11 a.m. – 6 p.m.</a:t>
            </a:r>
          </a:p>
          <a:p>
            <a:r>
              <a:rPr lang="en-US" dirty="0" smtClean="0">
                <a:latin typeface="+mn-lt"/>
              </a:rPr>
              <a:t>Two-level incentive program</a:t>
            </a:r>
          </a:p>
          <a:p>
            <a:pPr lvl="1"/>
            <a:r>
              <a:rPr lang="en-US" dirty="0" smtClean="0">
                <a:latin typeface="+mn-lt"/>
              </a:rPr>
              <a:t>Basic ($0.75/kWh)</a:t>
            </a:r>
          </a:p>
          <a:p>
            <a:pPr lvl="1"/>
            <a:r>
              <a:rPr lang="en-US" dirty="0">
                <a:latin typeface="+mn-lt"/>
              </a:rPr>
              <a:t>Premium </a:t>
            </a:r>
            <a:r>
              <a:rPr lang="en-US" dirty="0" smtClean="0">
                <a:latin typeface="+mn-lt"/>
              </a:rPr>
              <a:t>($1.25/kWh)</a:t>
            </a:r>
          </a:p>
          <a:p>
            <a:r>
              <a:rPr lang="en-US" dirty="0" smtClean="0">
                <a:latin typeface="+mn-lt"/>
              </a:rPr>
              <a:t>Bill credit based on </a:t>
            </a:r>
            <a:r>
              <a:rPr lang="en-US" dirty="0">
                <a:latin typeface="+mn-lt"/>
              </a:rPr>
              <a:t>reduction in electric usage below customer reference level (CRL)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Opt-in to receive credit, beginning in 2013</a:t>
            </a:r>
          </a:p>
          <a:p>
            <a:pPr lvl="1"/>
            <a:r>
              <a:rPr lang="en-US" dirty="0" smtClean="0">
                <a:latin typeface="+mn-lt"/>
              </a:rPr>
              <a:t>Was default, with opt-in for notification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123" y="944562"/>
            <a:ext cx="8229600" cy="655638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Peak Time Rebate (Reduce Your Use) Program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7"/>
    </mc:Choice>
    <mc:Fallback xmlns="">
      <p:transition spd="slow" advTm="421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Free programmable communicating thermostats (PCTs) with DR-enabling technology</a:t>
            </a:r>
          </a:p>
          <a:p>
            <a:r>
              <a:rPr lang="en-US" dirty="0" smtClean="0">
                <a:latin typeface="+mn-lt"/>
              </a:rPr>
              <a:t>Two DR methods – randomly assigned</a:t>
            </a:r>
          </a:p>
          <a:p>
            <a:pPr lvl="1"/>
            <a:r>
              <a:rPr lang="en-US" dirty="0" smtClean="0">
                <a:latin typeface="+mn-lt"/>
              </a:rPr>
              <a:t>50% air conditioning cycling</a:t>
            </a:r>
          </a:p>
          <a:p>
            <a:pPr lvl="1"/>
            <a:r>
              <a:rPr lang="en-US" dirty="0" smtClean="0">
                <a:latin typeface="+mn-lt"/>
              </a:rPr>
              <a:t>4 degree thermostat setback</a:t>
            </a:r>
          </a:p>
          <a:p>
            <a:r>
              <a:rPr lang="en-US" dirty="0" smtClean="0">
                <a:latin typeface="+mn-lt"/>
              </a:rPr>
              <a:t>2 p.m. – 6 p.m.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96962"/>
            <a:ext cx="8229600" cy="655638"/>
          </a:xfrm>
        </p:spPr>
        <p:txBody>
          <a:bodyPr/>
          <a:lstStyle/>
          <a:p>
            <a:r>
              <a:rPr lang="en-US" sz="2800" dirty="0" smtClean="0">
                <a:latin typeface="Cambria" pitchFamily="18" charset="0"/>
              </a:rPr>
              <a:t>Small Customer Technology Deployment (SCTD) Program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8" name="Picture 4" descr="Smart Si Thermo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11" y="4045405"/>
            <a:ext cx="3810000" cy="29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7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7"/>
    </mc:Choice>
    <mc:Fallback xmlns="">
      <p:transition spd="slow" advTm="4215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Multiple Segment Aggregated Regression models</a:t>
            </a:r>
          </a:p>
          <a:p>
            <a:pPr lvl="1"/>
            <a:r>
              <a:rPr lang="en-US" dirty="0" smtClean="0">
                <a:latin typeface="+mn-lt"/>
              </a:rPr>
              <a:t>PTR only – </a:t>
            </a:r>
          </a:p>
          <a:p>
            <a:pPr lvl="1"/>
            <a:r>
              <a:rPr lang="en-US" dirty="0" smtClean="0">
                <a:latin typeface="+mn-lt"/>
              </a:rPr>
              <a:t>Load Control – </a:t>
            </a:r>
          </a:p>
          <a:p>
            <a:r>
              <a:rPr lang="en-US" dirty="0" smtClean="0">
                <a:latin typeface="+mn-lt"/>
              </a:rPr>
              <a:t>Compared participant and reference hourly residential loads</a:t>
            </a:r>
          </a:p>
          <a:p>
            <a:pPr lvl="1"/>
            <a:r>
              <a:rPr lang="en-US" dirty="0" smtClean="0">
                <a:latin typeface="+mn-lt"/>
              </a:rPr>
              <a:t>Reference loads calculated from matched control groups of non-program participants</a:t>
            </a:r>
          </a:p>
          <a:p>
            <a:r>
              <a:rPr lang="en-US" dirty="0" smtClean="0">
                <a:latin typeface="+mn-lt"/>
              </a:rPr>
              <a:t>Control groups selected via Stratified Propensity Score Matching</a:t>
            </a:r>
          </a:p>
          <a:p>
            <a:pPr lvl="1"/>
            <a:r>
              <a:rPr lang="en-US" dirty="0" smtClean="0">
                <a:latin typeface="+mn-lt"/>
              </a:rPr>
              <a:t>Logistic regression model to estimate probability of participation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Methods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Two stages of Propensity Score Matching</a:t>
            </a:r>
          </a:p>
          <a:p>
            <a:pPr lvl="1"/>
            <a:r>
              <a:rPr lang="en-US" sz="2000" dirty="0" smtClean="0">
                <a:latin typeface="+mn-lt"/>
              </a:rPr>
              <a:t>Stage I – Monthly Billing Data, 5-to-1 matches</a:t>
            </a:r>
          </a:p>
          <a:p>
            <a:pPr lvl="1"/>
            <a:r>
              <a:rPr lang="en-US" sz="2000" dirty="0" smtClean="0">
                <a:latin typeface="+mn-lt"/>
              </a:rPr>
              <a:t>Stage II – Interval Data, 1-to-1 matches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Methods - PSM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95664"/>
            <a:ext cx="5943600" cy="3962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30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Impact models based on aggregate hourly residential loads for opt-in alert groups and matched controls</a:t>
            </a:r>
          </a:p>
          <a:p>
            <a:r>
              <a:rPr lang="en-US" dirty="0" smtClean="0">
                <a:latin typeface="+mn-lt"/>
              </a:rPr>
              <a:t>Final </a:t>
            </a:r>
            <a:r>
              <a:rPr lang="en-US" dirty="0">
                <a:latin typeface="+mn-lt"/>
              </a:rPr>
              <a:t>model specifications </a:t>
            </a:r>
            <a:r>
              <a:rPr lang="en-US" dirty="0" smtClean="0">
                <a:latin typeface="+mn-lt"/>
              </a:rPr>
              <a:t>included </a:t>
            </a:r>
            <a:r>
              <a:rPr lang="en-US" dirty="0">
                <a:latin typeface="+mn-lt"/>
              </a:rPr>
              <a:t>variables for hour, day of the week, month, cooling degree hours (CDH65), </a:t>
            </a:r>
            <a:r>
              <a:rPr lang="en-US" dirty="0" smtClean="0">
                <a:latin typeface="+mn-lt"/>
              </a:rPr>
              <a:t>event indicators, and opt-in status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Methods – Ex-Post Impacts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174" y="4191000"/>
            <a:ext cx="5945652" cy="22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Average Participant Event Hour Load Reduction : 0.11 kW</a:t>
            </a:r>
          </a:p>
          <a:p>
            <a:r>
              <a:rPr lang="en-US" sz="2000" dirty="0" smtClean="0">
                <a:latin typeface="+mn-lt"/>
              </a:rPr>
              <a:t>Average Aggregate Event Hour Load Reduction : 5.92 MW (6.9%)</a:t>
            </a:r>
          </a:p>
          <a:p>
            <a:r>
              <a:rPr lang="en-US" sz="2000" dirty="0">
                <a:latin typeface="+mn-lt"/>
              </a:rPr>
              <a:t>Average Temperature : </a:t>
            </a:r>
            <a:r>
              <a:rPr lang="en-US" sz="2000" dirty="0" smtClean="0">
                <a:latin typeface="+mn-lt"/>
              </a:rPr>
              <a:t>88.0°F; Average Active Participants : 56,270</a:t>
            </a:r>
            <a:endParaRPr lang="en-US" dirty="0" smtClean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- PTR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\\spo-sas-1\Projects\SDG&amp;E\PTR_2014\SAS\SAS_Output\Report_Exhibits\PTR_All - ALL_ALL Wtr0 Over0 By None - _NA_ - 2014_Aver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1957"/>
            <a:ext cx="5943600" cy="37820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79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55638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Results – PTR – Low Income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80AA39-F331-4722-8E56-C0DE743E6BE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867400" y="1447800"/>
            <a:ext cx="3124200" cy="5105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Average Participant Event Hour </a:t>
            </a:r>
            <a:r>
              <a:rPr lang="en-US" sz="2000" dirty="0" smtClean="0">
                <a:latin typeface="+mn-lt"/>
              </a:rPr>
              <a:t>Usage</a:t>
            </a:r>
          </a:p>
          <a:p>
            <a:pPr lvl="1"/>
            <a:r>
              <a:rPr lang="en-US" sz="1700" dirty="0" smtClean="0">
                <a:latin typeface="+mn-lt"/>
              </a:rPr>
              <a:t>Non-L.I. : 1.44 kW</a:t>
            </a:r>
          </a:p>
          <a:p>
            <a:pPr lvl="1"/>
            <a:r>
              <a:rPr lang="en-US" sz="1700" dirty="0" smtClean="0">
                <a:latin typeface="+mn-lt"/>
              </a:rPr>
              <a:t>L.I. : 1.31 kW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Average Participant Event Hour Load Reduction</a:t>
            </a:r>
          </a:p>
          <a:p>
            <a:pPr lvl="1"/>
            <a:r>
              <a:rPr lang="pl-PL" sz="1700" dirty="0">
                <a:latin typeface="+mn-lt"/>
              </a:rPr>
              <a:t>Non-L.I. : </a:t>
            </a:r>
            <a:r>
              <a:rPr lang="en-US" sz="1700" dirty="0" smtClean="0">
                <a:latin typeface="+mn-lt"/>
              </a:rPr>
              <a:t>0.11</a:t>
            </a:r>
            <a:r>
              <a:rPr lang="pl-PL" sz="1700" dirty="0" smtClean="0">
                <a:latin typeface="+mn-lt"/>
              </a:rPr>
              <a:t> kW</a:t>
            </a:r>
            <a:r>
              <a:rPr lang="en-US" sz="1700" dirty="0" smtClean="0">
                <a:latin typeface="+mn-lt"/>
              </a:rPr>
              <a:t> (7.1%)</a:t>
            </a:r>
            <a:endParaRPr lang="pl-PL" sz="1700" dirty="0">
              <a:latin typeface="+mn-lt"/>
            </a:endParaRPr>
          </a:p>
          <a:p>
            <a:pPr lvl="1"/>
            <a:r>
              <a:rPr lang="pl-PL" sz="1700" dirty="0">
                <a:latin typeface="+mn-lt"/>
              </a:rPr>
              <a:t>L.I. : </a:t>
            </a:r>
            <a:r>
              <a:rPr lang="en-US" sz="1700" dirty="0" smtClean="0">
                <a:latin typeface="+mn-lt"/>
              </a:rPr>
              <a:t>0.04</a:t>
            </a:r>
            <a:r>
              <a:rPr lang="pl-PL" sz="1700" dirty="0" smtClean="0">
                <a:latin typeface="+mn-lt"/>
              </a:rPr>
              <a:t> kW</a:t>
            </a:r>
            <a:r>
              <a:rPr lang="en-US" sz="1700" dirty="0" smtClean="0">
                <a:latin typeface="+mn-lt"/>
              </a:rPr>
              <a:t> (2.8%)</a:t>
            </a:r>
            <a:endParaRPr lang="pl-PL" sz="17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Average Active Participants</a:t>
            </a:r>
          </a:p>
          <a:p>
            <a:pPr lvl="1"/>
            <a:r>
              <a:rPr lang="pl-PL" sz="1700" dirty="0" smtClean="0">
                <a:latin typeface="+mn-lt"/>
              </a:rPr>
              <a:t>Non-L.I. : </a:t>
            </a:r>
            <a:r>
              <a:rPr lang="en-US" sz="1700" dirty="0" smtClean="0">
                <a:latin typeface="+mn-lt"/>
              </a:rPr>
              <a:t>35,656</a:t>
            </a:r>
            <a:endParaRPr lang="pl-PL" sz="1700" dirty="0" smtClean="0">
              <a:latin typeface="+mn-lt"/>
            </a:endParaRPr>
          </a:p>
          <a:p>
            <a:pPr lvl="1"/>
            <a:r>
              <a:rPr lang="pl-PL" sz="1700" dirty="0" smtClean="0">
                <a:latin typeface="+mn-lt"/>
              </a:rPr>
              <a:t>L.I. : </a:t>
            </a:r>
            <a:r>
              <a:rPr lang="en-US" sz="1700" dirty="0" smtClean="0">
                <a:latin typeface="+mn-lt"/>
              </a:rPr>
              <a:t>16,199</a:t>
            </a:r>
            <a:endParaRPr lang="pl-PL" sz="1700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2100"/>
            <a:ext cx="4991100" cy="4991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50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21"/>
    </mc:Choice>
    <mc:Fallback xmlns="">
      <p:transition spd="slow" advTm="3732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- Corporate">
  <a:themeElements>
    <a:clrScheme name="Content - Corporate 13">
      <a:dk1>
        <a:srgbClr val="000000"/>
      </a:dk1>
      <a:lt1>
        <a:srgbClr val="FFFFFF"/>
      </a:lt1>
      <a:dk2>
        <a:srgbClr val="C00000"/>
      </a:dk2>
      <a:lt2>
        <a:srgbClr val="808080"/>
      </a:lt2>
      <a:accent1>
        <a:srgbClr val="FFC800"/>
      </a:accent1>
      <a:accent2>
        <a:srgbClr val="0077CC"/>
      </a:accent2>
      <a:accent3>
        <a:srgbClr val="FFFFFF"/>
      </a:accent3>
      <a:accent4>
        <a:srgbClr val="000000"/>
      </a:accent4>
      <a:accent5>
        <a:srgbClr val="FFE0AA"/>
      </a:accent5>
      <a:accent6>
        <a:srgbClr val="006BB9"/>
      </a:accent6>
      <a:hlink>
        <a:srgbClr val="0077CC"/>
      </a:hlink>
      <a:folHlink>
        <a:srgbClr val="FBB71A"/>
      </a:folHlink>
    </a:clrScheme>
    <a:fontScheme name="Content - Corporat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tent -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-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-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-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-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nt -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nt - Corporate 13">
        <a:dk1>
          <a:srgbClr val="000000"/>
        </a:dk1>
        <a:lt1>
          <a:srgbClr val="FFFFFF"/>
        </a:lt1>
        <a:dk2>
          <a:srgbClr val="C00000"/>
        </a:dk2>
        <a:lt2>
          <a:srgbClr val="808080"/>
        </a:lt2>
        <a:accent1>
          <a:srgbClr val="FFC800"/>
        </a:accent1>
        <a:accent2>
          <a:srgbClr val="0077CC"/>
        </a:accent2>
        <a:accent3>
          <a:srgbClr val="FFFFFF"/>
        </a:accent3>
        <a:accent4>
          <a:srgbClr val="000000"/>
        </a:accent4>
        <a:accent5>
          <a:srgbClr val="FFE0AA"/>
        </a:accent5>
        <a:accent6>
          <a:srgbClr val="006BB9"/>
        </a:accent6>
        <a:hlink>
          <a:srgbClr val="0077CC"/>
        </a:hlink>
        <a:folHlink>
          <a:srgbClr val="FBB7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btitle - Corporate">
  <a:themeElements>
    <a:clrScheme name="Subtitle -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title -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title -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title -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title -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title -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title -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title -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title - Corporate 13">
        <a:dk1>
          <a:srgbClr val="000000"/>
        </a:dk1>
        <a:lt1>
          <a:srgbClr val="FFFFFF"/>
        </a:lt1>
        <a:dk2>
          <a:srgbClr val="C00000"/>
        </a:dk2>
        <a:lt2>
          <a:srgbClr val="808080"/>
        </a:lt2>
        <a:accent1>
          <a:srgbClr val="FFC800"/>
        </a:accent1>
        <a:accent2>
          <a:srgbClr val="0077CC"/>
        </a:accent2>
        <a:accent3>
          <a:srgbClr val="FFFFFF"/>
        </a:accent3>
        <a:accent4>
          <a:srgbClr val="000000"/>
        </a:accent4>
        <a:accent5>
          <a:srgbClr val="FFE0AA"/>
        </a:accent5>
        <a:accent6>
          <a:srgbClr val="006BB9"/>
        </a:accent6>
        <a:hlink>
          <a:srgbClr val="0077CC"/>
        </a:hlink>
        <a:folHlink>
          <a:srgbClr val="FBB7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49731</TotalTime>
  <Words>1478</Words>
  <Application>Microsoft Office PowerPoint</Application>
  <PresentationFormat>On-screen Show (4:3)</PresentationFormat>
  <Paragraphs>584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Content - Corporate</vt:lpstr>
      <vt:lpstr>Subtitle - Corporate</vt:lpstr>
      <vt:lpstr>2014 SDG&amp;E PTR/SCTD Evaluation  Dave Hanna May 11th, 2015</vt:lpstr>
      <vt:lpstr>Introduction</vt:lpstr>
      <vt:lpstr>Peak Time Rebate (Reduce Your Use) Program</vt:lpstr>
      <vt:lpstr>Small Customer Technology Deployment (SCTD) Program</vt:lpstr>
      <vt:lpstr>Methods</vt:lpstr>
      <vt:lpstr>Methods - PSM</vt:lpstr>
      <vt:lpstr>Methods – Ex-Post Impacts</vt:lpstr>
      <vt:lpstr>Results - PTR</vt:lpstr>
      <vt:lpstr>Results – PTR – Low Income</vt:lpstr>
      <vt:lpstr>Results – PTR – Notification Type</vt:lpstr>
      <vt:lpstr>Results - SCTD</vt:lpstr>
      <vt:lpstr>Results – SCTD – Cycling Strategy</vt:lpstr>
      <vt:lpstr>SCTD – Energy Savings</vt:lpstr>
      <vt:lpstr>SCTD – Energy Savings – Weekday Hours</vt:lpstr>
      <vt:lpstr>SCTD – Overrides</vt:lpstr>
      <vt:lpstr>SCTD – Overrides</vt:lpstr>
      <vt:lpstr>SCTD Overrides in Thermostat Data</vt:lpstr>
      <vt:lpstr>SCTD vs. Summer Saver – 50% Cycle</vt:lpstr>
      <vt:lpstr>SCTD vs. Summer Saver – 50% Cycle</vt:lpstr>
      <vt:lpstr>Net Energy Metering</vt:lpstr>
      <vt:lpstr>Results – Net Energy Metering</vt:lpstr>
      <vt:lpstr>Ex Ante Forecast</vt:lpstr>
      <vt:lpstr>Ex-Ante Estimates - Wildfires</vt:lpstr>
      <vt:lpstr>Ex-Ante Estimates - Wildfires</vt:lpstr>
      <vt:lpstr>Ex-Ante Estimates - Wildfires</vt:lpstr>
      <vt:lpstr>Ex-Ante Estimates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Rector, Blake</dc:creator>
  <cp:lastModifiedBy>Chow, Dorris</cp:lastModifiedBy>
  <cp:revision>617</cp:revision>
  <cp:lastPrinted>2015-04-15T02:19:52Z</cp:lastPrinted>
  <dcterms:created xsi:type="dcterms:W3CDTF">1601-01-01T00:00:00Z</dcterms:created>
  <dcterms:modified xsi:type="dcterms:W3CDTF">2015-05-07T18:08:14Z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