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63" r:id="rId3"/>
    <p:sldId id="473" r:id="rId4"/>
    <p:sldId id="486" r:id="rId5"/>
    <p:sldId id="501" r:id="rId6"/>
    <p:sldId id="502" r:id="rId7"/>
    <p:sldId id="503" r:id="rId8"/>
    <p:sldId id="499" r:id="rId9"/>
    <p:sldId id="462" r:id="rId10"/>
    <p:sldId id="510" r:id="rId11"/>
    <p:sldId id="472" r:id="rId12"/>
    <p:sldId id="500" r:id="rId13"/>
    <p:sldId id="437" r:id="rId14"/>
    <p:sldId id="508" r:id="rId15"/>
    <p:sldId id="505" r:id="rId16"/>
    <p:sldId id="506" r:id="rId17"/>
  </p:sldIdLst>
  <p:sldSz cx="9144000" cy="6858000" type="screen4x3"/>
  <p:notesSz cx="68580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52">
          <p15:clr>
            <a:srgbClr val="A4A3A4"/>
          </p15:clr>
        </p15:guide>
        <p15:guide id="2" pos="3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0000"/>
    <a:srgbClr val="800000"/>
    <a:srgbClr val="820019"/>
    <a:srgbClr val="F3FAFF"/>
    <a:srgbClr val="FFCC00"/>
    <a:srgbClr val="93D6FF"/>
    <a:srgbClr val="FF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65" autoAdjust="0"/>
    <p:restoredTop sz="95071" autoAdjust="0"/>
  </p:normalViewPr>
  <p:slideViewPr>
    <p:cSldViewPr>
      <p:cViewPr>
        <p:scale>
          <a:sx n="88" d="100"/>
          <a:sy n="88" d="100"/>
        </p:scale>
        <p:origin x="-1186" y="-24"/>
      </p:cViewPr>
      <p:guideLst>
        <p:guide orient="horz" pos="1152"/>
        <p:guide pos="384"/>
      </p:guideLst>
    </p:cSldViewPr>
  </p:slideViewPr>
  <p:outlineViewPr>
    <p:cViewPr>
      <p:scale>
        <a:sx n="33" d="100"/>
        <a:sy n="33" d="100"/>
      </p:scale>
      <p:origin x="0" y="-1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194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4F787-C817-4BF9-974C-B1E8EB2304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984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ADE0EE-A3DE-4782-B425-4105F90D4A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069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6B3D0-4CB5-4630-A819-62E06B4E373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731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DE0EE-A3DE-4782-B425-4105F90D4A57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305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A7BCD-587C-469D-9A7D-322EB166683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9422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FA99C-9033-4D30-A8C6-57FE6E6A525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917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4D76C-F7D5-42B9-AC50-D89ACD3AAE8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051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822BB8-6C83-447F-9A47-532A0CE38EED}" type="slidenum">
              <a:rPr lang="en-US" altLang="en-US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30525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71CFC1-E213-461A-88E0-892C7CDB20E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076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47F6E6-8130-4C87-9815-0B44B3D7576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8314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22CB9D-6CD1-4FA8-87C8-7C84D56D81F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851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162559-6B2B-40D7-8B39-BF6E47E8E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963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B59651-3589-4985-A18B-AC117EC48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467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79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79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7E7D3DD-E2A9-46A3-8F71-6E2590FC97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95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76EA70-24B4-4E35-8418-08877ECA3C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74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A22C06-32C9-44FA-9E1F-4C18F8940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980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86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416B49E-F65B-451D-8AF5-B54E5A366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25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E4350-A295-45EF-947E-BBCB9157B2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235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1A3C77-F518-4904-9B33-D6681F293E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7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48074-8FBD-4B0A-B0B0-62694F48C9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80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43E6D-BD66-4295-8FD4-9DEC78F31C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10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211639-2262-46DB-8BC2-83C63D2120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861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86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`Fifth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4103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000066"/>
                </a:solidFill>
              </a:defRPr>
            </a:lvl1pPr>
          </a:lstStyle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4198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66"/>
                </a:solidFill>
              </a:defRPr>
            </a:lvl1pPr>
          </a:lstStyle>
          <a:p>
            <a:fld id="{405B8C50-4AA8-4BA9-82DF-C5940A05D87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 descr="ca_energy_consulti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6581775"/>
            <a:ext cx="9144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6562725"/>
            <a:ext cx="91440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44" name="Picture 20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1346200"/>
            <a:ext cx="9148763" cy="7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fontAlgn="base">
        <a:spcBef>
          <a:spcPct val="0"/>
        </a:spcBef>
        <a:spcAft>
          <a:spcPct val="0"/>
        </a:spcAft>
        <a:defRPr sz="4000" b="1" kern="1200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48"/>
          </a:solidFill>
          <a:effectLst>
            <a:outerShdw blurRad="38100" dist="38100" dir="2700000" algn="tl">
              <a:srgbClr val="C0C0C0"/>
            </a:outerShdw>
          </a:effectLst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0000"/>
        </a:buClr>
        <a:buSzPct val="55000"/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85000"/>
        </a:lnSpc>
        <a:spcBef>
          <a:spcPct val="20000"/>
        </a:spcBef>
        <a:spcAft>
          <a:spcPct val="0"/>
        </a:spcAft>
        <a:buClr>
          <a:srgbClr val="820019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820019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anh@CAEnergy.com" TargetMode="External"/><Relationship Id="rId2" Type="http://schemas.openxmlformats.org/officeDocument/2006/relationships/hyperlink" Target="mailto:Steve@CAEnergy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90800" y="1600200"/>
            <a:ext cx="6400800" cy="2000250"/>
          </a:xfrm>
        </p:spPr>
        <p:txBody>
          <a:bodyPr anchor="ctr"/>
          <a:lstStyle/>
          <a:p>
            <a:r>
              <a:rPr lang="en-US" altLang="en-US" sz="4000" dirty="0" smtClean="0"/>
              <a:t>2014 </a:t>
            </a:r>
            <a:r>
              <a:rPr lang="en-US" altLang="en-US" sz="4000" dirty="0"/>
              <a:t>Load Impact Evaluation </a:t>
            </a:r>
            <a:r>
              <a:rPr lang="en-US" altLang="en-US" sz="4000" i="1" dirty="0" smtClean="0"/>
              <a:t>Aggregator Managed Portfolio (AMP</a:t>
            </a:r>
            <a:r>
              <a:rPr lang="en-US" altLang="en-US" sz="4000" i="1" dirty="0"/>
              <a:t>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038600"/>
            <a:ext cx="7162800" cy="19812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b="1" dirty="0">
                <a:solidFill>
                  <a:srgbClr val="000066"/>
                </a:solidFill>
              </a:rPr>
              <a:t>Steve Braithwait, Dan Hansen, and Dave Armstrong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Christensen Associates Energy Consulting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dirty="0">
                <a:solidFill>
                  <a:srgbClr val="000066"/>
                </a:solidFill>
              </a:rPr>
              <a:t>DRMEC Spring Workshop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altLang="en-US" sz="2000" b="1" dirty="0">
              <a:solidFill>
                <a:srgbClr val="000066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en-US" sz="2000" b="1" i="1" dirty="0" smtClean="0">
                <a:solidFill>
                  <a:srgbClr val="000066"/>
                </a:solidFill>
              </a:rPr>
              <a:t>May 11, 2015</a:t>
            </a:r>
            <a:endParaRPr lang="en-US" altLang="en-US" sz="2000" b="1" i="1" dirty="0">
              <a:solidFill>
                <a:srgbClr val="000066"/>
              </a:solidFill>
            </a:endParaRPr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533400" y="685800"/>
            <a:ext cx="1981200" cy="2895600"/>
            <a:chOff x="0" y="0"/>
            <a:chExt cx="1521" cy="2400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21" cy="1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68A2B6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80808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80808"/>
                    </a:outerShdw>
                  </a:effectLst>
                </a14:hiddenEffects>
              </a:ext>
            </a:extLst>
          </p:spPr>
        </p:pic>
        <p:pic>
          <p:nvPicPr>
            <p:cNvPr id="2053" name="Picture 5" descr="ca_energy_consult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955"/>
              <a:ext cx="1521" cy="4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99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3814763"/>
            <a:ext cx="9144000" cy="0"/>
          </a:xfrm>
          <a:prstGeom prst="line">
            <a:avLst/>
          </a:prstGeom>
          <a:noFill/>
          <a:ln w="76200">
            <a:solidFill>
              <a:srgbClr val="00007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lIns="36576" tIns="36576" rIns="36576" bIns="36576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62559-6B2B-40D7-8B39-BF6E47E8E997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1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A51D9-F6B6-4B99-AEFC-17E71500CB4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z="3600" i="1" dirty="0" smtClean="0"/>
              <a:t>Ex-Ante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Load Impact </a:t>
            </a:r>
            <a:br>
              <a:rPr lang="en-US" altLang="en-US" sz="3600" dirty="0"/>
            </a:br>
            <a:r>
              <a:rPr lang="en-US" altLang="en-US" sz="3600" dirty="0"/>
              <a:t>Simulation Process</a:t>
            </a:r>
            <a:endParaRPr lang="en-US" altLang="en-US" sz="2600" i="1" dirty="0"/>
          </a:p>
        </p:txBody>
      </p:sp>
      <p:sp>
        <p:nvSpPr>
          <p:cNvPr id="405507" name="Text Box 3"/>
          <p:cNvSpPr txBox="1">
            <a:spLocks noChangeArrowheads="1"/>
          </p:cNvSpPr>
          <p:nvPr/>
        </p:nvSpPr>
        <p:spPr bwMode="auto">
          <a:xfrm>
            <a:off x="4724400" y="1828800"/>
            <a:ext cx="2667000" cy="593725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1-in-2 and 1-in-10 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weather </a:t>
            </a:r>
            <a:r>
              <a:rPr lang="en-US" altLang="en-US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c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onditions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3276600" y="3048000"/>
            <a:ext cx="2286000" cy="83099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Simulate 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hourly </a:t>
            </a:r>
            <a:r>
              <a:rPr lang="en-US" altLang="en-US" sz="1600" b="1" i="1" dirty="0">
                <a:solidFill>
                  <a:srgbClr val="000000"/>
                </a:solidFill>
                <a:latin typeface="Verdana" panose="020B0604030504040204" pitchFamily="34" charset="0"/>
              </a:rPr>
              <a:t>r</a:t>
            </a:r>
            <a:r>
              <a:rPr lang="en-US" altLang="en-US" sz="1600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eference loads, 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by scenario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405509" name="AutoShape 5"/>
          <p:cNvCxnSpPr>
            <a:cxnSpLocks noChangeShapeType="1"/>
            <a:stCxn id="405507" idx="2"/>
            <a:endCxn id="405508" idx="0"/>
          </p:cNvCxnSpPr>
          <p:nvPr/>
        </p:nvCxnSpPr>
        <p:spPr bwMode="auto">
          <a:xfrm flipH="1">
            <a:off x="4419600" y="2422525"/>
            <a:ext cx="1638300" cy="625475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5510" name="Text Box 6"/>
          <p:cNvSpPr txBox="1">
            <a:spLocks noChangeArrowheads="1"/>
          </p:cNvSpPr>
          <p:nvPr/>
        </p:nvSpPr>
        <p:spPr bwMode="auto">
          <a:xfrm>
            <a:off x="457200" y="1828800"/>
            <a:ext cx="3276600" cy="83099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Re-estimate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customer-level regressions for reference loads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405511" name="AutoShape 7"/>
          <p:cNvCxnSpPr>
            <a:cxnSpLocks noChangeShapeType="1"/>
            <a:stCxn id="405510" idx="2"/>
            <a:endCxn id="405508" idx="0"/>
          </p:cNvCxnSpPr>
          <p:nvPr/>
        </p:nvCxnSpPr>
        <p:spPr bwMode="auto">
          <a:xfrm>
            <a:off x="2095500" y="2659797"/>
            <a:ext cx="2324100" cy="38820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5512" name="Text Box 8"/>
          <p:cNvSpPr txBox="1">
            <a:spLocks noChangeArrowheads="1"/>
          </p:cNvSpPr>
          <p:nvPr/>
        </p:nvSpPr>
        <p:spPr bwMode="auto">
          <a:xfrm>
            <a:off x="304800" y="3826668"/>
            <a:ext cx="2819400" cy="1323439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Calculate </a:t>
            </a:r>
            <a:r>
              <a:rPr lang="en-US" altLang="en-US" sz="1600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% load impacts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(Based on up to 3 years of estimated </a:t>
            </a:r>
            <a:r>
              <a:rPr lang="en-US" altLang="en-US" sz="1600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ex-post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LI, for nom. Serv. </a:t>
            </a:r>
            <a:r>
              <a:rPr lang="en-US" altLang="en-US" sz="1600" b="1" dirty="0" err="1" smtClean="0">
                <a:solidFill>
                  <a:srgbClr val="000000"/>
                </a:solidFill>
                <a:latin typeface="Verdana" panose="020B0604030504040204" pitchFamily="34" charset="0"/>
              </a:rPr>
              <a:t>Accnt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)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5514" name="Text Box 10"/>
          <p:cNvSpPr txBox="1">
            <a:spLocks noChangeArrowheads="1"/>
          </p:cNvSpPr>
          <p:nvPr/>
        </p:nvSpPr>
        <p:spPr bwMode="auto">
          <a:xfrm>
            <a:off x="5867400" y="4067175"/>
            <a:ext cx="1828800" cy="830997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Enrollment f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orecasts, by group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05515" name="Text Box 11"/>
          <p:cNvSpPr txBox="1">
            <a:spLocks noChangeArrowheads="1"/>
          </p:cNvSpPr>
          <p:nvPr/>
        </p:nvSpPr>
        <p:spPr bwMode="auto">
          <a:xfrm>
            <a:off x="3505200" y="4894837"/>
            <a:ext cx="1828800" cy="1077218"/>
          </a:xfrm>
          <a:prstGeom prst="rect">
            <a:avLst/>
          </a:prstGeom>
          <a:solidFill>
            <a:srgbClr val="00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Per-customer</a:t>
            </a:r>
            <a:r>
              <a:rPr lang="en-US" altLang="en-US" sz="1600" b="1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ex-ante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 % </a:t>
            </a:r>
            <a:r>
              <a:rPr lang="en-US" altLang="en-US" sz="1600" b="1" dirty="0">
                <a:solidFill>
                  <a:srgbClr val="000000"/>
                </a:solidFill>
                <a:latin typeface="Verdana" panose="020B0604030504040204" pitchFamily="34" charset="0"/>
              </a:rPr>
              <a:t>l</a:t>
            </a:r>
            <a:r>
              <a:rPr lang="en-US" altLang="en-US" sz="1600" b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oad impacts, by group</a:t>
            </a:r>
            <a:endParaRPr lang="en-US" altLang="en-US" sz="1600" b="1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cxnSp>
        <p:nvCxnSpPr>
          <p:cNvPr id="405516" name="AutoShape 12"/>
          <p:cNvCxnSpPr>
            <a:cxnSpLocks noChangeShapeType="1"/>
            <a:stCxn id="405512" idx="3"/>
          </p:cNvCxnSpPr>
          <p:nvPr/>
        </p:nvCxnSpPr>
        <p:spPr bwMode="auto">
          <a:xfrm flipV="1">
            <a:off x="3124200" y="4343406"/>
            <a:ext cx="1295400" cy="144982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17" name="AutoShape 13"/>
          <p:cNvCxnSpPr>
            <a:cxnSpLocks noChangeShapeType="1"/>
            <a:stCxn id="405508" idx="2"/>
            <a:endCxn id="405515" idx="0"/>
          </p:cNvCxnSpPr>
          <p:nvPr/>
        </p:nvCxnSpPr>
        <p:spPr bwMode="auto">
          <a:xfrm>
            <a:off x="4419600" y="3878997"/>
            <a:ext cx="0" cy="1015840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5518" name="AutoShape 14"/>
          <p:cNvCxnSpPr>
            <a:cxnSpLocks noChangeShapeType="1"/>
            <a:stCxn id="405514" idx="2"/>
            <a:endCxn id="8" idx="0"/>
          </p:cNvCxnSpPr>
          <p:nvPr/>
        </p:nvCxnSpPr>
        <p:spPr bwMode="auto">
          <a:xfrm>
            <a:off x="6781800" y="4898172"/>
            <a:ext cx="81829" cy="769203"/>
          </a:xfrm>
          <a:prstGeom prst="straightConnector1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5802458" y="5667375"/>
            <a:ext cx="2122342" cy="646331"/>
          </a:xfrm>
          <a:prstGeom prst="rect">
            <a:avLst/>
          </a:prstGeom>
          <a:solidFill>
            <a:srgbClr val="00FFCC"/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Aggregate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i="1" dirty="0" smtClean="0">
                <a:solidFill>
                  <a:srgbClr val="000000"/>
                </a:solidFill>
              </a:rPr>
              <a:t>ex-ante</a:t>
            </a:r>
            <a:r>
              <a:rPr lang="en-US" b="1" dirty="0" smtClean="0">
                <a:solidFill>
                  <a:srgbClr val="000000"/>
                </a:solidFill>
              </a:rPr>
              <a:t> load impacts</a:t>
            </a:r>
            <a:endParaRPr lang="en-US" b="1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>
            <a:stCxn id="405515" idx="3"/>
          </p:cNvCxnSpPr>
          <p:nvPr/>
        </p:nvCxnSpPr>
        <p:spPr bwMode="auto">
          <a:xfrm flipV="1">
            <a:off x="5334000" y="5310340"/>
            <a:ext cx="1382858" cy="12310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50957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4C086A-451C-4032-887E-38FD74A35B4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z="2800" dirty="0" smtClean="0"/>
              <a:t>Previous </a:t>
            </a:r>
            <a:r>
              <a:rPr lang="en-US" altLang="en-US" sz="2800" i="1" dirty="0"/>
              <a:t>Ex-Ante </a:t>
            </a:r>
            <a:r>
              <a:rPr lang="en-US" altLang="en-US" sz="2800" dirty="0" smtClean="0"/>
              <a:t>(for 2014)</a:t>
            </a:r>
            <a:r>
              <a:rPr lang="en-US" altLang="en-US" sz="2800" i="1" dirty="0" smtClean="0"/>
              <a:t>; Ex-Post</a:t>
            </a:r>
            <a:r>
              <a:rPr lang="en-US" altLang="en-US" sz="2800" dirty="0" smtClean="0"/>
              <a:t> for 2014; and </a:t>
            </a:r>
            <a:r>
              <a:rPr lang="en-US" altLang="en-US" sz="2800" i="1" dirty="0" smtClean="0"/>
              <a:t>Ex-Ante for 2015</a:t>
            </a:r>
            <a:endParaRPr lang="en-US" altLang="en-US" sz="32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447800"/>
            <a:ext cx="7010400" cy="5080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 in </a:t>
            </a:r>
            <a:r>
              <a:rPr lang="en-US" i="1" dirty="0" smtClean="0"/>
              <a:t>Ex-Ante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PG&amp;E</a:t>
            </a:r>
            <a:r>
              <a:rPr lang="en-US" sz="2800" dirty="0" smtClean="0"/>
              <a:t> bases enrollment forecast on assumed contract capacity divided by forecasts of per-customer </a:t>
            </a:r>
            <a:r>
              <a:rPr lang="en-US" sz="2800" i="1" dirty="0" smtClean="0"/>
              <a:t>ex-ante</a:t>
            </a:r>
            <a:r>
              <a:rPr lang="en-US" sz="2800" dirty="0" smtClean="0"/>
              <a:t> load impacts; these can change if enrollments are assumed to shift from some LCAs to others, because load impacts reflect observed </a:t>
            </a:r>
            <a:r>
              <a:rPr lang="en-US" sz="2800" i="1" dirty="0" smtClean="0"/>
              <a:t>ex-post</a:t>
            </a:r>
            <a:r>
              <a:rPr lang="en-US" sz="2800" dirty="0" smtClean="0"/>
              <a:t> values in the relevant LCAs.</a:t>
            </a:r>
          </a:p>
          <a:p>
            <a:r>
              <a:rPr lang="en-US" sz="2800" b="1" dirty="0" smtClean="0"/>
              <a:t>SCE</a:t>
            </a:r>
            <a:r>
              <a:rPr lang="en-US" sz="2800" dirty="0" smtClean="0"/>
              <a:t> experienced transfers of DA and DO contracts from AMP to CBP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76EA70-24B4-4E35-8418-08877ECA3C8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32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ADCF0F-AC84-4263-B280-8493CF5946AB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Questions?  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z="2800" dirty="0"/>
              <a:t>Contact – Steve Braithwait or Dan Hansen, </a:t>
            </a:r>
            <a:br>
              <a:rPr lang="en-US" altLang="en-US" sz="2800" dirty="0"/>
            </a:br>
            <a:r>
              <a:rPr lang="en-US" altLang="en-US" sz="2800" dirty="0"/>
              <a:t>Christensen Associates Energy Consulting</a:t>
            </a:r>
            <a:br>
              <a:rPr lang="en-US" altLang="en-US" sz="2800" dirty="0"/>
            </a:br>
            <a:r>
              <a:rPr lang="en-US" altLang="en-US" sz="2800" dirty="0"/>
              <a:t>Madison, Wisconsin</a:t>
            </a:r>
          </a:p>
          <a:p>
            <a:pPr lvl="1">
              <a:lnSpc>
                <a:spcPct val="75000"/>
              </a:lnSpc>
            </a:pPr>
            <a:r>
              <a:rPr lang="en-US" altLang="en-US" sz="2400" dirty="0">
                <a:hlinkClick r:id="rId2"/>
              </a:rPr>
              <a:t>Steve@CAEnergy.com</a:t>
            </a:r>
            <a:endParaRPr lang="en-US" altLang="en-US" sz="2400" dirty="0"/>
          </a:p>
          <a:p>
            <a:pPr lvl="1">
              <a:lnSpc>
                <a:spcPct val="75000"/>
              </a:lnSpc>
            </a:pPr>
            <a:r>
              <a:rPr lang="en-US" altLang="en-US" sz="2400" dirty="0">
                <a:hlinkClick r:id="rId3"/>
              </a:rPr>
              <a:t>Danh@CAEnergy.com</a:t>
            </a:r>
            <a:endParaRPr lang="en-US" altLang="en-US" sz="2400" dirty="0"/>
          </a:p>
          <a:p>
            <a:pPr lvl="1">
              <a:lnSpc>
                <a:spcPct val="75000"/>
              </a:lnSpc>
            </a:pPr>
            <a:r>
              <a:rPr lang="en-US" altLang="en-US" sz="2400" dirty="0"/>
              <a:t>608-231-2266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Appendix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Ex-Post Regression Models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62559-6B2B-40D7-8B39-BF6E47E8E99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6800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B72856-2B27-42F7-A02C-BCACD31E37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altLang="en-US" i="1" dirty="0"/>
              <a:t>Ex-Post</a:t>
            </a:r>
            <a:r>
              <a:rPr lang="en-US" altLang="en-US" dirty="0"/>
              <a:t> Regression </a:t>
            </a:r>
            <a:r>
              <a:rPr lang="en-US" altLang="en-US" dirty="0" smtClean="0"/>
              <a:t>Model </a:t>
            </a:r>
            <a:br>
              <a:rPr lang="en-US" altLang="en-US" dirty="0" smtClean="0"/>
            </a:br>
            <a:r>
              <a:rPr lang="en-US" altLang="en-US" sz="3200" i="1" dirty="0" smtClean="0"/>
              <a:t>(Individual Customer Service Account Level)</a:t>
            </a:r>
            <a:endParaRPr lang="en-US" altLang="en-US" sz="3000" i="1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7800"/>
            <a:ext cx="8305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Dependent variable = kWh/hour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Independent variables:</a:t>
            </a:r>
          </a:p>
          <a:p>
            <a:pPr lvl="1">
              <a:lnSpc>
                <a:spcPct val="75000"/>
              </a:lnSpc>
            </a:pPr>
            <a:r>
              <a:rPr lang="en-US" altLang="en-US" dirty="0"/>
              <a:t>To estimate hourly </a:t>
            </a:r>
            <a:r>
              <a:rPr lang="en-US" altLang="en-US" i="1" dirty="0"/>
              <a:t>event-day load impacts</a:t>
            </a:r>
            <a:r>
              <a:rPr lang="en-US" altLang="en-US" dirty="0"/>
              <a:t> -- </a:t>
            </a:r>
          </a:p>
          <a:p>
            <a:pPr lvl="2">
              <a:lnSpc>
                <a:spcPct val="75000"/>
              </a:lnSpc>
            </a:pPr>
            <a:r>
              <a:rPr lang="en-US" altLang="en-US" dirty="0"/>
              <a:t>Indicator variables for each hour of every event day</a:t>
            </a:r>
          </a:p>
          <a:p>
            <a:pPr lvl="1">
              <a:lnSpc>
                <a:spcPct val="75000"/>
              </a:lnSpc>
            </a:pPr>
            <a:r>
              <a:rPr lang="en-US" altLang="en-US" dirty="0"/>
              <a:t>To control for </a:t>
            </a:r>
            <a:r>
              <a:rPr lang="en-US" altLang="en-US" i="1" dirty="0"/>
              <a:t>weather</a:t>
            </a:r>
            <a:r>
              <a:rPr lang="en-US" altLang="en-US" dirty="0"/>
              <a:t> conditions --</a:t>
            </a:r>
          </a:p>
          <a:p>
            <a:pPr lvl="2">
              <a:lnSpc>
                <a:spcPct val="75000"/>
              </a:lnSpc>
            </a:pPr>
            <a:r>
              <a:rPr lang="en-US" altLang="en-US" dirty="0"/>
              <a:t>CDH65_3MA and 24MA</a:t>
            </a:r>
          </a:p>
          <a:p>
            <a:pPr lvl="1">
              <a:lnSpc>
                <a:spcPct val="75000"/>
              </a:lnSpc>
            </a:pPr>
            <a:r>
              <a:rPr lang="en-US" altLang="en-US" dirty="0"/>
              <a:t>To establish </a:t>
            </a:r>
            <a:r>
              <a:rPr lang="en-US" altLang="en-US" i="1" dirty="0"/>
              <a:t>typical hourly load profile</a:t>
            </a:r>
            <a:r>
              <a:rPr lang="en-US" altLang="en-US" dirty="0"/>
              <a:t> -- </a:t>
            </a:r>
          </a:p>
          <a:p>
            <a:pPr lvl="2">
              <a:lnSpc>
                <a:spcPct val="75000"/>
              </a:lnSpc>
            </a:pPr>
            <a:r>
              <a:rPr lang="en-US" altLang="en-US" dirty="0"/>
              <a:t>Separate hourly indicator variables for Monday, </a:t>
            </a:r>
            <a:r>
              <a:rPr lang="en-US" altLang="en-US" dirty="0" smtClean="0"/>
              <a:t>Tuesday - </a:t>
            </a:r>
            <a:r>
              <a:rPr lang="en-US" altLang="en-US" dirty="0"/>
              <a:t>Thursday, and Friday</a:t>
            </a:r>
          </a:p>
          <a:p>
            <a:pPr lvl="1">
              <a:lnSpc>
                <a:spcPct val="75000"/>
              </a:lnSpc>
            </a:pPr>
            <a:r>
              <a:rPr lang="en-US" altLang="en-US" dirty="0"/>
              <a:t>To control for typical load </a:t>
            </a:r>
            <a:r>
              <a:rPr lang="en-US" altLang="en-US" i="1" dirty="0"/>
              <a:t>level --</a:t>
            </a:r>
          </a:p>
          <a:p>
            <a:pPr lvl="2">
              <a:lnSpc>
                <a:spcPct val="75000"/>
              </a:lnSpc>
            </a:pPr>
            <a:r>
              <a:rPr lang="en-US" altLang="en-US" dirty="0"/>
              <a:t>Day-of-week indicator variables</a:t>
            </a:r>
          </a:p>
          <a:p>
            <a:pPr lvl="2">
              <a:lnSpc>
                <a:spcPct val="75000"/>
              </a:lnSpc>
            </a:pPr>
            <a:r>
              <a:rPr lang="en-US" altLang="en-US" dirty="0"/>
              <a:t>Month-of-year indicator variables</a:t>
            </a:r>
          </a:p>
        </p:txBody>
      </p:sp>
    </p:spTree>
    <p:extLst>
      <p:ext uri="{BB962C8B-B14F-4D97-AF65-F5344CB8AC3E}">
        <p14:creationId xmlns:p14="http://schemas.microsoft.com/office/powerpoint/2010/main" val="36745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AC6B2-9994-4D88-904C-6E39C3062E3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altLang="en-US" i="1" dirty="0"/>
              <a:t>Ex-Post</a:t>
            </a:r>
            <a:r>
              <a:rPr lang="en-US" altLang="en-US" dirty="0"/>
              <a:t> Regression Model (2)</a:t>
            </a:r>
            <a:endParaRPr lang="en-US" altLang="en-US" sz="3000" i="1" dirty="0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7800"/>
            <a:ext cx="8305800" cy="3581400"/>
          </a:xfrm>
        </p:spPr>
        <p:txBody>
          <a:bodyPr/>
          <a:lstStyle/>
          <a:p>
            <a:r>
              <a:rPr lang="en-US" altLang="en-US" dirty="0"/>
              <a:t>Independent variables (</a:t>
            </a:r>
            <a:r>
              <a:rPr lang="en-US" altLang="en-US" i="1" dirty="0"/>
              <a:t>continued</a:t>
            </a:r>
            <a:r>
              <a:rPr lang="en-US" altLang="en-US" dirty="0"/>
              <a:t>):</a:t>
            </a:r>
          </a:p>
          <a:p>
            <a:pPr lvl="1"/>
            <a:r>
              <a:rPr lang="en-US" altLang="en-US" dirty="0"/>
              <a:t>Event-hour indicators for events of </a:t>
            </a:r>
            <a:r>
              <a:rPr lang="en-US" altLang="en-US" i="1" dirty="0"/>
              <a:t>other DR programs</a:t>
            </a:r>
            <a:r>
              <a:rPr lang="en-US" altLang="en-US" dirty="0"/>
              <a:t> in which the customer is enrolled</a:t>
            </a:r>
          </a:p>
          <a:p>
            <a:pPr lvl="1"/>
            <a:r>
              <a:rPr lang="en-US" altLang="en-US" dirty="0"/>
              <a:t>Summer pricing season differences</a:t>
            </a:r>
          </a:p>
          <a:p>
            <a:pPr lvl="2"/>
            <a:r>
              <a:rPr lang="en-US" altLang="en-US" dirty="0"/>
              <a:t>Summer defined according to tariff season definitions</a:t>
            </a:r>
          </a:p>
          <a:p>
            <a:pPr lvl="2"/>
            <a:r>
              <a:rPr lang="en-US" altLang="en-US" dirty="0"/>
              <a:t>Separate summer load level and hourly load profile</a:t>
            </a:r>
          </a:p>
          <a:p>
            <a:pPr lvl="1"/>
            <a:r>
              <a:rPr lang="en-US" altLang="en-US" dirty="0"/>
              <a:t>Day-of, </a:t>
            </a:r>
            <a:r>
              <a:rPr lang="en-US" altLang="en-US" i="1" dirty="0"/>
              <a:t>morning-load</a:t>
            </a:r>
            <a:r>
              <a:rPr lang="en-US" altLang="en-US" dirty="0"/>
              <a:t> adjustment to improve accuracy</a:t>
            </a:r>
          </a:p>
          <a:p>
            <a:pPr lvl="2"/>
            <a:r>
              <a:rPr lang="en-US" altLang="en-US" dirty="0"/>
              <a:t>Average hourly load from hour-ending 1 through 10</a:t>
            </a:r>
          </a:p>
        </p:txBody>
      </p:sp>
    </p:spTree>
    <p:extLst>
      <p:ext uri="{BB962C8B-B14F-4D97-AF65-F5344CB8AC3E}">
        <p14:creationId xmlns:p14="http://schemas.microsoft.com/office/powerpoint/2010/main" val="7944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757DEE-E951-43AB-8349-BD0083229D6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AMP </a:t>
            </a:r>
            <a:r>
              <a:rPr lang="en-US" altLang="en-US" dirty="0"/>
              <a:t>Programs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Program features</a:t>
            </a:r>
          </a:p>
          <a:p>
            <a:r>
              <a:rPr lang="en-US" altLang="en-US" dirty="0" smtClean="0"/>
              <a:t>Model validation</a:t>
            </a:r>
            <a:endParaRPr lang="en-US" altLang="en-US" dirty="0"/>
          </a:p>
          <a:p>
            <a:r>
              <a:rPr lang="en-US" altLang="en-US" i="1" dirty="0" smtClean="0"/>
              <a:t>Ex-post</a:t>
            </a:r>
            <a:r>
              <a:rPr lang="en-US" altLang="en-US" dirty="0" smtClean="0"/>
              <a:t> </a:t>
            </a:r>
            <a:r>
              <a:rPr lang="en-US" altLang="en-US" dirty="0"/>
              <a:t>load impacts (</a:t>
            </a:r>
            <a:r>
              <a:rPr lang="en-US" altLang="en-US" dirty="0" smtClean="0"/>
              <a:t>2014)</a:t>
            </a:r>
            <a:endParaRPr lang="en-US" altLang="en-US" dirty="0"/>
          </a:p>
          <a:p>
            <a:r>
              <a:rPr lang="en-US" altLang="en-US" dirty="0" smtClean="0"/>
              <a:t>Deriving </a:t>
            </a:r>
            <a:r>
              <a:rPr lang="en-US" altLang="en-US" i="1" dirty="0" smtClean="0"/>
              <a:t>ex-ante</a:t>
            </a:r>
            <a:r>
              <a:rPr lang="en-US" altLang="en-US" dirty="0" smtClean="0"/>
              <a:t> from </a:t>
            </a:r>
            <a:r>
              <a:rPr lang="en-US" altLang="en-US" i="1" dirty="0" smtClean="0"/>
              <a:t>ex-post</a:t>
            </a:r>
          </a:p>
          <a:p>
            <a:r>
              <a:rPr lang="en-US" altLang="en-US" dirty="0" smtClean="0"/>
              <a:t>Key changes affecting </a:t>
            </a:r>
            <a:r>
              <a:rPr lang="en-US" altLang="en-US" i="1" dirty="0" smtClean="0"/>
              <a:t>ex-ante</a:t>
            </a:r>
            <a:r>
              <a:rPr lang="en-US" altLang="en-US" dirty="0" smtClean="0"/>
              <a:t> load </a:t>
            </a:r>
            <a:r>
              <a:rPr lang="en-US" altLang="en-US" dirty="0"/>
              <a:t>impacts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30EDB-9FAB-4B06-A82B-1BD5487D6F4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AMP Features</a:t>
            </a:r>
            <a:endParaRPr lang="en-US" altLang="en-US" sz="3600" i="1" dirty="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 smtClean="0"/>
              <a:t>Bilateral contracts between aggregators and PG&amp;E/SCE</a:t>
            </a:r>
            <a:endParaRPr lang="en-US" altLang="en-US" sz="2800" dirty="0"/>
          </a:p>
          <a:p>
            <a:r>
              <a:rPr lang="en-US" altLang="en-US" sz="2800" dirty="0" smtClean="0"/>
              <a:t>Nominated monthly capacity commitments made at beginning of season</a:t>
            </a:r>
            <a:endParaRPr lang="en-US" altLang="en-US" sz="2800" dirty="0"/>
          </a:p>
          <a:p>
            <a:r>
              <a:rPr lang="en-US" altLang="en-US" sz="2800" dirty="0"/>
              <a:t>Product-type options</a:t>
            </a:r>
          </a:p>
          <a:p>
            <a:pPr lvl="1"/>
            <a:r>
              <a:rPr lang="en-US" altLang="en-US" sz="2400" dirty="0"/>
              <a:t>Day-ahead (DA) or Day-of (DO) notice</a:t>
            </a:r>
          </a:p>
          <a:p>
            <a:pPr lvl="1"/>
            <a:r>
              <a:rPr lang="en-US" altLang="en-US" sz="2400" dirty="0" smtClean="0"/>
              <a:t>Event window (e.g., 1-4</a:t>
            </a:r>
            <a:r>
              <a:rPr lang="en-US" altLang="en-US" sz="2400" dirty="0"/>
              <a:t>; </a:t>
            </a:r>
            <a:r>
              <a:rPr lang="en-US" altLang="en-US" sz="2400" dirty="0" smtClean="0"/>
              <a:t>1-6)</a:t>
            </a:r>
          </a:p>
          <a:p>
            <a:pPr lvl="1"/>
            <a:r>
              <a:rPr lang="en-US" altLang="en-US" sz="2400" dirty="0" smtClean="0"/>
              <a:t>Local or System (PG&amp;E)</a:t>
            </a:r>
          </a:p>
          <a:p>
            <a:r>
              <a:rPr lang="en-US" altLang="en-US" sz="2800" dirty="0"/>
              <a:t>PG&amp;E called a number of local events for specific  </a:t>
            </a:r>
            <a:r>
              <a:rPr lang="en-US" altLang="en-US" sz="2800" dirty="0" smtClean="0"/>
              <a:t>Sub-LAPs (SCE called one localized event)</a:t>
            </a:r>
            <a:endParaRPr lang="en-US" alt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585885-2036-4F3E-9276-CB4A6A24367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3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Nominated Customer Service Accounts </a:t>
            </a:r>
            <a:br>
              <a:rPr lang="en-US" altLang="en-US" sz="3600" dirty="0" smtClean="0"/>
            </a:br>
            <a:r>
              <a:rPr lang="en-US" altLang="en-US" sz="3200" dirty="0" smtClean="0"/>
              <a:t>by Utility, Year and Notice</a:t>
            </a:r>
            <a:endParaRPr lang="en-US" altLang="en-US" sz="3600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599" y="1524000"/>
            <a:ext cx="6934201" cy="50254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84657" y="1828800"/>
            <a:ext cx="910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 DA</a:t>
            </a:r>
            <a:br>
              <a:rPr lang="en-US" sz="1400" dirty="0" smtClean="0"/>
            </a:br>
            <a:r>
              <a:rPr lang="en-US" sz="1400" dirty="0" smtClean="0"/>
              <a:t>contracts</a:t>
            </a:r>
            <a:endParaRPr lang="en-US" sz="14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7086600" y="2475131"/>
            <a:ext cx="0" cy="87766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343668" y="1676400"/>
            <a:ext cx="13898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DA not shown; </a:t>
            </a:r>
            <a:br>
              <a:rPr lang="en-US" sz="1400" dirty="0" smtClean="0"/>
            </a:br>
            <a:r>
              <a:rPr lang="en-US" sz="1400" dirty="0" smtClean="0"/>
              <a:t>confidentiality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886200" y="2199620"/>
            <a:ext cx="76200" cy="84838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8D72E1-E0EF-41F7-AB9B-96700E992EC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altLang="en-US" i="1" dirty="0" smtClean="0"/>
              <a:t>Ex-Post</a:t>
            </a:r>
            <a:r>
              <a:rPr lang="en-US" altLang="en-US" dirty="0" smtClean="0"/>
              <a:t> Model </a:t>
            </a:r>
            <a:r>
              <a:rPr lang="en-US" altLang="en-US" dirty="0"/>
              <a:t>Validation</a:t>
            </a:r>
            <a:endParaRPr lang="en-US" altLang="en-US" sz="3000" i="1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7800"/>
            <a:ext cx="8305800" cy="4876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Model performance on </a:t>
            </a:r>
            <a:r>
              <a:rPr lang="en-US" altLang="en-US" i="1" dirty="0" smtClean="0"/>
              <a:t>non-event</a:t>
            </a:r>
            <a:r>
              <a:rPr lang="en-US" altLang="en-US" dirty="0" smtClean="0"/>
              <a:t> days</a:t>
            </a:r>
          </a:p>
          <a:p>
            <a:pPr lvl="1"/>
            <a:r>
              <a:rPr lang="en-US" altLang="en-US" dirty="0" smtClean="0"/>
              <a:t>Select </a:t>
            </a:r>
            <a:r>
              <a:rPr lang="en-US" altLang="en-US" dirty="0"/>
              <a:t>event-like </a:t>
            </a:r>
            <a:r>
              <a:rPr lang="en-US" altLang="en-US" i="1" dirty="0"/>
              <a:t>non-event days</a:t>
            </a:r>
            <a:r>
              <a:rPr lang="en-US" altLang="en-US" dirty="0"/>
              <a:t>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Estimate regression models </a:t>
            </a:r>
            <a:r>
              <a:rPr lang="en-US" altLang="en-US" dirty="0"/>
              <a:t>with </a:t>
            </a:r>
            <a:r>
              <a:rPr lang="en-US" altLang="en-US" dirty="0" smtClean="0"/>
              <a:t>those days withheld </a:t>
            </a:r>
            <a:r>
              <a:rPr lang="en-US" altLang="en-US" dirty="0"/>
              <a:t>from the </a:t>
            </a:r>
            <a:r>
              <a:rPr lang="en-US" altLang="en-US" dirty="0" smtClean="0"/>
              <a:t>data series </a:t>
            </a:r>
            <a:r>
              <a:rPr lang="en-US" altLang="en-US" dirty="0"/>
              <a:t>(one at a time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Examine performance of model </a:t>
            </a:r>
            <a:r>
              <a:rPr lang="en-US" altLang="en-US" i="1" dirty="0" smtClean="0"/>
              <a:t>predictions</a:t>
            </a:r>
            <a:r>
              <a:rPr lang="en-US" altLang="en-US" dirty="0" smtClean="0"/>
              <a:t> </a:t>
            </a:r>
            <a:r>
              <a:rPr lang="en-US" altLang="en-US" dirty="0"/>
              <a:t>on those </a:t>
            </a:r>
            <a:r>
              <a:rPr lang="en-US" altLang="en-US" dirty="0" smtClean="0"/>
              <a:t>days (MAPE, MPE, R </a:t>
            </a:r>
            <a:r>
              <a:rPr lang="en-US" altLang="en-US" dirty="0" err="1" smtClean="0"/>
              <a:t>Sq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/>
              <a:t>Model variations – 18 different combinations of weather </a:t>
            </a:r>
            <a:r>
              <a:rPr lang="en-US" altLang="en-US" dirty="0" smtClean="0"/>
              <a:t>variables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098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87A469-5D48-40E3-83C4-49CC88B99A1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altLang="en-US"/>
              <a:t>Model Validation (2)</a:t>
            </a:r>
            <a:endParaRPr lang="en-US" altLang="en-US" sz="3000" i="1"/>
          </a:p>
        </p:txBody>
      </p:sp>
      <p:sp>
        <p:nvSpPr>
          <p:cNvPr id="43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7800"/>
            <a:ext cx="8305800" cy="49530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en-US" sz="2800" dirty="0" smtClean="0"/>
              <a:t>Estimate </a:t>
            </a:r>
            <a:r>
              <a:rPr lang="en-US" altLang="en-US" sz="2800" dirty="0"/>
              <a:t>“synthetic” event-day models</a:t>
            </a:r>
          </a:p>
          <a:p>
            <a:pPr lvl="1"/>
            <a:r>
              <a:rPr lang="en-US" altLang="en-US" sz="2400" dirty="0" smtClean="0"/>
              <a:t>Treat event-like days as if they were true events</a:t>
            </a:r>
          </a:p>
          <a:p>
            <a:pPr lvl="1"/>
            <a:r>
              <a:rPr lang="en-US" altLang="en-US" sz="2400" dirty="0" smtClean="0"/>
              <a:t>Test significance </a:t>
            </a:r>
            <a:r>
              <a:rPr lang="en-US" altLang="en-US" sz="2400" dirty="0"/>
              <a:t>of </a:t>
            </a:r>
            <a:r>
              <a:rPr lang="en-US" altLang="en-US" sz="2400" dirty="0" smtClean="0"/>
              <a:t>“load impact” coefficients for synthetic event days</a:t>
            </a:r>
            <a:endParaRPr lang="en-US" altLang="en-US" sz="2400" dirty="0"/>
          </a:p>
          <a:p>
            <a:pPr lvl="1"/>
            <a:r>
              <a:rPr lang="en-US" altLang="en-US" sz="2400" dirty="0" smtClean="0"/>
              <a:t>Coefficients that are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statistically significant indicate that models do </a:t>
            </a:r>
            <a:r>
              <a:rPr lang="en-US" altLang="en-US" sz="2400" u="sng" dirty="0" smtClean="0"/>
              <a:t>not</a:t>
            </a:r>
            <a:r>
              <a:rPr lang="en-US" altLang="en-US" sz="2400" dirty="0" smtClean="0"/>
              <a:t> falsely </a:t>
            </a:r>
            <a:r>
              <a:rPr lang="en-US" altLang="en-US" sz="2400" dirty="0"/>
              <a:t>estimate </a:t>
            </a:r>
            <a:r>
              <a:rPr lang="en-US" altLang="en-US" sz="2400" dirty="0" smtClean="0"/>
              <a:t>load </a:t>
            </a:r>
            <a:r>
              <a:rPr lang="en-US" altLang="en-US" sz="2400" dirty="0"/>
              <a:t>impacts on non-event days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altLang="en-US" sz="2800" dirty="0" smtClean="0"/>
              <a:t>Examine </a:t>
            </a:r>
            <a:r>
              <a:rPr lang="en-US" altLang="en-US" sz="2800" dirty="0"/>
              <a:t>sensitivity of estimated hourly load impacts on </a:t>
            </a:r>
            <a:r>
              <a:rPr lang="en-US" altLang="en-US" sz="2800" i="1" dirty="0"/>
              <a:t>actual</a:t>
            </a:r>
            <a:r>
              <a:rPr lang="en-US" altLang="en-US" sz="2800" dirty="0"/>
              <a:t> event days across 18 alternative </a:t>
            </a:r>
            <a:r>
              <a:rPr lang="en-US" altLang="en-US" sz="2800" dirty="0" smtClean="0"/>
              <a:t>specifications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altLang="en-US" sz="2800" dirty="0" smtClean="0"/>
              <a:t>Select preferred specification</a:t>
            </a:r>
          </a:p>
        </p:txBody>
      </p:sp>
    </p:spTree>
    <p:extLst>
      <p:ext uri="{BB962C8B-B14F-4D97-AF65-F5344CB8AC3E}">
        <p14:creationId xmlns:p14="http://schemas.microsoft.com/office/powerpoint/2010/main" val="33103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D668CE-B019-4C27-AA11-5D38145C56F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1143000"/>
          </a:xfrm>
        </p:spPr>
        <p:txBody>
          <a:bodyPr/>
          <a:lstStyle/>
          <a:p>
            <a:r>
              <a:rPr lang="en-US" altLang="en-US" dirty="0" smtClean="0"/>
              <a:t>Findings from Model Validation</a:t>
            </a:r>
            <a:endParaRPr lang="en-US" altLang="en-US" sz="3000" i="1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447800"/>
            <a:ext cx="8305800" cy="4953000"/>
          </a:xfrm>
        </p:spPr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altLang="en-US" sz="3200" dirty="0"/>
              <a:t>Models predict well on event-like days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200" dirty="0" smtClean="0"/>
              <a:t>Synthetic event-day </a:t>
            </a:r>
            <a:r>
              <a:rPr lang="en-US" altLang="en-US" sz="3200" dirty="0"/>
              <a:t>tests do </a:t>
            </a:r>
            <a:r>
              <a:rPr lang="en-US" altLang="en-US" sz="3200" u="sng" dirty="0"/>
              <a:t>not</a:t>
            </a:r>
            <a:r>
              <a:rPr lang="en-US" altLang="en-US" sz="3200" dirty="0"/>
              <a:t> find significant “false” load impact estimates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en-US" sz="3200" dirty="0" smtClean="0"/>
              <a:t>Relatively </a:t>
            </a:r>
            <a:r>
              <a:rPr lang="en-US" altLang="en-US" sz="3200" dirty="0"/>
              <a:t>little sensitivity of estimated load impacts for true events across the tested </a:t>
            </a:r>
            <a:r>
              <a:rPr lang="en-US" altLang="en-US" sz="3200" dirty="0" smtClean="0"/>
              <a:t>specifications</a:t>
            </a:r>
            <a:endParaRPr lang="en-US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708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13C4DC-8F97-46FB-90CB-BAEA050264C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Actual and Predicted Loads – Average Event-Like </a:t>
            </a:r>
            <a:r>
              <a:rPr lang="en-US" altLang="en-US" sz="3600" i="1" dirty="0" smtClean="0"/>
              <a:t>Non-Event</a:t>
            </a:r>
            <a:r>
              <a:rPr lang="en-US" altLang="en-US" sz="3600" dirty="0" smtClean="0"/>
              <a:t> Day (</a:t>
            </a:r>
            <a:r>
              <a:rPr lang="en-US" altLang="en-US" sz="3600" i="1" dirty="0" smtClean="0"/>
              <a:t>PG&amp;E</a:t>
            </a:r>
            <a:r>
              <a:rPr lang="en-US" altLang="en-US" sz="3600" dirty="0" smtClean="0"/>
              <a:t>) </a:t>
            </a:r>
            <a:endParaRPr lang="en-US" altLang="en-US" sz="36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4416" y="1437566"/>
            <a:ext cx="6924184" cy="50280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99441" y="3276600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AMP</a:t>
            </a:r>
            <a:endParaRPr lang="en-US" sz="1600" b="1" dirty="0"/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 bwMode="auto">
          <a:xfrm>
            <a:off x="3139360" y="3445877"/>
            <a:ext cx="213440" cy="28792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>
            <a:off x="3048000" y="3505200"/>
            <a:ext cx="228600" cy="4572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90809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May 2015</a:t>
            </a:r>
            <a:endParaRPr lang="en-US" alt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B05FA-2E5D-4DD0-8D2B-9C8675E86F5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i="1" dirty="0" smtClean="0"/>
              <a:t>Ex-Post</a:t>
            </a:r>
            <a:r>
              <a:rPr lang="en-US" altLang="en-US" sz="3600" dirty="0" smtClean="0"/>
              <a:t> </a:t>
            </a:r>
            <a:r>
              <a:rPr lang="en-US" altLang="en-US" sz="3600" dirty="0"/>
              <a:t>Load </a:t>
            </a:r>
            <a:r>
              <a:rPr lang="en-US" altLang="en-US" sz="3600" dirty="0" smtClean="0"/>
              <a:t>Impacts (2012 – 14)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r>
              <a:rPr lang="en-US" altLang="en-US" sz="3200" i="1" dirty="0" smtClean="0"/>
              <a:t>Typical </a:t>
            </a:r>
            <a:r>
              <a:rPr lang="en-US" altLang="en-US" sz="3200" i="1" dirty="0"/>
              <a:t>Event – Average </a:t>
            </a:r>
            <a:r>
              <a:rPr lang="en-US" altLang="en-US" sz="3200" i="1" dirty="0" smtClean="0"/>
              <a:t>Event-Hour (MW</a:t>
            </a:r>
            <a:r>
              <a:rPr lang="en-US" altLang="en-US" sz="3200" i="1" dirty="0"/>
              <a:t>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73" y="1440922"/>
            <a:ext cx="6997927" cy="50716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16485</TotalTime>
  <Words>637</Words>
  <Application>Microsoft Office PowerPoint</Application>
  <PresentationFormat>On-screen Show (4:3)</PresentationFormat>
  <Paragraphs>125</Paragraphs>
  <Slides>16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2014 Load Impact Evaluation Aggregator Managed Portfolio (AMP)</vt:lpstr>
      <vt:lpstr>AMP Programs</vt:lpstr>
      <vt:lpstr>AMP Features</vt:lpstr>
      <vt:lpstr>Nominated Customer Service Accounts  by Utility, Year and Notice</vt:lpstr>
      <vt:lpstr>Ex-Post Model Validation</vt:lpstr>
      <vt:lpstr>Model Validation (2)</vt:lpstr>
      <vt:lpstr>Findings from Model Validation</vt:lpstr>
      <vt:lpstr>Actual and Predicted Loads – Average Event-Like Non-Event Day (PG&amp;E) </vt:lpstr>
      <vt:lpstr>Ex-Post Load Impacts (2012 – 14) Typical Event – Average Event-Hour (MW)</vt:lpstr>
      <vt:lpstr>Ex-Ante Load Impact  Simulation Process</vt:lpstr>
      <vt:lpstr>Previous Ex-Ante (for 2014); Ex-Post for 2014; and Ex-Ante for 2015</vt:lpstr>
      <vt:lpstr>Key Factors in Ex-Ante Changes</vt:lpstr>
      <vt:lpstr>Questions?  </vt:lpstr>
      <vt:lpstr>Appendix</vt:lpstr>
      <vt:lpstr>Ex-Post Regression Model  (Individual Customer Service Account Level)</vt:lpstr>
      <vt:lpstr>Ex-Post Regression Model (2)</vt:lpstr>
    </vt:vector>
  </TitlesOfParts>
  <Company>Christensen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kachitwood</dc:creator>
  <cp:lastModifiedBy>Chow, Dorris</cp:lastModifiedBy>
  <cp:revision>201</cp:revision>
  <cp:lastPrinted>2007-12-17T14:41:12Z</cp:lastPrinted>
  <dcterms:created xsi:type="dcterms:W3CDTF">2007-12-14T18:57:20Z</dcterms:created>
  <dcterms:modified xsi:type="dcterms:W3CDTF">2015-05-07T21:10:08Z</dcterms:modified>
</cp:coreProperties>
</file>