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5" r:id="rId2"/>
    <p:sldId id="673" r:id="rId3"/>
    <p:sldId id="677" r:id="rId4"/>
    <p:sldId id="674" r:id="rId5"/>
    <p:sldId id="707" r:id="rId6"/>
    <p:sldId id="678" r:id="rId7"/>
    <p:sldId id="706" r:id="rId8"/>
    <p:sldId id="680" r:id="rId9"/>
    <p:sldId id="681" r:id="rId10"/>
    <p:sldId id="708" r:id="rId11"/>
    <p:sldId id="709" r:id="rId12"/>
    <p:sldId id="711" r:id="rId13"/>
    <p:sldId id="710" r:id="rId14"/>
    <p:sldId id="700" r:id="rId15"/>
    <p:sldId id="682" r:id="rId16"/>
    <p:sldId id="705" r:id="rId17"/>
    <p:sldId id="712" r:id="rId18"/>
    <p:sldId id="697" r:id="rId19"/>
  </p:sldIdLst>
  <p:sldSz cx="9144000" cy="6858000" type="letter"/>
  <p:notesSz cx="6858000" cy="9144000"/>
  <p:defaultTextStyle>
    <a:defPPr>
      <a:defRPr lang="en-US"/>
    </a:defPPr>
    <a:lvl1pPr marL="0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7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5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0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, Brian" initials="AB" lastIdx="1" clrIdx="0"/>
  <p:cmAuthor id="1" name="Mulder, Kelly" initials="KM" lastIdx="15" clrIdx="1"/>
  <p:cmAuthor id="2" name="Giffey, Jessica" initials="JG" lastIdx="6" clrIdx="2"/>
  <p:cmAuthor id="3" name="George, Stephen" initials="SG" lastIdx="12" clrIdx="3"/>
  <p:cmAuthor id="4" name="Nexant" initials="N" lastIdx="4" clrIdx="4"/>
  <p:cmAuthor id="5" name="Rohde, Michael" initials="RM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D"/>
    <a:srgbClr val="77BC1F"/>
    <a:srgbClr val="4074BA"/>
    <a:srgbClr val="E36C0A"/>
    <a:srgbClr val="EE8430"/>
    <a:srgbClr val="6AA51B"/>
    <a:srgbClr val="299EFF"/>
    <a:srgbClr val="FF005A"/>
    <a:srgbClr val="CBD5ED"/>
    <a:srgbClr val="E7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8768" autoAdjust="0"/>
    <p:restoredTop sz="97594" autoAdjust="0"/>
  </p:normalViewPr>
  <p:slideViewPr>
    <p:cSldViewPr snapToGrid="0" snapToObjects="1" showGuides="1">
      <p:cViewPr>
        <p:scale>
          <a:sx n="120" d="100"/>
          <a:sy n="120" d="100"/>
        </p:scale>
        <p:origin x="-514" y="571"/>
      </p:cViewPr>
      <p:guideLst>
        <p:guide orient="horz" pos="822"/>
        <p:guide orient="horz" pos="3858"/>
        <p:guide pos="5477"/>
        <p:guide pos="28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300"/>
            </a:lvl1pPr>
          </a:lstStyle>
          <a:p>
            <a:fld id="{6EEC74C7-1D81-354F-9351-6E0EFDB8D36D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300"/>
            </a:lvl1pPr>
          </a:lstStyle>
          <a:p>
            <a:fld id="{8C3B1715-F5D1-1143-A571-DB0067BDEA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300"/>
            </a:lvl1pPr>
          </a:lstStyle>
          <a:p>
            <a:fld id="{CEB35D89-4A53-4A40-96F6-F678EB1A271E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300"/>
            </a:lvl1pPr>
          </a:lstStyle>
          <a:p>
            <a:fld id="{FAA62965-E266-D34A-8021-2656AF3E0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5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6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36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041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271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3398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0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475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44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1" y="1990820"/>
            <a:ext cx="9146716" cy="2506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970" y="2303240"/>
            <a:ext cx="5867399" cy="1298734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&lt;Insert headline&gt;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70" y="3601972"/>
            <a:ext cx="5867399" cy="712537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subtitle&gt;</a:t>
            </a:r>
            <a:endParaRPr lang="en-US" dirty="0"/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8464"/>
            <a:ext cx="2517957" cy="106759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6557" y="363131"/>
            <a:ext cx="5482503" cy="952111"/>
          </a:xfrm>
          <a:prstGeom prst="rect">
            <a:avLst/>
          </a:prstGeom>
        </p:spPr>
        <p:txBody>
          <a:bodyPr anchor="ctr"/>
          <a:lstStyle>
            <a:lvl1pPr>
              <a:defRPr sz="2500" b="0" baseline="0">
                <a:solidFill>
                  <a:srgbClr val="7BC224"/>
                </a:solidFill>
              </a:defRPr>
            </a:lvl1pPr>
          </a:lstStyle>
          <a:p>
            <a:pPr lvl="0"/>
            <a:r>
              <a:rPr lang="en-US" dirty="0" smtClean="0"/>
              <a:t>&lt;Insert name of product if relevant&gt;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33784" y="2643853"/>
            <a:ext cx="161904" cy="357917"/>
          </a:xfrm>
          <a:prstGeom prst="rect">
            <a:avLst/>
          </a:prstGeom>
          <a:noFill/>
        </p:spPr>
        <p:txBody>
          <a:bodyPr wrap="none" lIns="80137" tIns="40068" rIns="80137" bIns="40068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66181" y="2391300"/>
            <a:ext cx="1725984" cy="180155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1100"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29690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5821644"/>
            <a:ext cx="2118616" cy="472171"/>
          </a:xfrm>
        </p:spPr>
        <p:txBody>
          <a:bodyPr lIns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67" y="4975762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4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9244" y="610115"/>
            <a:ext cx="4099548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7726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0302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5886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EE8430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661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610115"/>
            <a:ext cx="4099547" cy="1065828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t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9434" y="1070030"/>
            <a:ext cx="3721158" cy="739927"/>
          </a:xfrm>
        </p:spPr>
        <p:txBody>
          <a:bodyPr>
            <a:normAutofit/>
          </a:bodyPr>
          <a:lstStyle>
            <a:lvl1pPr>
              <a:defRPr sz="21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&lt;Insert subhead&gt;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0018" y="2231164"/>
            <a:ext cx="3749678" cy="586067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tx1">
                    <a:lumMod val="50000"/>
                  </a:schemeClr>
                </a:solidFill>
              </a:defRPr>
            </a:lvl1pPr>
            <a:lvl4pPr marL="446592" indent="-197557">
              <a:buClr>
                <a:srgbClr val="0070CD"/>
              </a:buClr>
              <a:buFont typeface="Arial"/>
              <a:buChar char="•"/>
              <a:defRPr sz="25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&lt;Subhead&gt;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52935" y="2919401"/>
            <a:ext cx="3498241" cy="3321034"/>
          </a:xfrm>
        </p:spPr>
        <p:txBody>
          <a:bodyPr>
            <a:normAutofit/>
          </a:bodyPr>
          <a:lstStyle>
            <a:lvl1pPr marL="250425" indent="-250425">
              <a:buClr>
                <a:srgbClr val="0070CD"/>
              </a:buClr>
              <a:buFont typeface="Arial"/>
              <a:buChar char="•"/>
              <a:defRPr sz="2100" b="0">
                <a:solidFill>
                  <a:srgbClr val="232325"/>
                </a:solidFill>
              </a:defRPr>
            </a:lvl1pPr>
            <a:lvl2pPr marL="0" indent="0">
              <a:buClr>
                <a:srgbClr val="0070CD"/>
              </a:buClr>
              <a:buFont typeface="Arial"/>
              <a:buNone/>
              <a:defRPr sz="1800" b="0">
                <a:solidFill>
                  <a:srgbClr val="232325"/>
                </a:solidFill>
              </a:defRPr>
            </a:lvl2pPr>
            <a:lvl3pPr marL="0" indent="0">
              <a:buFont typeface="Arial"/>
              <a:buNone/>
              <a:defRPr b="0">
                <a:solidFill>
                  <a:srgbClr val="232325"/>
                </a:solidFill>
              </a:defRPr>
            </a:lvl3pPr>
            <a:lvl4pPr marL="152259" indent="0">
              <a:buFont typeface="Arial"/>
              <a:buNone/>
              <a:defRPr b="0">
                <a:solidFill>
                  <a:srgbClr val="232325"/>
                </a:solidFill>
              </a:defRPr>
            </a:lvl4pPr>
            <a:lvl5pPr marL="312530" indent="0">
              <a:buFont typeface="Arial"/>
              <a:buNone/>
              <a:defRPr b="0">
                <a:solidFill>
                  <a:srgbClr val="232325"/>
                </a:solidFill>
              </a:defRPr>
            </a:lvl5pPr>
          </a:lstStyle>
          <a:p>
            <a:pPr lvl="0"/>
            <a:r>
              <a:rPr lang="en-US" dirty="0" smtClean="0"/>
              <a:t>&lt;Insert bullet points&gt;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333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9144000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4199"/>
            <a:ext cx="4099547" cy="605916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5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239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95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2042827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3" y="2352701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7102" y="2426740"/>
            <a:ext cx="1862523" cy="181799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80137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1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09" y="1313817"/>
            <a:ext cx="8229600" cy="48114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7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Insert picture. This is an optional cover slide that has a large visual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4063" y="3117743"/>
            <a:ext cx="3108913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160272" rIns="160272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4063" y="1011826"/>
            <a:ext cx="3108913" cy="2105914"/>
          </a:xfrm>
          <a:solidFill>
            <a:srgbClr val="77BC1F">
              <a:alpha val="80000"/>
            </a:srgbClr>
          </a:solidFill>
        </p:spPr>
        <p:txBody>
          <a:bodyPr lIns="160272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proposal title&gt;</a:t>
            </a:r>
            <a:endParaRPr lang="en-GB" noProof="0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4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5" y="2352701"/>
            <a:ext cx="4497259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142692" y="1532582"/>
            <a:ext cx="3704463" cy="37875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Industry-based icon if needed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0138" y="6356352"/>
            <a:ext cx="633845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63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313817"/>
            <a:ext cx="2662618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3248947" y="1313817"/>
            <a:ext cx="5437854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8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48949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048155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450887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7" y="1636874"/>
            <a:ext cx="8225217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636874"/>
            <a:ext cx="2662618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269533" y="1636874"/>
            <a:ext cx="5417269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50888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0"/>
          </p:nvPr>
        </p:nvSpPr>
        <p:spPr>
          <a:xfrm>
            <a:off x="3235145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6032281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24129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3"/>
          </p:nvPr>
        </p:nvSpPr>
        <p:spPr>
          <a:xfrm>
            <a:off x="604050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450886" y="1636875"/>
            <a:ext cx="2673316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0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1" y="4800601"/>
            <a:ext cx="515159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9001" y="340619"/>
            <a:ext cx="8245472" cy="43869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FF0000"/>
                </a:solidFill>
              </a:defRPr>
            </a:lvl1pPr>
            <a:lvl2pPr marL="456975" indent="0">
              <a:buNone/>
              <a:defRPr sz="2800"/>
            </a:lvl2pPr>
            <a:lvl3pPr marL="913951" indent="0">
              <a:buNone/>
              <a:defRPr sz="2400"/>
            </a:lvl3pPr>
            <a:lvl4pPr marL="1370927" indent="0">
              <a:buNone/>
              <a:defRPr sz="2000"/>
            </a:lvl4pPr>
            <a:lvl5pPr marL="1827901" indent="0">
              <a:buNone/>
              <a:defRPr sz="2000"/>
            </a:lvl5pPr>
            <a:lvl6pPr marL="2284877" indent="0">
              <a:buNone/>
              <a:defRPr sz="2000"/>
            </a:lvl6pPr>
            <a:lvl7pPr marL="2741853" indent="0">
              <a:buNone/>
              <a:defRPr sz="2000"/>
            </a:lvl7pPr>
            <a:lvl8pPr marL="3198827" indent="0">
              <a:buNone/>
              <a:defRPr sz="2000"/>
            </a:lvl8pPr>
            <a:lvl9pPr marL="3655803" indent="0">
              <a:buNone/>
              <a:defRPr sz="2000"/>
            </a:lvl9pPr>
          </a:lstStyle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85" y="5367339"/>
            <a:ext cx="5149708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6975" indent="0">
              <a:buNone/>
              <a:defRPr sz="1200"/>
            </a:lvl2pPr>
            <a:lvl3pPr marL="913951" indent="0">
              <a:buNone/>
              <a:defRPr sz="1000"/>
            </a:lvl3pPr>
            <a:lvl4pPr marL="1370927" indent="0">
              <a:buNone/>
              <a:defRPr sz="900"/>
            </a:lvl4pPr>
            <a:lvl5pPr marL="1827901" indent="0">
              <a:buNone/>
              <a:defRPr sz="900"/>
            </a:lvl5pPr>
            <a:lvl6pPr marL="2284877" indent="0">
              <a:buNone/>
              <a:defRPr sz="900"/>
            </a:lvl6pPr>
            <a:lvl7pPr marL="2741853" indent="0">
              <a:buNone/>
              <a:defRPr sz="900"/>
            </a:lvl7pPr>
            <a:lvl8pPr marL="3198827" indent="0">
              <a:buNone/>
              <a:defRPr sz="900"/>
            </a:lvl8pPr>
            <a:lvl9pPr marL="365580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7" y="1627077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ru-RU" dirty="0" err="1" smtClean="0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9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747" indent="0">
              <a:buNone/>
              <a:defRPr b="0">
                <a:solidFill>
                  <a:schemeClr val="bg1"/>
                </a:solidFill>
              </a:defRPr>
            </a:lvl4pPr>
            <a:lvl5pPr marL="315496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Insert Company Address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 bwMode="gray">
          <a:xfrm>
            <a:off x="3336592" y="5985356"/>
            <a:ext cx="5423068" cy="26291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900" b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Insert Disclaimer Text</a:t>
            </a:r>
          </a:p>
        </p:txBody>
      </p:sp>
      <p:sp>
        <p:nvSpPr>
          <p:cNvPr id="17" name="Text Placeholder 6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36594" y="775516"/>
            <a:ext cx="5332921" cy="2954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b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7" y="318595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4" y="1702677"/>
            <a:ext cx="5350207" cy="32444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4" y="6356352"/>
            <a:ext cx="597880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7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Insert picture. This is an optional cover slide that has a large visual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3117743"/>
            <a:ext cx="3752975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320544" rIns="160272" anchor="ctr" anchorCtr="0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1011826"/>
            <a:ext cx="3752975" cy="2105914"/>
          </a:xfrm>
          <a:solidFill>
            <a:srgbClr val="77BC1F">
              <a:alpha val="80000"/>
            </a:srgbClr>
          </a:solidFill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proposal title&gt;</a:t>
            </a:r>
            <a:endParaRPr lang="en-GB" noProof="0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2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: One third to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7" y="1835808"/>
            <a:ext cx="2647804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3247702" y="1835808"/>
            <a:ext cx="5418761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 bwMode="gray">
          <a:xfrm>
            <a:off x="477538" y="1409614"/>
            <a:ext cx="2658713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 hasCustomPrompt="1"/>
          </p:nvPr>
        </p:nvSpPr>
        <p:spPr bwMode="gray">
          <a:xfrm>
            <a:off x="3255358" y="1409614"/>
            <a:ext cx="5422956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64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8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33180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77538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633180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0" hasCustomPrompt="1"/>
          </p:nvPr>
        </p:nvSpPr>
        <p:spPr bwMode="gray">
          <a:xfrm>
            <a:off x="477537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21" hasCustomPrompt="1"/>
          </p:nvPr>
        </p:nvSpPr>
        <p:spPr bwMode="gray">
          <a:xfrm>
            <a:off x="4633775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2" hasCustomPrompt="1"/>
          </p:nvPr>
        </p:nvSpPr>
        <p:spPr bwMode="gray">
          <a:xfrm>
            <a:off x="477537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23" hasCustomPrompt="1"/>
          </p:nvPr>
        </p:nvSpPr>
        <p:spPr bwMode="gray">
          <a:xfrm>
            <a:off x="4633775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247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6634163"/>
            <a:ext cx="9144000" cy="223837"/>
          </a:xfrm>
          <a:prstGeom prst="rect">
            <a:avLst/>
          </a:prstGeom>
          <a:gradFill flip="none" rotWithShape="1">
            <a:gsLst>
              <a:gs pos="0">
                <a:srgbClr val="285EA0">
                  <a:shade val="30000"/>
                  <a:satMod val="115000"/>
                </a:srgbClr>
              </a:gs>
              <a:gs pos="50000">
                <a:srgbClr val="285EA0">
                  <a:shade val="67500"/>
                  <a:satMod val="115000"/>
                </a:srgbClr>
              </a:gs>
              <a:gs pos="100000">
                <a:schemeClr val="bg2"/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lIns="91428" tIns="45715" rIns="91428" bIns="45715" anchor="ctr"/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3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48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EE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5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6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348907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1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518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93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7" y="522568"/>
            <a:ext cx="8235915" cy="676706"/>
          </a:xfrm>
          <a:prstGeom prst="rect">
            <a:avLst/>
          </a:prstGeom>
        </p:spPr>
        <p:txBody>
          <a:bodyPr vert="horz" lIns="0" tIns="45698" rIns="91395" bIns="45698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7" y="1313819"/>
            <a:ext cx="8235915" cy="4525963"/>
          </a:xfrm>
          <a:prstGeom prst="rect">
            <a:avLst/>
          </a:prstGeom>
        </p:spPr>
        <p:txBody>
          <a:bodyPr vert="horz" lIns="0" tIns="45698" rIns="91395" bIns="4569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104" y="6356352"/>
            <a:ext cx="59788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4" r:id="rId3"/>
    <p:sldLayoutId id="2147483667" r:id="rId4"/>
    <p:sldLayoutId id="2147483675" r:id="rId5"/>
    <p:sldLayoutId id="2147483681" r:id="rId6"/>
    <p:sldLayoutId id="2147483673" r:id="rId7"/>
    <p:sldLayoutId id="2147483671" r:id="rId8"/>
    <p:sldLayoutId id="2147483679" r:id="rId9"/>
    <p:sldLayoutId id="2147483680" r:id="rId10"/>
    <p:sldLayoutId id="2147483678" r:id="rId11"/>
    <p:sldLayoutId id="2147483682" r:id="rId12"/>
    <p:sldLayoutId id="2147483683" r:id="rId13"/>
    <p:sldLayoutId id="2147483661" r:id="rId14"/>
    <p:sldLayoutId id="2147483676" r:id="rId15"/>
    <p:sldLayoutId id="2147483659" r:id="rId16"/>
    <p:sldLayoutId id="2147483677" r:id="rId17"/>
    <p:sldLayoutId id="2147483650" r:id="rId18"/>
    <p:sldLayoutId id="2147483668" r:id="rId19"/>
    <p:sldLayoutId id="2147483660" r:id="rId20"/>
    <p:sldLayoutId id="2147483652" r:id="rId21"/>
    <p:sldLayoutId id="2147483664" r:id="rId22"/>
    <p:sldLayoutId id="2147483662" r:id="rId23"/>
    <p:sldLayoutId id="2147483665" r:id="rId24"/>
    <p:sldLayoutId id="2147483653" r:id="rId25"/>
    <p:sldLayoutId id="2147483654" r:id="rId26"/>
    <p:sldLayoutId id="2147483655" r:id="rId27"/>
    <p:sldLayoutId id="2147483657" r:id="rId28"/>
    <p:sldLayoutId id="2147483666" r:id="rId29"/>
    <p:sldLayoutId id="2147483686" r:id="rId30"/>
    <p:sldLayoutId id="2147483687" r:id="rId31"/>
    <p:sldLayoutId id="2147483688" r:id="rId32"/>
    <p:sldLayoutId id="2147483690" r:id="rId3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6975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6975" rtl="0" eaLnBrk="1" latinLnBrk="0" hangingPunct="1">
        <a:lnSpc>
          <a:spcPct val="120000"/>
        </a:lnSpc>
        <a:spcBef>
          <a:spcPct val="20000"/>
        </a:spcBef>
        <a:buFontTx/>
        <a:buNone/>
        <a:defRPr sz="1200" b="1" kern="1200">
          <a:solidFill>
            <a:srgbClr val="0070CD"/>
          </a:solidFill>
          <a:latin typeface="Arial"/>
          <a:ea typeface="+mn-ea"/>
          <a:cs typeface="Arial"/>
        </a:defRPr>
      </a:lvl1pPr>
      <a:lvl2pPr marL="0" indent="0" algn="l" defTabSz="456975" rtl="0" eaLnBrk="1" latinLnBrk="0" hangingPunct="1">
        <a:lnSpc>
          <a:spcPct val="130000"/>
        </a:lnSpc>
        <a:spcBef>
          <a:spcPts val="32"/>
        </a:spcBef>
        <a:buClr>
          <a:schemeClr val="accent2"/>
        </a:buClr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2pPr>
      <a:lvl3pPr marL="16027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2"/>
        </a:buClr>
        <a:buSzPct val="100000"/>
        <a:buFont typeface="Wingdings" charset="2"/>
        <a:buChar char="§"/>
        <a:defRPr sz="1100" kern="1200">
          <a:solidFill>
            <a:schemeClr val="tx1"/>
          </a:solidFill>
          <a:latin typeface="Arial"/>
          <a:ea typeface="+mn-ea"/>
          <a:cs typeface="Arial"/>
        </a:defRPr>
      </a:lvl3pPr>
      <a:lvl4pPr marL="312530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3"/>
        </a:buClr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47280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143" indent="-160272" algn="l" defTabSz="456975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6pPr>
      <a:lvl7pPr marL="887505" indent="-150254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7pPr>
      <a:lvl8pPr marL="3427314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0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Churchwell@nexant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7-13 at 12.57.04 PM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9265"/>
          <a:stretch>
            <a:fillRect/>
          </a:stretch>
        </p:blipFill>
        <p:spPr>
          <a:xfrm>
            <a:off x="1" y="0"/>
            <a:ext cx="9143999" cy="485371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3113619"/>
            <a:ext cx="4539866" cy="1244707"/>
          </a:xfrm>
          <a:solidFill>
            <a:srgbClr val="0070C0">
              <a:alpha val="80000"/>
            </a:srgbClr>
          </a:solidFill>
        </p:spPr>
        <p:txBody>
          <a:bodyPr lIns="320544" anchor="ctr">
            <a:normAutofit fontScale="85000" lnSpcReduction="2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DRMEC </a:t>
            </a:r>
            <a:r>
              <a:rPr lang="en-US" b="1" dirty="0"/>
              <a:t>Spring </a:t>
            </a:r>
            <a:r>
              <a:rPr lang="en-US" b="1" dirty="0" smtClean="0"/>
              <a:t>2015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Load Impacts Evaluation Workshop</a:t>
            </a:r>
          </a:p>
          <a:p>
            <a:pPr algn="r"/>
            <a:r>
              <a:rPr lang="en-US" b="1" dirty="0"/>
              <a:t>San Francisco, </a:t>
            </a:r>
            <a:r>
              <a:rPr lang="en-US" b="1" dirty="0" smtClean="0"/>
              <a:t>California</a:t>
            </a:r>
          </a:p>
          <a:p>
            <a:pPr algn="r"/>
            <a:r>
              <a:rPr lang="en-US" b="1" dirty="0"/>
              <a:t>May </a:t>
            </a:r>
            <a:r>
              <a:rPr lang="en-US" b="1" dirty="0" smtClean="0"/>
              <a:t>11, 2015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1011826"/>
            <a:ext cx="4539866" cy="2105914"/>
          </a:xfrm>
          <a:solidFill>
            <a:srgbClr val="77BC1F">
              <a:alpha val="80000"/>
            </a:srgbClr>
          </a:solidFill>
        </p:spPr>
        <p:txBody>
          <a:bodyPr lIns="320544"/>
          <a:lstStyle/>
          <a:p>
            <a:r>
              <a:rPr lang="en-US" b="1" dirty="0" smtClean="0"/>
              <a:t>2014 </a:t>
            </a:r>
            <a:r>
              <a:rPr lang="en-US" b="1" dirty="0"/>
              <a:t>SDG&amp;E Summer Saver Load Impact Evaluation</a:t>
            </a:r>
          </a:p>
        </p:txBody>
      </p:sp>
      <p:sp>
        <p:nvSpPr>
          <p:cNvPr id="6" name="AutoShape 2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1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2435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RCTs enable straightforward calculation of load impacts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744" y="1272159"/>
            <a:ext cx="7193280" cy="755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Average hourly loads (kW) for Group A and Group B</a:t>
            </a:r>
          </a:p>
          <a:p>
            <a:pPr algn="ctr"/>
            <a:r>
              <a:rPr lang="en-US" b="1" dirty="0" smtClean="0"/>
              <a:t>September 15 – Res. 100% Cycling – Adjusted and Unadjusted</a:t>
            </a:r>
            <a:endParaRPr lang="en-US" sz="1800" b="1" dirty="0" smtClean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5072" y="4155221"/>
            <a:ext cx="8947396" cy="1780629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Differences in magnitude between Treatment and Control groups are controlled for with a same-day adjustment:</a:t>
            </a: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group load is adjusted by the ratio of treatment group load divided by control group load as observed the hour prior to the event</a:t>
            </a:r>
          </a:p>
          <a:p>
            <a:pPr marL="228600" lvl="1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Hourly load impacts are the calculated as the simple differences between hourly adjusted control loads and treatment loads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99" y="1888047"/>
            <a:ext cx="3922776" cy="20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998225" y="2155671"/>
            <a:ext cx="1377696" cy="401688"/>
          </a:xfrm>
          <a:prstGeom prst="wedgeRoundRectCallout">
            <a:avLst>
              <a:gd name="adj1" fmla="val 56430"/>
              <a:gd name="adj2" fmla="val 45292"/>
              <a:gd name="adj3" fmla="val 16667"/>
            </a:avLst>
          </a:prstGeom>
          <a:solidFill>
            <a:schemeClr val="accent3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01303" y="2193853"/>
            <a:ext cx="1243584" cy="417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dirty="0" smtClean="0"/>
              <a:t>… adjusted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3" y="1888047"/>
            <a:ext cx="3922776" cy="20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25115" y="2122236"/>
            <a:ext cx="1380744" cy="402336"/>
          </a:xfrm>
          <a:prstGeom prst="wedgeRoundRectCallout">
            <a:avLst>
              <a:gd name="adj1" fmla="val 57877"/>
              <a:gd name="adj2" fmla="val 52578"/>
              <a:gd name="adj3" fmla="val 16667"/>
            </a:avLst>
          </a:prstGeom>
          <a:solidFill>
            <a:schemeClr val="accent3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314" y="2156378"/>
            <a:ext cx="1304545" cy="334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dirty="0" smtClean="0"/>
              <a:t>Unadjusted…</a:t>
            </a:r>
          </a:p>
        </p:txBody>
      </p:sp>
    </p:spTree>
    <p:extLst>
      <p:ext uri="{BB962C8B-B14F-4D97-AF65-F5344CB8AC3E}">
        <p14:creationId xmlns:p14="http://schemas.microsoft.com/office/powerpoint/2010/main" val="321416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2435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Load Impacts for May Events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80772" y="1502229"/>
            <a:ext cx="8947396" cy="2555422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May Summer Saver events were called prior to implementing the 2014 experimental design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a result, no Summer Saver participants were held back from experiencing the events as a control group during those events</a:t>
            </a:r>
          </a:p>
          <a:p>
            <a:pPr marL="228600" lvl="1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May 2014 ex post load impacts were estimated using a statistically matched control group selected from the SDG&amp;E residential and commercial non-participant population</a:t>
            </a:r>
          </a:p>
        </p:txBody>
      </p:sp>
    </p:spTree>
    <p:extLst>
      <p:ext uri="{BB962C8B-B14F-4D97-AF65-F5344CB8AC3E}">
        <p14:creationId xmlns:p14="http://schemas.microsoft.com/office/powerpoint/2010/main" val="1933285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2435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Residential Ex Post Load Impacts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195072" y="5536111"/>
            <a:ext cx="8947396" cy="1264739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 in May occurred under unusual circumstances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 in September show the highest load impacts, typical for Summer Saver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928"/>
              </p:ext>
            </p:extLst>
          </p:nvPr>
        </p:nvGraphicFramePr>
        <p:xfrm>
          <a:off x="728308" y="1380671"/>
          <a:ext cx="7366745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349"/>
                <a:gridCol w="1473349"/>
                <a:gridCol w="1473349"/>
                <a:gridCol w="1473349"/>
                <a:gridCol w="1473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Impact</a:t>
                      </a:r>
                      <a:r>
                        <a:rPr lang="en-US" baseline="0" dirty="0" smtClean="0"/>
                        <a:t> per CAC (kW)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Load Impact (MW)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Temp. during Event (</a:t>
                      </a:r>
                      <a:r>
                        <a:rPr lang="en-US" sz="1800" dirty="0" smtClean="0"/>
                        <a:t>°</a:t>
                      </a:r>
                      <a:r>
                        <a:rPr lang="en-US" baseline="0" dirty="0" smtClean="0"/>
                        <a:t>F)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5/14/2014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– 8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5/15/2014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– 8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5/16/2014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– 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7/29/2014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7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8/27/2014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9/15/2014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9/16/2014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7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9/17/2014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791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2435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Commercial Ex Post Load Impacts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195072" y="5617029"/>
            <a:ext cx="8947396" cy="318821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 ex post load impacts also peaked in September. 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July event load impacts are notably low, but are also accompanied by notably low temperatures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13239"/>
              </p:ext>
            </p:extLst>
          </p:nvPr>
        </p:nvGraphicFramePr>
        <p:xfrm>
          <a:off x="728308" y="1380671"/>
          <a:ext cx="7366745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349"/>
                <a:gridCol w="1473349"/>
                <a:gridCol w="1473349"/>
                <a:gridCol w="1473349"/>
                <a:gridCol w="1473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Impact</a:t>
                      </a:r>
                      <a:r>
                        <a:rPr lang="en-US" baseline="0" dirty="0" smtClean="0"/>
                        <a:t> per CAC (kW)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Load Impact (MW)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Temp. during Event (</a:t>
                      </a:r>
                      <a:r>
                        <a:rPr lang="en-US" sz="1800" dirty="0" smtClean="0"/>
                        <a:t>°</a:t>
                      </a:r>
                      <a:r>
                        <a:rPr lang="en-US" baseline="0" dirty="0" smtClean="0"/>
                        <a:t>F)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5/14/2014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– 8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5/15/2014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– 8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5/16/2014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– 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7/29/2014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7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8/27/2014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9/15/2014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9/16/2014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7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9/17/2014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 6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75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Ante </a:t>
            </a:r>
            <a:r>
              <a:rPr lang="en-US" dirty="0"/>
              <a:t>M</a:t>
            </a:r>
            <a:r>
              <a:rPr lang="en-US" dirty="0" smtClean="0"/>
              <a:t>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4954" y="1131246"/>
            <a:ext cx="3958951" cy="4525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299057" y="1549668"/>
                <a:ext cx="4516551" cy="425063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697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Tx/>
                  <a:buNone/>
                  <a:defRPr sz="1200" b="1" kern="1200">
                    <a:solidFill>
                      <a:srgbClr val="0070CD"/>
                    </a:solidFill>
                    <a:latin typeface="Arial"/>
                    <a:ea typeface="+mn-ea"/>
                    <a:cs typeface="Arial"/>
                  </a:defRPr>
                </a:lvl1pPr>
                <a:lvl2pPr marL="0" indent="0" algn="l" defTabSz="456975" rtl="0" eaLnBrk="1" latinLnBrk="0" hangingPunct="1">
                  <a:lnSpc>
                    <a:spcPct val="130000"/>
                  </a:lnSpc>
                  <a:spcBef>
                    <a:spcPts val="32"/>
                  </a:spcBef>
                  <a:buClr>
                    <a:schemeClr val="accent2"/>
                  </a:buClr>
                  <a:buFontTx/>
                  <a:buNone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6027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2"/>
                  </a:buClr>
                  <a:buSzPct val="100000"/>
                  <a:buFont typeface="Wingdings" charset="2"/>
                  <a:buChar char="§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312530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3"/>
                  </a:buClr>
                  <a:buFont typeface="Arial"/>
                  <a:buChar char="–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47280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673143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spcAft>
                    <a:spcPts val="0"/>
                  </a:spcAft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6pPr>
                <a:lvl7pPr marL="887505" indent="-150254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7pPr>
                <a:lvl8pPr marL="3427314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290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95536">
                  <a:spcBef>
                    <a:spcPts val="1200"/>
                  </a:spcBef>
                  <a:spcAft>
                    <a:spcPts val="1200"/>
                  </a:spcAft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Load impacts between 2 and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PM for all events in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2011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through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2014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were regressed against the average temperature from midnight to 5 pm (mean17) </a:t>
                </a:r>
              </a:p>
              <a:p>
                <a:pPr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𝑖𝑚𝑝𝑎𝑐𝑡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𝑚𝑒𝑎𝑛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17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 regression model parameters were used to predict load impacts under ex ante weather conditions for 2 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PM</a:t>
                </a:r>
              </a:p>
              <a:p>
                <a:pPr marL="388872" lvl="2" indent="-228600" defTabSz="995536">
                  <a:spcBef>
                    <a:spcPts val="1200"/>
                  </a:spcBef>
                  <a:buClr>
                    <a:srgbClr val="0070C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Load impacts are estimated for a set of SDG&amp;E-peaking weather conditions as well as for a set of CAISO-peaking weather conditions</a:t>
                </a: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Impacts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for other hours were based on the ratio of impacts from 2 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PM to impacts in those hours for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2014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events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57" y="1549668"/>
                <a:ext cx="4516551" cy="4250631"/>
              </a:xfrm>
              <a:prstGeom prst="rect">
                <a:avLst/>
              </a:prstGeom>
              <a:blipFill rotWithShape="1">
                <a:blip r:embed="rId4"/>
                <a:stretch>
                  <a:fillRect l="-405" r="-1619" b="-1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08728" y="1549668"/>
            <a:ext cx="35993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Average Ex Post Load Impacts and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Ex Ante Predictions from 2 to </a:t>
            </a:r>
            <a:r>
              <a:rPr lang="en-US" sz="1600" dirty="0" smtClean="0">
                <a:solidFill>
                  <a:srgbClr val="000000"/>
                </a:solidFill>
              </a:rPr>
              <a:t>5 </a:t>
            </a:r>
            <a:r>
              <a:rPr lang="en-US" sz="1600" dirty="0">
                <a:solidFill>
                  <a:srgbClr val="000000"/>
                </a:solidFill>
              </a:rPr>
              <a:t>PM for Residential </a:t>
            </a:r>
            <a:r>
              <a:rPr lang="en-US" sz="1600" dirty="0" smtClean="0">
                <a:solidFill>
                  <a:srgbClr val="000000"/>
                </a:solidFill>
              </a:rPr>
              <a:t>100</a:t>
            </a:r>
            <a:r>
              <a:rPr lang="en-US" sz="1600" dirty="0">
                <a:solidFill>
                  <a:srgbClr val="000000"/>
                </a:solidFill>
              </a:rPr>
              <a:t>% Cycling Participants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97" y="2492148"/>
            <a:ext cx="3857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90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335052" cy="12816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sz="2000" dirty="0"/>
              <a:t>The largest ex ante aggregate impacts for Summer Saver are predicted to occur in September under both 1-in-2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1-in-10 </a:t>
            </a:r>
            <a:r>
              <a:rPr lang="en-US" sz="2000" dirty="0"/>
              <a:t>year weather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4954" y="1131246"/>
            <a:ext cx="3958951" cy="4525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81078"/>
              </p:ext>
            </p:extLst>
          </p:nvPr>
        </p:nvGraphicFramePr>
        <p:xfrm>
          <a:off x="628648" y="1397000"/>
          <a:ext cx="7551968" cy="497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96"/>
                <a:gridCol w="943996"/>
                <a:gridCol w="943996"/>
                <a:gridCol w="943996"/>
                <a:gridCol w="943996"/>
                <a:gridCol w="943996"/>
                <a:gridCol w="943996"/>
                <a:gridCol w="943996"/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Weather Year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Day Type</a:t>
                      </a: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Hour of Day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to 2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to 3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to 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 to 5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to 6 PM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1-in-2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Typical Event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ctr"/>
                </a:tc>
              </a:tr>
              <a:tr h="310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 Monthly Peak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1-in-10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Typical Event Day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9525" marR="9525" marT="9525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 Monthly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48934" y="3491341"/>
            <a:ext cx="751480" cy="512717"/>
          </a:xfrm>
          <a:prstGeom prst="ellipse">
            <a:avLst/>
          </a:prstGeom>
          <a:solidFill>
            <a:srgbClr val="BBE0E3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5614534"/>
            <a:ext cx="751480" cy="512717"/>
          </a:xfrm>
          <a:prstGeom prst="ellipse">
            <a:avLst/>
          </a:prstGeom>
          <a:solidFill>
            <a:srgbClr val="BBE0E3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2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3" y="4198"/>
            <a:ext cx="6898325" cy="122452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/>
              <a:t>Relationship Between Ex Post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 </a:t>
            </a:r>
            <a:r>
              <a:rPr lang="en-US" dirty="0"/>
              <a:t>Ante </a:t>
            </a:r>
            <a:r>
              <a:rPr lang="en-US" dirty="0" smtClean="0"/>
              <a:t>Estimates - Residential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15323"/>
              </p:ext>
            </p:extLst>
          </p:nvPr>
        </p:nvGraphicFramePr>
        <p:xfrm>
          <a:off x="130628" y="1393622"/>
          <a:ext cx="7217228" cy="2574223"/>
        </p:xfrm>
        <a:graphic>
          <a:graphicData uri="http://schemas.openxmlformats.org/drawingml/2006/table">
            <a:tbl>
              <a:tblPr/>
              <a:tblGrid>
                <a:gridCol w="678603"/>
                <a:gridCol w="678603"/>
                <a:gridCol w="678603"/>
                <a:gridCol w="678603"/>
                <a:gridCol w="834116"/>
                <a:gridCol w="837651"/>
                <a:gridCol w="795239"/>
                <a:gridCol w="494815"/>
                <a:gridCol w="494815"/>
                <a:gridCol w="523090"/>
                <a:gridCol w="523090"/>
              </a:tblGrid>
              <a:tr h="18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Post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Ante 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Event Window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(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°F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Ex-Post Aggregate Impacts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using KSAN KNKX Only (°F)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with Ex-Post Event Window and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(1pm-6pm) using Ex Post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1-in-2 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1-in-2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1-in-10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5/14/2014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(69°F)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 (65°F)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7/29/2014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 (79°F)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 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69328"/>
              </p:ext>
            </p:extLst>
          </p:nvPr>
        </p:nvGraphicFramePr>
        <p:xfrm>
          <a:off x="130628" y="4016836"/>
          <a:ext cx="7217229" cy="2647380"/>
        </p:xfrm>
        <a:graphic>
          <a:graphicData uri="http://schemas.openxmlformats.org/drawingml/2006/table">
            <a:tbl>
              <a:tblPr/>
              <a:tblGrid>
                <a:gridCol w="678603"/>
                <a:gridCol w="678603"/>
                <a:gridCol w="678603"/>
                <a:gridCol w="678603"/>
                <a:gridCol w="834117"/>
                <a:gridCol w="837651"/>
                <a:gridCol w="795239"/>
                <a:gridCol w="494815"/>
                <a:gridCol w="494815"/>
                <a:gridCol w="523090"/>
                <a:gridCol w="523090"/>
              </a:tblGrid>
              <a:tr h="181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Post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Ante 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Event Window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(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°F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Ex-Post Aggregate Impacts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using KSAN KNKX Only (°F)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with Ex-Post Event Window and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(1pm-6pm) using Ex Post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1-in-2 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1-in-2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5/14/2014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(69°F)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 (65°F)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7/29/2014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 (73°F)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 (79°F)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 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 (76°F)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7442808" y="1383912"/>
            <a:ext cx="1595056" cy="25839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</a:t>
            </a:r>
            <a:endParaRPr lang="en-US" sz="16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 Cycling</a:t>
            </a:r>
            <a:endParaRPr lang="en-US" dirty="0"/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100% Cycling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7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3" y="4198"/>
            <a:ext cx="6898325" cy="122452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/>
              <a:t>Relationship Between Ex Post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 </a:t>
            </a:r>
            <a:r>
              <a:rPr lang="en-US" dirty="0"/>
              <a:t>Ante </a:t>
            </a:r>
            <a:r>
              <a:rPr lang="en-US" dirty="0" smtClean="0"/>
              <a:t>Estimates - Commercial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7442808" y="1383912"/>
            <a:ext cx="1595056" cy="25839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</a:t>
            </a:r>
            <a:endParaRPr lang="en-US" sz="16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0% Cycling</a:t>
            </a:r>
            <a:endParaRPr lang="en-US" dirty="0"/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 Cycling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98263"/>
              </p:ext>
            </p:extLst>
          </p:nvPr>
        </p:nvGraphicFramePr>
        <p:xfrm>
          <a:off x="325274" y="1392871"/>
          <a:ext cx="7117532" cy="2460685"/>
        </p:xfrm>
        <a:graphic>
          <a:graphicData uri="http://schemas.openxmlformats.org/drawingml/2006/table">
            <a:tbl>
              <a:tblPr/>
              <a:tblGrid>
                <a:gridCol w="637094"/>
                <a:gridCol w="637094"/>
                <a:gridCol w="637094"/>
                <a:gridCol w="637094"/>
                <a:gridCol w="862731"/>
                <a:gridCol w="866050"/>
                <a:gridCol w="849459"/>
                <a:gridCol w="517638"/>
                <a:gridCol w="517638"/>
                <a:gridCol w="504366"/>
                <a:gridCol w="451274"/>
              </a:tblGrid>
              <a:tr h="176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Post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Ante 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3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Event Window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(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°F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Ex-Post Aggregate Impacts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using KSAN KNKX Only (°F)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with Ex-Post Event Window and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(1pm-6pm) using Ex Post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1-in-2 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 1-in-2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5/14/2014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   (69°F)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 (65°F)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7/29/2014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(79°F)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69923"/>
              </p:ext>
            </p:extLst>
          </p:nvPr>
        </p:nvGraphicFramePr>
        <p:xfrm>
          <a:off x="325273" y="3967846"/>
          <a:ext cx="7117533" cy="2695575"/>
        </p:xfrm>
        <a:graphic>
          <a:graphicData uri="http://schemas.openxmlformats.org/drawingml/2006/table">
            <a:tbl>
              <a:tblPr/>
              <a:tblGrid>
                <a:gridCol w="637094"/>
                <a:gridCol w="637094"/>
                <a:gridCol w="637094"/>
                <a:gridCol w="637094"/>
                <a:gridCol w="862731"/>
                <a:gridCol w="866050"/>
                <a:gridCol w="849459"/>
                <a:gridCol w="517638"/>
                <a:gridCol w="517638"/>
                <a:gridCol w="504366"/>
                <a:gridCol w="451275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Post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 Ex Ante 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Event Window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(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°F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Ex-Post Aggregate Impacts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Mean17 using KSAN KNKX Only (°F)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with Ex-Post Event Window and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(1pm-6pm) using Ex Post Weather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1-in-2 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SDG&amp;E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 1-in-2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Ex-Ante Impact CAISO    1-in-10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5/14/2014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(69°F)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 (65°F)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7/29/2014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 (73°F)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 (79°F)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(74°F)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(77°F)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9/15/2014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 (76°F)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(78°F)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(83°F)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9/16/2014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9/17/2014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2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" y="0"/>
            <a:ext cx="4749419" cy="1499362"/>
          </a:xfrm>
          <a:solidFill>
            <a:srgbClr val="77BC1F">
              <a:alpha val="80000"/>
            </a:srgbClr>
          </a:solidFill>
        </p:spPr>
        <p:txBody>
          <a:bodyPr/>
          <a:lstStyle/>
          <a:p>
            <a:r>
              <a:rPr lang="en-US" sz="4400" dirty="0" smtClean="0"/>
              <a:t>Contact Us</a:t>
            </a:r>
            <a:endParaRPr lang="en-US" sz="44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2513" y="1608546"/>
            <a:ext cx="8087206" cy="4273641"/>
          </a:xfrm>
          <a:prstGeom prst="rect">
            <a:avLst/>
          </a:prstGeom>
        </p:spPr>
        <p:txBody>
          <a:bodyPr/>
          <a:lstStyle>
            <a:lvl1pPr marL="342900" indent="-342900" algn="l" defTabSz="995536" rtl="0" eaLnBrk="1" latinLnBrk="0" hangingPunct="1">
              <a:spcBef>
                <a:spcPts val="1200"/>
              </a:spcBef>
              <a:buClr>
                <a:srgbClr val="08187A"/>
              </a:buClr>
              <a:buSzPct val="100000"/>
              <a:buFont typeface="Wingdings" panose="05000000000000000000" pitchFamily="2" charset="2"/>
              <a:buChar char="§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798513" indent="-33655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146175" indent="-231775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422400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712913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08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26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b="1" dirty="0" smtClean="0"/>
              <a:t>Candice Churchwell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Senior Consultant, Utility Services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CChurchwell@nexant.com</a:t>
            </a: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(415) 777-0707</a:t>
            </a:r>
            <a:br>
              <a:rPr lang="en-US" sz="2400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27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8" name="Picture 7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86" y="1214872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Summer Saver program overview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Ex post methodology and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Ex ante methodology and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Relationship between ex post and ex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ante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9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Load Control Demand Response at SDG&amp;E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195073" y="1349027"/>
            <a:ext cx="8947396" cy="3271741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Saver is a local demand response program offered by SDG&amp;E to residential and small commercial customers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Saver has been offered by SDG&amp;E for nearly 10 years – since 2006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air condition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47" y="3720084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95073" y="4108704"/>
            <a:ext cx="6563424" cy="2839212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Central air conditioners (CACs)  are only end uses currently enrolled in Summer Saver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Saver uses direct load control (DLC)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switches with 1-way paging communication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4" y="4199"/>
            <a:ext cx="7689936" cy="105307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sz="2400" dirty="0" smtClean="0"/>
              <a:t>DLC devices cycle the cooling function of enrolled CACs on and off</a:t>
            </a:r>
            <a:endParaRPr lang="en-US" sz="2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7" name="Picture 10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95073" y="1349028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a demand response event is called, the DLC device limits the amount of time CAC cools air according to the cycling strategy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have a choice of cycling strategy: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76577"/>
              </p:ext>
            </p:extLst>
          </p:nvPr>
        </p:nvGraphicFramePr>
        <p:xfrm>
          <a:off x="682752" y="2762504"/>
          <a:ext cx="73883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784"/>
                <a:gridCol w="2462784"/>
                <a:gridCol w="2462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Cycling</a:t>
                      </a:r>
                      <a:r>
                        <a:rPr lang="en-US" baseline="0" dirty="0" smtClean="0"/>
                        <a:t>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CACs Enrolled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196604" y="4939572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 is incented with an annual bill credit based on cycling strategy and tonnage of enrolled CAC unit(s)</a:t>
            </a: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- $11.50 per ton for 50% cycling, $38 per ton for 100% cycling</a:t>
            </a: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 - $ 9 per ton for 30% cycling, $15 per ton for 50% cycling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4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4" y="4199"/>
            <a:ext cx="7689936" cy="105307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sz="2400" dirty="0" smtClean="0"/>
              <a:t>Nearly 40,000 CAC units are enrolled in Summer Saver</a:t>
            </a:r>
            <a:endParaRPr lang="en-US" sz="2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7" name="Picture 10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95072" y="1324644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About 70% of enrolled CAC units are residential: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40013"/>
              </p:ext>
            </p:extLst>
          </p:nvPr>
        </p:nvGraphicFramePr>
        <p:xfrm>
          <a:off x="1852419" y="1824323"/>
          <a:ext cx="4925568" cy="115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784"/>
                <a:gridCol w="2462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Enrolled CACs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27,629</a:t>
                      </a:r>
                      <a:endParaRPr lang="en-US" dirty="0"/>
                    </a:p>
                  </a:txBody>
                  <a:tcPr anchor="ctr"/>
                </a:tc>
              </a:tr>
              <a:tr h="4156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11,322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109728" y="3215694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While the SDG&amp;E service territory is comprised of a single LCA, it has four climate zones: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16316"/>
              </p:ext>
            </p:extLst>
          </p:nvPr>
        </p:nvGraphicFramePr>
        <p:xfrm>
          <a:off x="731520" y="4033629"/>
          <a:ext cx="7336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736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Coastal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Mountain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Desert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Inland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195072" y="5260298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Saver enrollment has been stable over time: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83814"/>
              </p:ext>
            </p:extLst>
          </p:nvPr>
        </p:nvGraphicFramePr>
        <p:xfrm>
          <a:off x="1150410" y="5707393"/>
          <a:ext cx="65196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736"/>
                <a:gridCol w="1014984"/>
                <a:gridCol w="1014984"/>
                <a:gridCol w="1014984"/>
                <a:gridCol w="1014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Enrolled CACs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42,082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39,310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39,993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38,951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839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3" y="4198"/>
            <a:ext cx="7632899" cy="1140765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Summer Saver is used to reduce SDG&amp;E system demand under peaking conditions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5906" y="2371848"/>
            <a:ext cx="2257141" cy="578698"/>
          </a:xfrm>
          <a:prstGeom prst="rect">
            <a:avLst/>
          </a:prstGeom>
          <a:noFill/>
        </p:spPr>
        <p:txBody>
          <a:bodyPr wrap="square" lIns="80165" tIns="40083" rIns="80165" bIns="40083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Placeholder – Group shot? Or possibly just another image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9718" y="57184"/>
            <a:ext cx="1364282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8" name="Picture 7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95072" y="1324644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Saver is a local resource that is dispatched as either local or CAISO system conditions warrant.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While Summer Saver can be called any day of the week, event dispatch is subject to a number of limitations: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 through October only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 duration no less than two hours, no more than four hours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events on holidays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more than three event days per week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96604" y="4976148"/>
            <a:ext cx="8947396" cy="1635870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5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5906" y="2371848"/>
            <a:ext cx="2257141" cy="578698"/>
          </a:xfrm>
          <a:prstGeom prst="rect">
            <a:avLst/>
          </a:prstGeom>
          <a:noFill/>
        </p:spPr>
        <p:txBody>
          <a:bodyPr wrap="square" lIns="80165" tIns="40083" rIns="80165" bIns="40083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Placeholder – Group shot? Or possibly just another image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99068" y="1055759"/>
            <a:ext cx="8947396" cy="1494087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typically calls 6-8 Summer Saver events each summer: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49358"/>
              </p:ext>
            </p:extLst>
          </p:nvPr>
        </p:nvGraphicFramePr>
        <p:xfrm>
          <a:off x="819859" y="1630168"/>
          <a:ext cx="65196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736"/>
                <a:gridCol w="1014984"/>
                <a:gridCol w="1014984"/>
                <a:gridCol w="1014984"/>
                <a:gridCol w="1014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Number of Events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Content Placeholder 1"/>
          <p:cNvSpPr txBox="1">
            <a:spLocks/>
          </p:cNvSpPr>
          <p:nvPr/>
        </p:nvSpPr>
        <p:spPr>
          <a:xfrm>
            <a:off x="99068" y="2422434"/>
            <a:ext cx="8947396" cy="1494087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2014 Summer Saver season was notable events called in response to wildfires and Santa Ana conditions in May: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87124"/>
              </p:ext>
            </p:extLst>
          </p:nvPr>
        </p:nvGraphicFramePr>
        <p:xfrm>
          <a:off x="401775" y="3303653"/>
          <a:ext cx="852220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104"/>
                <a:gridCol w="4261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Temperature </a:t>
                      </a:r>
                      <a:r>
                        <a:rPr lang="en-US" baseline="0" dirty="0" smtClean="0"/>
                        <a:t> during Event  (</a:t>
                      </a:r>
                      <a:r>
                        <a:rPr lang="en-US" sz="1800" dirty="0" smtClean="0"/>
                        <a:t>°F)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May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May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Friday, May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Tuesday, July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Wednesday, August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September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September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Wednesday, September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9853" y="4199"/>
            <a:ext cx="7690104" cy="1051560"/>
          </a:xfrm>
        </p:spPr>
        <p:txBody>
          <a:bodyPr/>
          <a:lstStyle/>
          <a:p>
            <a:r>
              <a:rPr lang="en-US" dirty="0" smtClean="0"/>
              <a:t>Eight Summer Saver Events Called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5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405501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Load Impacts Methodology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95073" y="1441990"/>
            <a:ext cx="8947396" cy="516607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post load impacts are estimated using hourly interval data available through SDG&amp;E’s smart meters</a:t>
            </a:r>
          </a:p>
          <a:p>
            <a:pPr marL="701402" lvl="4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Participants’ load with demand response can be directly observed on event days, but what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have been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the event were not called?</a:t>
            </a:r>
          </a:p>
          <a:p>
            <a:pPr marL="228600" lvl="1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Nexant has estimated reference loads for Summer Saver using a randomized control trial (RCT) since 2012</a:t>
            </a:r>
          </a:p>
          <a:p>
            <a:pPr marL="228600" lvl="1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key feature of an RCT is random assignment to treatment and control conditions:</a:t>
            </a:r>
          </a:p>
          <a:p>
            <a:pPr marL="541130" lvl="3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random sample of participants is selected each year prior to the start of the control season. Half of the sample is randomly assigned to group A and half of the sample is assigned to group B.</a:t>
            </a:r>
          </a:p>
          <a:p>
            <a:pPr marL="541130" lvl="3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Group A and group B alternate treatment and control status event-to-event</a:t>
            </a:r>
          </a:p>
          <a:p>
            <a:pPr marL="541130" lvl="3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9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689934" cy="1243577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Load Impacts Using an RCT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4" y="2085708"/>
            <a:ext cx="3922776" cy="20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9" y="2085708"/>
            <a:ext cx="3922776" cy="20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92606" y="4120375"/>
            <a:ext cx="2609089" cy="607668"/>
          </a:xfrm>
          <a:prstGeom prst="wedgeRoundRectCallout">
            <a:avLst>
              <a:gd name="adj1" fmla="val 49738"/>
              <a:gd name="adj2" fmla="val -268392"/>
              <a:gd name="adj3" fmla="val 16667"/>
            </a:avLst>
          </a:prstGeom>
          <a:solidFill>
            <a:schemeClr val="accent3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5" y="4159328"/>
            <a:ext cx="2609089" cy="668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dirty="0" smtClean="0"/>
              <a:t>On 9/15 Group A was Treated, and Group B was Control…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218688" y="4159328"/>
            <a:ext cx="3677202" cy="568715"/>
          </a:xfrm>
          <a:prstGeom prst="wedgeRoundRectCallout">
            <a:avLst>
              <a:gd name="adj1" fmla="val 51391"/>
              <a:gd name="adj2" fmla="val -249535"/>
              <a:gd name="adj3" fmla="val 16667"/>
            </a:avLst>
          </a:prstGeom>
          <a:solidFill>
            <a:schemeClr val="accent3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4178132"/>
            <a:ext cx="3408978" cy="417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dirty="0" smtClean="0"/>
              <a:t>… and on 9/16 Group B was Treated, and Group A was Control.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8656" y="1272159"/>
            <a:ext cx="6010656" cy="755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Average hourly loads (kW) for Group A and Group B</a:t>
            </a:r>
          </a:p>
          <a:p>
            <a:pPr algn="ctr"/>
            <a:r>
              <a:rPr lang="en-US" b="1" dirty="0" smtClean="0"/>
              <a:t>September 15 and September 16 – Res. 100% Cycling</a:t>
            </a:r>
            <a:endParaRPr lang="en-US" sz="1800" b="1" dirty="0" smtClean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5073" y="4827434"/>
            <a:ext cx="8947396" cy="1780629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benefits to using an RCT:</a:t>
            </a: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Reference load is not modeled – estimate is not subject to modeling error (particularly an issue when event days are much hotter than non-event days)</a:t>
            </a:r>
          </a:p>
          <a:p>
            <a:pPr marL="388872" lvl="2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Selection bias is avoided – Reference load reflects what actual program participants would have done in the absence of the event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32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21298</TotalTime>
  <Words>2298</Words>
  <Application>Microsoft Office PowerPoint</Application>
  <PresentationFormat>Letter Paper (8.5x11 in)</PresentationFormat>
  <Paragraphs>778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2014 SDG&amp;E Summer Saver Load Impact Evaluation</vt:lpstr>
      <vt:lpstr>Agenda</vt:lpstr>
      <vt:lpstr>Load Control Demand Response at SDG&amp;E</vt:lpstr>
      <vt:lpstr>DLC devices cycle the cooling function of enrolled CACs on and off</vt:lpstr>
      <vt:lpstr>Nearly 40,000 CAC units are enrolled in Summer Saver</vt:lpstr>
      <vt:lpstr>Summer Saver is used to reduce SDG&amp;E system demand under peaking conditions</vt:lpstr>
      <vt:lpstr>Eight Summer Saver Events Called in 2014</vt:lpstr>
      <vt:lpstr>Ex Post Load Impacts Methodology</vt:lpstr>
      <vt:lpstr>Load Impacts Using an RCT</vt:lpstr>
      <vt:lpstr>RCTs enable straightforward calculation of load impacts</vt:lpstr>
      <vt:lpstr>Load Impacts for May Events</vt:lpstr>
      <vt:lpstr>Residential Ex Post Load Impacts</vt:lpstr>
      <vt:lpstr>Commercial Ex Post Load Impacts</vt:lpstr>
      <vt:lpstr>Ex Ante Methodology</vt:lpstr>
      <vt:lpstr>The largest ex ante aggregate impacts for Summer Saver are predicted to occur in September under both 1-in-2 and  1-in-10 year weather conditions</vt:lpstr>
      <vt:lpstr>Relationship Between Ex Post and  Ex Ante Estimates - Residential</vt:lpstr>
      <vt:lpstr>Relationship Between Ex Post and  Ex Ante Estimates - Commercial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Anderson</dc:creator>
  <cp:lastModifiedBy>Chow, Dorris</cp:lastModifiedBy>
  <cp:revision>795</cp:revision>
  <cp:lastPrinted>2015-01-18T17:32:51Z</cp:lastPrinted>
  <dcterms:created xsi:type="dcterms:W3CDTF">2014-07-04T20:52:00Z</dcterms:created>
  <dcterms:modified xsi:type="dcterms:W3CDTF">2015-05-07T18:05:28Z</dcterms:modified>
</cp:coreProperties>
</file>