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9" r:id="rId2"/>
    <p:sldId id="345" r:id="rId3"/>
    <p:sldId id="343" r:id="rId4"/>
    <p:sldId id="342" r:id="rId5"/>
    <p:sldId id="344" r:id="rId6"/>
    <p:sldId id="346" r:id="rId7"/>
    <p:sldId id="347" r:id="rId8"/>
    <p:sldId id="348" r:id="rId9"/>
    <p:sldId id="319" r:id="rId10"/>
    <p:sldId id="349" r:id="rId11"/>
    <p:sldId id="350" r:id="rId12"/>
    <p:sldId id="351" r:id="rId13"/>
    <p:sldId id="352" r:id="rId14"/>
    <p:sldId id="353" r:id="rId15"/>
    <p:sldId id="354" r:id="rId16"/>
    <p:sldId id="356" r:id="rId17"/>
    <p:sldId id="357" r:id="rId18"/>
    <p:sldId id="355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00" r:id="rId27"/>
  </p:sldIdLst>
  <p:sldSz cx="9144000" cy="6858000" type="letter"/>
  <p:notesSz cx="6858000" cy="9144000"/>
  <p:defaultTextStyle>
    <a:defPPr>
      <a:defRPr lang="en-US"/>
    </a:defPPr>
    <a:lvl1pPr marL="0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C1F"/>
    <a:srgbClr val="007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5" autoAdjust="0"/>
    <p:restoredTop sz="94660"/>
  </p:normalViewPr>
  <p:slideViewPr>
    <p:cSldViewPr snapToGrid="0" snapToObjects="1" showGuides="1">
      <p:cViewPr>
        <p:scale>
          <a:sx n="93" d="100"/>
          <a:sy n="93" d="100"/>
        </p:scale>
        <p:origin x="-725" y="235"/>
      </p:cViewPr>
      <p:guideLst>
        <p:guide orient="horz" pos="383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.corpfsc.local\data\FSC\PG&amp;E%20SmartAC%202014\Output\Load%20Impact%20Tables\SOLAR%20Residential%20SmartAC%20Ex%20Post%20Tables%20Final%20New%20Forma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.corpfsc.local\data\FSC\PG&amp;E%20SmartAC%202014\Output\Load%20Impact%20Tables\Residential%20SmartAC%20Ex%20Ante%20Tables%202014%20NEW%20EX%20ANTE%20WEATHER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'Impact Tables'!$I$5</c:f>
              <c:strCache>
                <c:ptCount val="1"/>
                <c:pt idx="0">
                  <c:v>Load w/o DR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val>
            <c:numRef>
              <c:f>'Impact Tables'!$I$7:$I$30</c:f>
              <c:numCache>
                <c:formatCode>0.00</c:formatCode>
                <c:ptCount val="24"/>
                <c:pt idx="0">
                  <c:v>1.4834854</c:v>
                </c:pt>
                <c:pt idx="1">
                  <c:v>1.2641935</c:v>
                </c:pt>
                <c:pt idx="2">
                  <c:v>1.1366228</c:v>
                </c:pt>
                <c:pt idx="3">
                  <c:v>1.0397502000000001</c:v>
                </c:pt>
                <c:pt idx="4">
                  <c:v>0.99665265000000003</c:v>
                </c:pt>
                <c:pt idx="5">
                  <c:v>1.0195497</c:v>
                </c:pt>
                <c:pt idx="6">
                  <c:v>1.0646850000000001</c:v>
                </c:pt>
                <c:pt idx="7">
                  <c:v>0.86649235000000002</c:v>
                </c:pt>
                <c:pt idx="8">
                  <c:v>0.41271607999999999</c:v>
                </c:pt>
                <c:pt idx="9">
                  <c:v>-0.21951017</c:v>
                </c:pt>
                <c:pt idx="10">
                  <c:v>-0.71407582000000003</c:v>
                </c:pt>
                <c:pt idx="11">
                  <c:v>-0.88460833999999999</c:v>
                </c:pt>
                <c:pt idx="12">
                  <c:v>-0.84468637000000002</c:v>
                </c:pt>
                <c:pt idx="13">
                  <c:v>-0.53950960999999997</c:v>
                </c:pt>
                <c:pt idx="14">
                  <c:v>-5.4798600000000003E-2</c:v>
                </c:pt>
                <c:pt idx="15">
                  <c:v>0.61203163999999999</c:v>
                </c:pt>
                <c:pt idx="16">
                  <c:v>1.4139305</c:v>
                </c:pt>
                <c:pt idx="17">
                  <c:v>2.3159374000000001</c:v>
                </c:pt>
                <c:pt idx="18">
                  <c:v>3.0580170999999998</c:v>
                </c:pt>
                <c:pt idx="19">
                  <c:v>3.3293775000000001</c:v>
                </c:pt>
                <c:pt idx="20">
                  <c:v>3.1442377000000001</c:v>
                </c:pt>
                <c:pt idx="21">
                  <c:v>2.7677846000000002</c:v>
                </c:pt>
                <c:pt idx="22">
                  <c:v>2.2781783999999998</c:v>
                </c:pt>
                <c:pt idx="23">
                  <c:v>1.8189256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'Impact Tables'!$J$5</c:f>
              <c:strCache>
                <c:ptCount val="1"/>
                <c:pt idx="0">
                  <c:v>Load w/ DR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val>
            <c:numRef>
              <c:f>'Impact Tables'!$J$7:$J$30</c:f>
              <c:numCache>
                <c:formatCode>0.00</c:formatCode>
                <c:ptCount val="24"/>
                <c:pt idx="0">
                  <c:v>1.4439044000000001</c:v>
                </c:pt>
                <c:pt idx="1">
                  <c:v>1.220272</c:v>
                </c:pt>
                <c:pt idx="2">
                  <c:v>1.1000983</c:v>
                </c:pt>
                <c:pt idx="3">
                  <c:v>1.0108865</c:v>
                </c:pt>
                <c:pt idx="4">
                  <c:v>0.97560272000000003</c:v>
                </c:pt>
                <c:pt idx="5">
                  <c:v>0.99914102999999999</c:v>
                </c:pt>
                <c:pt idx="6">
                  <c:v>1.0259381000000001</c:v>
                </c:pt>
                <c:pt idx="7">
                  <c:v>0.83709992</c:v>
                </c:pt>
                <c:pt idx="8">
                  <c:v>0.40803204999999998</c:v>
                </c:pt>
                <c:pt idx="9">
                  <c:v>-0.20967293000000001</c:v>
                </c:pt>
                <c:pt idx="10">
                  <c:v>-0.69144744000000002</c:v>
                </c:pt>
                <c:pt idx="11">
                  <c:v>-0.91317970999999998</c:v>
                </c:pt>
                <c:pt idx="12">
                  <c:v>-0.93585286999999995</c:v>
                </c:pt>
                <c:pt idx="13">
                  <c:v>-0.64287081000000001</c:v>
                </c:pt>
                <c:pt idx="14">
                  <c:v>-0.30277564000000001</c:v>
                </c:pt>
                <c:pt idx="15">
                  <c:v>3.2598040000000002E-2</c:v>
                </c:pt>
                <c:pt idx="16">
                  <c:v>0.74108311000000004</c:v>
                </c:pt>
                <c:pt idx="17">
                  <c:v>1.5219853999999999</c:v>
                </c:pt>
                <c:pt idx="18">
                  <c:v>3.0770721000000001</c:v>
                </c:pt>
                <c:pt idx="19">
                  <c:v>3.5499649</c:v>
                </c:pt>
                <c:pt idx="20">
                  <c:v>3.3059932999999999</c:v>
                </c:pt>
                <c:pt idx="21">
                  <c:v>2.8624467</c:v>
                </c:pt>
                <c:pt idx="22">
                  <c:v>2.3490489000000001</c:v>
                </c:pt>
                <c:pt idx="23">
                  <c:v>1.8768855</c:v>
                </c:pt>
              </c:numCache>
            </c:numRef>
          </c:val>
          <c:smooth val="0"/>
        </c:ser>
        <c:ser>
          <c:idx val="2"/>
          <c:order val="2"/>
          <c:tx>
            <c:v>Load Impact</c:v>
          </c:tx>
          <c:marker>
            <c:symbol val="none"/>
          </c:marker>
          <c:val>
            <c:numRef>
              <c:f>'Impact Tables'!$P$7:$P$30</c:f>
              <c:numCache>
                <c:formatCode>0.00</c:formatCode>
                <c:ptCount val="24"/>
                <c:pt idx="0">
                  <c:v>3.9580999999999866E-2</c:v>
                </c:pt>
                <c:pt idx="1">
                  <c:v>4.3921499999999947E-2</c:v>
                </c:pt>
                <c:pt idx="2">
                  <c:v>3.6524500000000071E-2</c:v>
                </c:pt>
                <c:pt idx="3">
                  <c:v>2.8863700000000048E-2</c:v>
                </c:pt>
                <c:pt idx="4">
                  <c:v>2.1049929999999994E-2</c:v>
                </c:pt>
                <c:pt idx="5">
                  <c:v>2.0408670000000018E-2</c:v>
                </c:pt>
                <c:pt idx="6">
                  <c:v>3.8746900000000029E-2</c:v>
                </c:pt>
                <c:pt idx="7">
                  <c:v>2.9392430000000025E-2</c:v>
                </c:pt>
                <c:pt idx="8">
                  <c:v>4.6840300000000057E-3</c:v>
                </c:pt>
                <c:pt idx="9">
                  <c:v>-9.8372399999999971E-3</c:v>
                </c:pt>
                <c:pt idx="10">
                  <c:v>-2.2628380000000003E-2</c:v>
                </c:pt>
                <c:pt idx="11">
                  <c:v>2.8571369999999985E-2</c:v>
                </c:pt>
                <c:pt idx="12">
                  <c:v>9.1166499999999928E-2</c:v>
                </c:pt>
                <c:pt idx="13">
                  <c:v>0.10336120000000004</c:v>
                </c:pt>
                <c:pt idx="14">
                  <c:v>0.24797704000000001</c:v>
                </c:pt>
                <c:pt idx="15">
                  <c:v>0.57943359999999999</c:v>
                </c:pt>
                <c:pt idx="16">
                  <c:v>0.67284738999999993</c:v>
                </c:pt>
                <c:pt idx="17">
                  <c:v>0.79395200000000021</c:v>
                </c:pt>
                <c:pt idx="18">
                  <c:v>-1.9055000000000266E-2</c:v>
                </c:pt>
                <c:pt idx="19">
                  <c:v>-0.22058739999999988</c:v>
                </c:pt>
                <c:pt idx="20">
                  <c:v>-0.16175559999999978</c:v>
                </c:pt>
                <c:pt idx="21">
                  <c:v>-9.466209999999986E-2</c:v>
                </c:pt>
                <c:pt idx="22">
                  <c:v>-7.087050000000028E-2</c:v>
                </c:pt>
                <c:pt idx="23">
                  <c:v>-5.7959899999999953E-2</c:v>
                </c:pt>
              </c:numCache>
            </c:numRef>
          </c:val>
          <c:smooth val="0"/>
        </c:ser>
        <c:ser>
          <c:idx val="3"/>
          <c:order val="3"/>
          <c:tx>
            <c:v>80% Confidence Band</c:v>
          </c:tx>
          <c:spPr>
            <a:ln>
              <a:solidFill>
                <a:schemeClr val="accent6"/>
              </a:solidFill>
              <a:prstDash val="sysDash"/>
            </a:ln>
          </c:spPr>
          <c:marker>
            <c:symbol val="none"/>
          </c:marker>
          <c:val>
            <c:numRef>
              <c:f>'Impact Tables'!$N$7:$N$30</c:f>
              <c:numCache>
                <c:formatCode>0.00</c:formatCode>
                <c:ptCount val="24"/>
                <c:pt idx="0">
                  <c:v>-9.1336240000001387E-3</c:v>
                </c:pt>
                <c:pt idx="1">
                  <c:v>2.6263959999999476E-3</c:v>
                </c:pt>
                <c:pt idx="2">
                  <c:v>-1.439787999999935E-3</c:v>
                </c:pt>
                <c:pt idx="3">
                  <c:v>-5.0059959999999501E-3</c:v>
                </c:pt>
                <c:pt idx="4">
                  <c:v>-1.0685622000000006E-2</c:v>
                </c:pt>
                <c:pt idx="5">
                  <c:v>-1.2287777999999985E-2</c:v>
                </c:pt>
                <c:pt idx="6">
                  <c:v>5.2107720000000302E-3</c:v>
                </c:pt>
                <c:pt idx="7">
                  <c:v>-1.0345425999999977E-2</c:v>
                </c:pt>
                <c:pt idx="8">
                  <c:v>-4.5806081999999991E-2</c:v>
                </c:pt>
                <c:pt idx="9">
                  <c:v>-6.8859320000000002E-2</c:v>
                </c:pt>
                <c:pt idx="10">
                  <c:v>-8.780009200000001E-2</c:v>
                </c:pt>
                <c:pt idx="11">
                  <c:v>-4.4245910000000013E-2</c:v>
                </c:pt>
                <c:pt idx="12">
                  <c:v>1.3399203999999929E-2</c:v>
                </c:pt>
                <c:pt idx="13">
                  <c:v>1.8243120000000043E-2</c:v>
                </c:pt>
                <c:pt idx="14">
                  <c:v>0.16179233600000001</c:v>
                </c:pt>
                <c:pt idx="15">
                  <c:v>0.49775910400000001</c:v>
                </c:pt>
                <c:pt idx="16">
                  <c:v>0.5917418539999999</c:v>
                </c:pt>
                <c:pt idx="17">
                  <c:v>0.71453606400000025</c:v>
                </c:pt>
                <c:pt idx="18">
                  <c:v>-0.10727362400000028</c:v>
                </c:pt>
                <c:pt idx="19">
                  <c:v>-0.3101027919999999</c:v>
                </c:pt>
                <c:pt idx="20">
                  <c:v>-0.2455369759999998</c:v>
                </c:pt>
                <c:pt idx="21">
                  <c:v>-0.17098145999999986</c:v>
                </c:pt>
                <c:pt idx="22">
                  <c:v>-0.13977238800000027</c:v>
                </c:pt>
                <c:pt idx="23">
                  <c:v>-0.11741615599999995</c:v>
                </c:pt>
              </c:numCache>
            </c:numRef>
          </c:val>
          <c:smooth val="0"/>
        </c:ser>
        <c:ser>
          <c:idx val="4"/>
          <c:order val="4"/>
          <c:tx>
            <c:v>80% Confidence Band</c:v>
          </c:tx>
          <c:spPr>
            <a:ln>
              <a:solidFill>
                <a:schemeClr val="accent6"/>
              </a:solidFill>
              <a:prstDash val="sysDash"/>
            </a:ln>
          </c:spPr>
          <c:marker>
            <c:symbol val="none"/>
          </c:marker>
          <c:val>
            <c:numRef>
              <c:f>'Impact Tables'!$R$7:$R$30</c:f>
              <c:numCache>
                <c:formatCode>0.00</c:formatCode>
                <c:ptCount val="24"/>
                <c:pt idx="0">
                  <c:v>8.8295623999999878E-2</c:v>
                </c:pt>
                <c:pt idx="1">
                  <c:v>8.5216603999999946E-2</c:v>
                </c:pt>
                <c:pt idx="2">
                  <c:v>7.4488788000000083E-2</c:v>
                </c:pt>
                <c:pt idx="3">
                  <c:v>6.2733396000000052E-2</c:v>
                </c:pt>
                <c:pt idx="4">
                  <c:v>5.2785481999999995E-2</c:v>
                </c:pt>
                <c:pt idx="5">
                  <c:v>5.3105118000000021E-2</c:v>
                </c:pt>
                <c:pt idx="6">
                  <c:v>7.2283028000000027E-2</c:v>
                </c:pt>
                <c:pt idx="7">
                  <c:v>6.9130286000000027E-2</c:v>
                </c:pt>
                <c:pt idx="8">
                  <c:v>5.5174142000000002E-2</c:v>
                </c:pt>
                <c:pt idx="9">
                  <c:v>4.9184840000000001E-2</c:v>
                </c:pt>
                <c:pt idx="10">
                  <c:v>4.2543332000000003E-2</c:v>
                </c:pt>
                <c:pt idx="11">
                  <c:v>0.10138864999999998</c:v>
                </c:pt>
                <c:pt idx="12">
                  <c:v>0.16893379599999991</c:v>
                </c:pt>
                <c:pt idx="13">
                  <c:v>0.18847928000000003</c:v>
                </c:pt>
                <c:pt idx="14">
                  <c:v>0.33416174399999998</c:v>
                </c:pt>
                <c:pt idx="15">
                  <c:v>0.66110809599999998</c:v>
                </c:pt>
                <c:pt idx="16">
                  <c:v>0.75395292599999997</c:v>
                </c:pt>
                <c:pt idx="17">
                  <c:v>0.87336793600000018</c:v>
                </c:pt>
                <c:pt idx="18">
                  <c:v>6.9163623999999743E-2</c:v>
                </c:pt>
                <c:pt idx="19">
                  <c:v>-0.13107200799999988</c:v>
                </c:pt>
                <c:pt idx="20">
                  <c:v>-7.7974223999999773E-2</c:v>
                </c:pt>
                <c:pt idx="21">
                  <c:v>-1.8342739999999857E-2</c:v>
                </c:pt>
                <c:pt idx="22">
                  <c:v>-1.968612000000286E-3</c:v>
                </c:pt>
                <c:pt idx="23">
                  <c:v>1.4963560000000459E-3</c:v>
                </c:pt>
              </c:numCache>
            </c:numRef>
          </c:val>
          <c:smooth val="0"/>
        </c:ser>
        <c:ser>
          <c:idx val="5"/>
          <c:order val="5"/>
          <c:tx>
            <c:v>Zero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'Impact Tables'!$S$7:$S$30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81216"/>
        <c:axId val="95483392"/>
      </c:lineChart>
      <c:catAx>
        <c:axId val="9548121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05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50">
                    <a:latin typeface="Arial" panose="020B0604020202020204" pitchFamily="34" charset="0"/>
                    <a:cs typeface="Arial" panose="020B0604020202020204" pitchFamily="34" charset="0"/>
                  </a:rPr>
                  <a:t>Hour Ending</a:t>
                </a:r>
              </a:p>
            </c:rich>
          </c:tx>
          <c:layout>
            <c:manualLayout>
              <c:xMode val="edge"/>
              <c:yMode val="edge"/>
              <c:x val="0.45869814836756895"/>
              <c:y val="0.91734220739878392"/>
            </c:manualLayout>
          </c:layout>
          <c:overlay val="0"/>
        </c:title>
        <c:majorTickMark val="out"/>
        <c:minorTickMark val="none"/>
        <c:tickLblPos val="low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5483392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95483392"/>
        <c:scaling>
          <c:orientation val="minMax"/>
        </c:scaling>
        <c:delete val="0"/>
        <c:axPos val="l"/>
        <c:majorGridlines/>
        <c:title>
          <c:tx>
            <c:strRef>
              <c:f>'Impact Tables'!$A$22</c:f>
              <c:strCache>
                <c:ptCount val="1"/>
                <c:pt idx="0">
                  <c:v>kW</c:v>
                </c:pt>
              </c:strCache>
            </c:strRef>
          </c:tx>
          <c:overlay val="0"/>
          <c:txPr>
            <a:bodyPr rot="-5400000" vert="horz"/>
            <a:lstStyle/>
            <a:p>
              <a:pPr>
                <a:defRPr sz="1050">
                  <a:latin typeface="Arial" panose="020B0604020202020204" pitchFamily="34" charset="0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5481216"/>
        <c:crosses val="autoZero"/>
        <c:crossBetween val="midCat"/>
      </c:valAx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0.11388030823070193"/>
          <c:y val="1.9704438592875528E-2"/>
          <c:w val="0.84304276869237504"/>
          <c:h val="0.10714766873477076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Load w/o DR</c:v>
          </c:tx>
          <c:spPr>
            <a:ln>
              <a:solidFill>
                <a:schemeClr val="tx2"/>
              </a:solidFill>
              <a:prstDash val="dash"/>
            </a:ln>
          </c:spPr>
          <c:marker>
            <c:symbol val="none"/>
          </c:marker>
          <c:val>
            <c:numRef>
              <c:f>'Ex Ante Impacts'!$I$8:$I$31</c:f>
              <c:numCache>
                <c:formatCode>0.00</c:formatCode>
                <c:ptCount val="24"/>
                <c:pt idx="0">
                  <c:v>0.91745089999999996</c:v>
                </c:pt>
                <c:pt idx="1">
                  <c:v>0.77032509999999998</c:v>
                </c:pt>
                <c:pt idx="2">
                  <c:v>0.68595410000000001</c:v>
                </c:pt>
                <c:pt idx="3">
                  <c:v>0.63699159999999999</c:v>
                </c:pt>
                <c:pt idx="4">
                  <c:v>0.61869419999999997</c:v>
                </c:pt>
                <c:pt idx="5">
                  <c:v>0.64748669999999997</c:v>
                </c:pt>
                <c:pt idx="6">
                  <c:v>0.75123600000000001</c:v>
                </c:pt>
                <c:pt idx="7">
                  <c:v>0.85434180000000004</c:v>
                </c:pt>
                <c:pt idx="8">
                  <c:v>0.88337730000000003</c:v>
                </c:pt>
                <c:pt idx="9">
                  <c:v>0.92951550000000005</c:v>
                </c:pt>
                <c:pt idx="10">
                  <c:v>1.011949</c:v>
                </c:pt>
                <c:pt idx="11">
                  <c:v>1.141535</c:v>
                </c:pt>
                <c:pt idx="12">
                  <c:v>1.3167359999999999</c:v>
                </c:pt>
                <c:pt idx="13">
                  <c:v>1.5178940000000001</c:v>
                </c:pt>
                <c:pt idx="14">
                  <c:v>1.725816</c:v>
                </c:pt>
                <c:pt idx="15">
                  <c:v>1.985646</c:v>
                </c:pt>
                <c:pt idx="16">
                  <c:v>2.2281650000000002</c:v>
                </c:pt>
                <c:pt idx="17">
                  <c:v>2.4027419999999999</c:v>
                </c:pt>
                <c:pt idx="18">
                  <c:v>2.4217309999999999</c:v>
                </c:pt>
                <c:pt idx="19">
                  <c:v>2.296468</c:v>
                </c:pt>
                <c:pt idx="20">
                  <c:v>2.0939830000000001</c:v>
                </c:pt>
                <c:pt idx="21">
                  <c:v>1.8637589999999999</c:v>
                </c:pt>
                <c:pt idx="22">
                  <c:v>1.5074860000000001</c:v>
                </c:pt>
                <c:pt idx="23">
                  <c:v>1.152291</c:v>
                </c:pt>
              </c:numCache>
            </c:numRef>
          </c:val>
          <c:smooth val="0"/>
        </c:ser>
        <c:ser>
          <c:idx val="2"/>
          <c:order val="1"/>
          <c:tx>
            <c:v>Load w/ DR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val>
            <c:numRef>
              <c:f>'Ex Ante Impacts'!$J$8:$J$31</c:f>
              <c:numCache>
                <c:formatCode>0.00</c:formatCode>
                <c:ptCount val="24"/>
                <c:pt idx="0">
                  <c:v>0.91745089999999996</c:v>
                </c:pt>
                <c:pt idx="1">
                  <c:v>0.77032509999999998</c:v>
                </c:pt>
                <c:pt idx="2">
                  <c:v>0.68595410000000001</c:v>
                </c:pt>
                <c:pt idx="3">
                  <c:v>0.63699159999999999</c:v>
                </c:pt>
                <c:pt idx="4">
                  <c:v>0.61869419999999997</c:v>
                </c:pt>
                <c:pt idx="5">
                  <c:v>0.64748669999999997</c:v>
                </c:pt>
                <c:pt idx="6">
                  <c:v>0.75123600000000001</c:v>
                </c:pt>
                <c:pt idx="7">
                  <c:v>0.85434180000000004</c:v>
                </c:pt>
                <c:pt idx="8">
                  <c:v>0.88337730000000003</c:v>
                </c:pt>
                <c:pt idx="9">
                  <c:v>0.92951550000000005</c:v>
                </c:pt>
                <c:pt idx="10">
                  <c:v>1.011949</c:v>
                </c:pt>
                <c:pt idx="11">
                  <c:v>1.141535</c:v>
                </c:pt>
                <c:pt idx="12">
                  <c:v>1.3167359999999999</c:v>
                </c:pt>
                <c:pt idx="13">
                  <c:v>1.2678505500000001</c:v>
                </c:pt>
                <c:pt idx="14">
                  <c:v>1.3757739</c:v>
                </c:pt>
                <c:pt idx="15">
                  <c:v>1.5523850800000001</c:v>
                </c:pt>
                <c:pt idx="16">
                  <c:v>1.7239562000000002</c:v>
                </c:pt>
                <c:pt idx="17">
                  <c:v>1.9205206399999999</c:v>
                </c:pt>
                <c:pt idx="18">
                  <c:v>2.5496275499999999</c:v>
                </c:pt>
                <c:pt idx="19">
                  <c:v>2.44360278</c:v>
                </c:pt>
                <c:pt idx="20">
                  <c:v>2.1806977400000003</c:v>
                </c:pt>
                <c:pt idx="21">
                  <c:v>1.9074893799999999</c:v>
                </c:pt>
                <c:pt idx="22">
                  <c:v>1.5341216500000001</c:v>
                </c:pt>
                <c:pt idx="23">
                  <c:v>1.17132634</c:v>
                </c:pt>
              </c:numCache>
            </c:numRef>
          </c:val>
          <c:smooth val="0"/>
        </c:ser>
        <c:ser>
          <c:idx val="3"/>
          <c:order val="2"/>
          <c:tx>
            <c:v>90% Forecast Interval</c:v>
          </c:tx>
          <c:spPr>
            <a:ln>
              <a:solidFill>
                <a:schemeClr val="accent6"/>
              </a:solidFill>
              <a:prstDash val="sysDash"/>
            </a:ln>
          </c:spPr>
          <c:marker>
            <c:symbol val="none"/>
          </c:marker>
          <c:val>
            <c:numRef>
              <c:f>'Ex Ante Impacts'!$R$8:$R$31</c:f>
              <c:numCache>
                <c:formatCode>#,##0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 formatCode="0.00">
                  <c:v>0.37036344999999998</c:v>
                </c:pt>
                <c:pt idx="14" formatCode="0.00">
                  <c:v>0.4895621</c:v>
                </c:pt>
                <c:pt idx="15" formatCode="0.00">
                  <c:v>0.60478092000000006</c:v>
                </c:pt>
                <c:pt idx="16" formatCode="0.00">
                  <c:v>0.66548879999999999</c:v>
                </c:pt>
                <c:pt idx="17" formatCode="0.00">
                  <c:v>0.63582136</c:v>
                </c:pt>
                <c:pt idx="18" formatCode="0.00">
                  <c:v>-5.621654999999999E-2</c:v>
                </c:pt>
                <c:pt idx="19" formatCode="0.00">
                  <c:v>-8.4414779999999995E-2</c:v>
                </c:pt>
                <c:pt idx="20" formatCode="0.00">
                  <c:v>-9.9147400000000052E-3</c:v>
                </c:pt>
                <c:pt idx="21" formatCode="0.00">
                  <c:v>1.7709620000000002E-2</c:v>
                </c:pt>
                <c:pt idx="22" formatCode="0.00">
                  <c:v>1.4324350000000003E-2</c:v>
                </c:pt>
                <c:pt idx="23" formatCode="0.00">
                  <c:v>1.040466E-2</c:v>
                </c:pt>
              </c:numCache>
            </c:numRef>
          </c:val>
          <c:smooth val="0"/>
        </c:ser>
        <c:ser>
          <c:idx val="4"/>
          <c:order val="3"/>
          <c:tx>
            <c:v>90% Forecast Interval</c:v>
          </c:tx>
          <c:spPr>
            <a:ln>
              <a:solidFill>
                <a:schemeClr val="accent6"/>
              </a:solidFill>
              <a:prstDash val="sysDash"/>
            </a:ln>
          </c:spPr>
          <c:marker>
            <c:symbol val="none"/>
          </c:marker>
          <c:val>
            <c:numRef>
              <c:f>'Ex Ante Impacts'!$N$8:$N$31</c:f>
              <c:numCache>
                <c:formatCode>#,##0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 formatCode="0.00">
                  <c:v>0.12972345000000002</c:v>
                </c:pt>
                <c:pt idx="14" formatCode="0.00">
                  <c:v>0.21052210000000002</c:v>
                </c:pt>
                <c:pt idx="15" formatCode="0.00">
                  <c:v>0.26174091999999999</c:v>
                </c:pt>
                <c:pt idx="16" formatCode="0.00">
                  <c:v>0.34292880000000003</c:v>
                </c:pt>
                <c:pt idx="17" formatCode="0.00">
                  <c:v>0.32862135999999997</c:v>
                </c:pt>
                <c:pt idx="18" formatCode="0.00">
                  <c:v>-0.19957655000000002</c:v>
                </c:pt>
                <c:pt idx="19" formatCode="0.00">
                  <c:v>-0.20985477999999999</c:v>
                </c:pt>
                <c:pt idx="20" formatCode="0.00">
                  <c:v>-0.16351473999999999</c:v>
                </c:pt>
                <c:pt idx="21" formatCode="0.00">
                  <c:v>-0.10517038000000001</c:v>
                </c:pt>
                <c:pt idx="22" formatCode="0.00">
                  <c:v>-6.7595650000000007E-2</c:v>
                </c:pt>
                <c:pt idx="23" formatCode="0.00">
                  <c:v>-4.8475340000000006E-2</c:v>
                </c:pt>
              </c:numCache>
            </c:numRef>
          </c:val>
          <c:smooth val="0"/>
        </c:ser>
        <c:ser>
          <c:idx val="0"/>
          <c:order val="4"/>
          <c:tx>
            <c:v>Forecasted Impact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'Ex Ante Impacts'!$P$8:$P$31</c:f>
              <c:numCache>
                <c:formatCode>#,##0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 formatCode="0.00">
                  <c:v>0.25004345</c:v>
                </c:pt>
                <c:pt idx="14" formatCode="0.00">
                  <c:v>0.35004210000000002</c:v>
                </c:pt>
                <c:pt idx="15" formatCode="0.00">
                  <c:v>0.43326091999999999</c:v>
                </c:pt>
                <c:pt idx="16" formatCode="0.00">
                  <c:v>0.50420880000000001</c:v>
                </c:pt>
                <c:pt idx="17" formatCode="0.00">
                  <c:v>0.48222135999999999</c:v>
                </c:pt>
                <c:pt idx="18" formatCode="0.00">
                  <c:v>-0.12789655</c:v>
                </c:pt>
                <c:pt idx="19" formatCode="0.00">
                  <c:v>-0.14713477999999999</c:v>
                </c:pt>
                <c:pt idx="20" formatCode="0.00">
                  <c:v>-8.6714739999999998E-2</c:v>
                </c:pt>
                <c:pt idx="21" formatCode="0.00">
                  <c:v>-4.3730379999999999E-2</c:v>
                </c:pt>
                <c:pt idx="22" formatCode="0.00">
                  <c:v>-2.663565E-2</c:v>
                </c:pt>
                <c:pt idx="23" formatCode="0.00">
                  <c:v>-1.9035340000000001E-2</c:v>
                </c:pt>
              </c:numCache>
            </c:numRef>
          </c:val>
          <c:smooth val="0"/>
        </c:ser>
        <c:ser>
          <c:idx val="5"/>
          <c:order val="5"/>
          <c:tx>
            <c:v>Zero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'Ex Ante Impacts'!$G$8:$G$31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381120"/>
        <c:axId val="129383040"/>
      </c:lineChart>
      <c:catAx>
        <c:axId val="1293811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Hour Ending</a:t>
                </a:r>
              </a:p>
            </c:rich>
          </c:tx>
          <c:overlay val="0"/>
        </c:title>
        <c:majorTickMark val="out"/>
        <c:minorTickMark val="none"/>
        <c:tickLblPos val="low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9383040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129383040"/>
        <c:scaling>
          <c:orientation val="minMax"/>
        </c:scaling>
        <c:delete val="0"/>
        <c:axPos val="l"/>
        <c:majorGridlines/>
        <c:title>
          <c:tx>
            <c:strRef>
              <c:f>'Ex Ante Impacts'!$D$5</c:f>
              <c:strCache>
                <c:ptCount val="1"/>
                <c:pt idx="0">
                  <c:v>kW</c:v>
                </c:pt>
              </c:strCache>
            </c:strRef>
          </c:tx>
          <c:overlay val="0"/>
          <c:txPr>
            <a:bodyPr rot="-5400000" vert="horz"/>
            <a:lstStyle/>
            <a:p>
              <a:pPr>
                <a:defRPr b="1">
                  <a:latin typeface="Arial" panose="020B0604020202020204" pitchFamily="34" charset="0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9381120"/>
        <c:crosses val="autoZero"/>
        <c:crossBetween val="midCat"/>
      </c:valAx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3.0623576415360794E-2"/>
          <c:y val="1.7621141299584607E-2"/>
          <c:w val="0.96101102062634691"/>
          <c:h val="9.581923391510079E-2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ED88-A3DE-6346-B89F-42FEE829C83F}" type="datetime1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B1715-F5D1-1143-A571-DB0067BDE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5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C8B96-99EB-F142-AF3F-550E1DF4348F}" type="datetime1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2965-E266-D34A-8021-2656AF3E0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25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0" y="1990820"/>
            <a:ext cx="9146716" cy="2506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3967" y="2303238"/>
            <a:ext cx="5867399" cy="1298734"/>
          </a:xfrm>
        </p:spPr>
        <p:txBody>
          <a:bodyPr anchor="ctr"/>
          <a:lstStyle>
            <a:lvl1pPr>
              <a:lnSpc>
                <a:spcPct val="110000"/>
              </a:lnSpc>
              <a:defRPr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&lt;Insert headline&gt;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3967" y="3601971"/>
            <a:ext cx="5867399" cy="712537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FFFFFF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&lt;Insert subtitle&gt;</a:t>
            </a:r>
            <a:endParaRPr lang="en-US" dirty="0"/>
          </a:p>
        </p:txBody>
      </p:sp>
      <p:pic>
        <p:nvPicPr>
          <p:cNvPr id="7" name="Picture 6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8461"/>
            <a:ext cx="2517957" cy="106759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33967" y="6244472"/>
            <a:ext cx="2118616" cy="472171"/>
          </a:xfrm>
        </p:spPr>
        <p:txBody>
          <a:bodyPr lIns="0"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&lt;Insert date&gt;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33967" y="4975761"/>
            <a:ext cx="5792476" cy="2000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>
              <a:lnSpc>
                <a:spcPct val="100000"/>
              </a:lnSpc>
              <a:buNone/>
              <a:defRPr lang="en-US" sz="1300" b="0" baseline="0" smtClean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dirty="0" smtClean="0"/>
              <a:t>&lt;Insert Author or Prepared by &gt;</a:t>
            </a:r>
          </a:p>
        </p:txBody>
      </p:sp>
    </p:spTree>
    <p:extLst>
      <p:ext uri="{BB962C8B-B14F-4D97-AF65-F5344CB8AC3E}">
        <p14:creationId xmlns:p14="http://schemas.microsoft.com/office/powerpoint/2010/main" val="119510476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Ph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Columns with phase / process chevrons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83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3989516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636874"/>
            <a:ext cx="3990334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3989516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688116" y="1282637"/>
            <a:ext cx="3990334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456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330398"/>
            <a:ext cx="3989516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330398"/>
            <a:ext cx="3990334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645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0"/>
          </p:nvPr>
        </p:nvSpPr>
        <p:spPr>
          <a:xfrm>
            <a:off x="4774940" y="1313818"/>
            <a:ext cx="3907949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1"/>
          </p:nvPr>
        </p:nvSpPr>
        <p:spPr>
          <a:xfrm>
            <a:off x="450884" y="1313818"/>
            <a:ext cx="3911290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28829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8"/>
          </p:nvPr>
        </p:nvSpPr>
        <p:spPr>
          <a:xfrm>
            <a:off x="450884" y="1283177"/>
            <a:ext cx="3911290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22"/>
          </p:nvPr>
        </p:nvSpPr>
        <p:spPr>
          <a:xfrm>
            <a:off x="4766886" y="1283177"/>
            <a:ext cx="3908351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23"/>
          </p:nvPr>
        </p:nvSpPr>
        <p:spPr>
          <a:xfrm>
            <a:off x="4766886" y="1636874"/>
            <a:ext cx="3908351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1"/>
          </p:nvPr>
        </p:nvSpPr>
        <p:spPr>
          <a:xfrm>
            <a:off x="450885" y="1636874"/>
            <a:ext cx="3911290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950870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with Footer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54825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only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0020" y="6357038"/>
            <a:ext cx="7716650" cy="3642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752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4470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50886" y="1627076"/>
            <a:ext cx="2602040" cy="481024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22" tIns="63122" rIns="63122" bIns="63122" rtlCol="0" anchor="ctr"/>
          <a:lstStyle/>
          <a:p>
            <a:pPr algn="ctr"/>
            <a:endParaRPr lang="ru-RU" dirty="0" err="1" smtClean="0">
              <a:solidFill>
                <a:srgbClr val="0070CD"/>
              </a:solidFill>
              <a:cs typeface="Arial" pitchFamily="34" charset="0"/>
            </a:endParaRP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3"/>
          </p:nvPr>
        </p:nvSpPr>
        <p:spPr bwMode="gray">
          <a:xfrm>
            <a:off x="630868" y="1887110"/>
            <a:ext cx="2257107" cy="4353726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1000" b="0">
                <a:solidFill>
                  <a:srgbClr val="0070CD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2pPr>
            <a:lvl3pPr marL="0" indent="0">
              <a:buNone/>
              <a:defRPr b="0">
                <a:solidFill>
                  <a:schemeClr val="bg1"/>
                </a:solidFill>
              </a:defRPr>
            </a:lvl3pPr>
            <a:lvl4pPr marL="157806" indent="0">
              <a:buNone/>
              <a:defRPr b="0">
                <a:solidFill>
                  <a:schemeClr val="bg1"/>
                </a:solidFill>
              </a:defRPr>
            </a:lvl4pPr>
            <a:lvl5pPr marL="315612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8" name="Picture 17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5" y="318594"/>
            <a:ext cx="2732351" cy="115849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36593" y="1702676"/>
            <a:ext cx="5350207" cy="3244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72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8208" y="1313817"/>
            <a:ext cx="8238591" cy="4811454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464749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tabLst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067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2042826"/>
            <a:ext cx="9146716" cy="2506938"/>
          </a:xfrm>
          <a:prstGeom prst="rect">
            <a:avLst/>
          </a:prstGeom>
          <a:solidFill>
            <a:srgbClr val="7BC2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45432" y="2352699"/>
            <a:ext cx="5694895" cy="101182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600" b="0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GB" noProof="0" dirty="0" smtClean="0"/>
              <a:t>&lt;Insert title of slide&gt;</a:t>
            </a:r>
            <a:endParaRPr lang="en-GB" noProof="0" dirty="0"/>
          </a:p>
        </p:txBody>
      </p:sp>
      <p:pic>
        <p:nvPicPr>
          <p:cNvPr id="15" name="Picture 14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1031"/>
            <a:ext cx="2517957" cy="106759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37673" y="3492855"/>
            <a:ext cx="4503855" cy="644935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Arial"/>
                <a:cs typeface="Arial"/>
              </a:defRPr>
            </a:lvl1pPr>
            <a:lvl2pPr marL="43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&lt;Insert subtitle here&gt;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23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313817"/>
            <a:ext cx="2663005" cy="4811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5436692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07930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636873"/>
            <a:ext cx="2663005" cy="44883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5436692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5436692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23794" y="1282637"/>
            <a:ext cx="2654656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3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313817"/>
            <a:ext cx="5435539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2659678" cy="4811454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85695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636332"/>
            <a:ext cx="5435539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2659678" cy="448894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0020" y="1282636"/>
            <a:ext cx="2670543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251261" y="1282637"/>
            <a:ext cx="5427189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Three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2"/>
          </p:nvPr>
        </p:nvSpPr>
        <p:spPr>
          <a:xfrm>
            <a:off x="45088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>
          <a:xfrm>
            <a:off x="323865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4"/>
          </p:nvPr>
        </p:nvSpPr>
        <p:spPr>
          <a:xfrm>
            <a:off x="602642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68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93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85" y="522568"/>
            <a:ext cx="8235915" cy="676706"/>
          </a:xfrm>
          <a:prstGeom prst="rect">
            <a:avLst/>
          </a:prstGeom>
        </p:spPr>
        <p:txBody>
          <a:bodyPr vert="horz" lIns="0" tIns="45715" rIns="91428" bIns="45715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85" y="1313817"/>
            <a:ext cx="8235915" cy="4525963"/>
          </a:xfrm>
          <a:prstGeom prst="rect">
            <a:avLst/>
          </a:prstGeom>
        </p:spPr>
        <p:txBody>
          <a:bodyPr vert="horz" lIns="0" tIns="45715" rIns="91428" bIns="45715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7" name="Picture 6" descr="Nexant_Logo_PNG_color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81" y="-3384"/>
            <a:ext cx="1472386" cy="56792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40020" y="6357038"/>
            <a:ext cx="7716650" cy="364206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 lIns="80165" tIns="40083" rIns="80165" bIns="40083" anchor="ctr"/>
          <a:lstStyle>
            <a:lvl1pPr algn="r">
              <a:defRPr sz="1400" b="1">
                <a:solidFill>
                  <a:schemeClr val="tx2"/>
                </a:solidFill>
              </a:defRPr>
            </a:lvl1pPr>
          </a:lstStyle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9" r:id="rId3"/>
    <p:sldLayoutId id="2147483676" r:id="rId4"/>
    <p:sldLayoutId id="2147483683" r:id="rId5"/>
    <p:sldLayoutId id="2147483682" r:id="rId6"/>
    <p:sldLayoutId id="2147483684" r:id="rId7"/>
    <p:sldLayoutId id="2147483671" r:id="rId8"/>
    <p:sldLayoutId id="2147483677" r:id="rId9"/>
    <p:sldLayoutId id="2147483679" r:id="rId10"/>
    <p:sldLayoutId id="2147483680" r:id="rId11"/>
    <p:sldLayoutId id="2147483681" r:id="rId12"/>
    <p:sldLayoutId id="2147483667" r:id="rId13"/>
    <p:sldLayoutId id="2147483668" r:id="rId14"/>
    <p:sldLayoutId id="2147483673" r:id="rId15"/>
    <p:sldLayoutId id="2147483674" r:id="rId16"/>
    <p:sldLayoutId id="2147483675" r:id="rId17"/>
    <p:sldLayoutId id="2147483666" r:id="rId18"/>
  </p:sldLayoutIdLst>
  <p:transition>
    <p:fade/>
  </p:transition>
  <p:hf hdr="0" dt="0"/>
  <p:txStyles>
    <p:titleStyle>
      <a:lvl1pPr algn="l" defTabSz="457144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0517" indent="-250517" algn="l" defTabSz="457144" rtl="0" eaLnBrk="1" latinLnBrk="0" hangingPunct="1">
        <a:lnSpc>
          <a:spcPct val="120000"/>
        </a:lnSpc>
        <a:spcBef>
          <a:spcPct val="20000"/>
        </a:spcBef>
        <a:spcAft>
          <a:spcPts val="263"/>
        </a:spcAft>
        <a:buClr>
          <a:schemeClr val="accent2"/>
        </a:buClr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400827" indent="-200414" algn="l" defTabSz="457144" rtl="0" eaLnBrk="1" latinLnBrk="0" hangingPunct="1">
        <a:lnSpc>
          <a:spcPct val="130000"/>
        </a:lnSpc>
        <a:spcBef>
          <a:spcPts val="32"/>
        </a:spcBef>
        <a:spcAft>
          <a:spcPts val="263"/>
        </a:spcAft>
        <a:buClr>
          <a:schemeClr val="accent3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501034" indent="-150310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SzPct val="100000"/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Arial"/>
          <a:ea typeface="+mn-ea"/>
          <a:cs typeface="Arial"/>
        </a:defRPr>
      </a:lvl3pPr>
      <a:lvl4pPr marL="70144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5175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673390" indent="-160331" algn="l" defTabSz="457144" rtl="0" eaLnBrk="1" latinLnBrk="0" hangingPunct="1">
        <a:lnSpc>
          <a:spcPct val="110000"/>
        </a:lnSpc>
        <a:spcBef>
          <a:spcPts val="526"/>
        </a:spcBef>
        <a:spcAft>
          <a:spcPts val="0"/>
        </a:spcAft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6pPr>
      <a:lvl7pPr marL="887832" indent="-150310" algn="l" defTabSz="457144" rtl="0" eaLnBrk="1" latinLnBrk="0" hangingPunct="1">
        <a:lnSpc>
          <a:spcPct val="110000"/>
        </a:lnSpc>
        <a:spcBef>
          <a:spcPts val="526"/>
        </a:spcBef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046CD.44C2C70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jonathancook@nexant.com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PG&amp;E’s SmartAC Program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/>
              <a:t>May </a:t>
            </a:r>
            <a:r>
              <a:rPr lang="en-US" smtClean="0"/>
              <a:t>11, </a:t>
            </a:r>
            <a:r>
              <a:rPr lang="en-US" dirty="0"/>
              <a:t>2015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33967" y="4683761"/>
            <a:ext cx="5792476" cy="1314206"/>
          </a:xfrm>
        </p:spPr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smtClean="0"/>
              <a:t>Dr. Jonathan Cook</a:t>
            </a:r>
          </a:p>
          <a:p>
            <a:r>
              <a:rPr lang="en-US" dirty="0" smtClean="0"/>
              <a:t>Dr. Stephen George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643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Dual-Enrolled Customers Have Lower Impacts Because of Lower Loads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 descr="cid:image002.jpg@01D046CD.44C2C7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7" y="1359534"/>
            <a:ext cx="7643446" cy="4818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323713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Impacts by Geography and Usage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47731"/>
              </p:ext>
            </p:extLst>
          </p:nvPr>
        </p:nvGraphicFramePr>
        <p:xfrm>
          <a:off x="271682" y="1336274"/>
          <a:ext cx="4347210" cy="4724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664"/>
                <a:gridCol w="1091885"/>
                <a:gridCol w="1301261"/>
                <a:gridCol w="914400"/>
              </a:tblGrid>
              <a:tr h="1066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Local Capacity Area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Average Temperature during Event Window (°F)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Average per Customer Impact from 3 to 6 PM (kW)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Average % Impact from 3 to 6 PM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Greater Bay Area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91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0.42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21.1%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Greater Fresno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103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0.56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19.1%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Kern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103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0.70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21.9%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Northern Coast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88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0.30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20.0%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Other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0.54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20.5%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Sierra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99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0.61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21.9%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Stockton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99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0.63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22.3%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All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96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0.52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21.2%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936295"/>
              </p:ext>
            </p:extLst>
          </p:nvPr>
        </p:nvGraphicFramePr>
        <p:xfrm>
          <a:off x="4848171" y="1336274"/>
          <a:ext cx="3932414" cy="4727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286"/>
                <a:gridCol w="751986"/>
                <a:gridCol w="1400836"/>
                <a:gridCol w="1165306"/>
              </a:tblGrid>
              <a:tr h="961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Usage Decile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Average Peak Period Load (kW)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Average per Customer Impact from 3 to 6 PM (kW)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Average </a:t>
                      </a:r>
                      <a:r>
                        <a:rPr lang="en-US" sz="1100" dirty="0" smtClean="0">
                          <a:effectLst/>
                        </a:rPr>
                        <a:t>% Impact </a:t>
                      </a:r>
                      <a:r>
                        <a:rPr lang="en-US" sz="1100" dirty="0">
                          <a:effectLst/>
                        </a:rPr>
                        <a:t>from 3 to 6 PM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0.71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0.17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24.1%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1.25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0.27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21.6%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1.64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0.32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19.5%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1.97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0.40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20.3%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2.32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0.48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20.7%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2.67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0.56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21.0%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2.99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0.64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21.4%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3.35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0.73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21.8%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3.77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0.80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21.2%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4.74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1.01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21.3%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05561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9"/>
          </p:nvPr>
        </p:nvGraphicFramePr>
        <p:xfrm>
          <a:off x="450850" y="1314450"/>
          <a:ext cx="54371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Impacts for Solar Customers on August 1 Event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23358"/>
              </p:ext>
            </p:extLst>
          </p:nvPr>
        </p:nvGraphicFramePr>
        <p:xfrm>
          <a:off x="5852537" y="2477441"/>
          <a:ext cx="3071446" cy="2720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046"/>
                <a:gridCol w="597877"/>
                <a:gridCol w="855784"/>
                <a:gridCol w="984739"/>
              </a:tblGrid>
              <a:tr h="1223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Hour Ending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Impact (kW)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Aggregate Impact (MW)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Average Temperature </a:t>
                      </a:r>
                      <a:r>
                        <a:rPr lang="en-US" sz="1100" dirty="0" smtClean="0">
                          <a:effectLst/>
                        </a:rPr>
                        <a:t>(°</a:t>
                      </a:r>
                      <a:r>
                        <a:rPr lang="en-US" sz="1100" dirty="0">
                          <a:effectLst/>
                        </a:rPr>
                        <a:t>F)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0.58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1.01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98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0.67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1.17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98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18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0.79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1.38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97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Avg.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0.68</a:t>
                      </a:r>
                      <a:endParaRPr lang="en-US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1.19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98</a:t>
                      </a:r>
                      <a:endParaRPr lang="en-US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70641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Ante Analysis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2637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Methodology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Evaluation is required to produce forecasts of load impacts under specified weather </a:t>
            </a:r>
            <a:r>
              <a:rPr lang="en-US" altLang="en-US" dirty="0" smtClean="0"/>
              <a:t>conditions</a:t>
            </a:r>
          </a:p>
          <a:p>
            <a:pPr lvl="1"/>
            <a:r>
              <a:rPr lang="en-US" altLang="en-US" dirty="0" smtClean="0"/>
              <a:t>Two sets of weather conditions in this year’s analysis</a:t>
            </a:r>
          </a:p>
          <a:p>
            <a:pPr lvl="2"/>
            <a:r>
              <a:rPr lang="en-US" altLang="en-US" dirty="0" smtClean="0"/>
              <a:t>PG&amp;E peaking conditions</a:t>
            </a:r>
          </a:p>
          <a:p>
            <a:pPr lvl="2"/>
            <a:r>
              <a:rPr lang="en-US" altLang="en-US" dirty="0" smtClean="0"/>
              <a:t>CAISO </a:t>
            </a:r>
            <a:r>
              <a:rPr lang="en-US" altLang="en-US" smtClean="0"/>
              <a:t>peaking conditions</a:t>
            </a:r>
            <a:endParaRPr lang="en-US" altLang="en-US" dirty="0"/>
          </a:p>
          <a:p>
            <a:r>
              <a:rPr lang="en-US" altLang="en-US" dirty="0"/>
              <a:t>Our method is to use ex post impacts as inputs into a model describing relationship between impacts and temperature</a:t>
            </a:r>
          </a:p>
          <a:p>
            <a:r>
              <a:rPr lang="en-US" altLang="en-US" dirty="0"/>
              <a:t>Similar method used for both residential and SMB</a:t>
            </a:r>
          </a:p>
          <a:p>
            <a:r>
              <a:rPr lang="en-US" altLang="en-US" dirty="0"/>
              <a:t>Ex post impacts for SMB were taken from 2011 events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6869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from Ex Post to Ex Ante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Model relationship between ex post impacts and temperature for 4-5 PM at LCA level (pool all LCAs into single dataset)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Use </a:t>
            </a:r>
            <a:r>
              <a:rPr lang="en-US" altLang="en-US" dirty="0" smtClean="0"/>
              <a:t>estimated parameters from regression model </a:t>
            </a:r>
            <a:r>
              <a:rPr lang="en-US" altLang="en-US" dirty="0"/>
              <a:t>to predict impacts for 4-5 PM under ex ante </a:t>
            </a:r>
            <a:r>
              <a:rPr lang="en-US" altLang="en-US" dirty="0" smtClean="0"/>
              <a:t>weather conditions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Predict impacts for other hours (1-4 PM, 5-6 PM) based on observed ratios between impact at 4-5 PM and impact at each other hour (ratios are LCA-specific and vary with temperature)</a:t>
            </a:r>
          </a:p>
          <a:p>
            <a:r>
              <a:rPr lang="en-US" altLang="en-US" dirty="0"/>
              <a:t>Commercial model is essentially the same, but makes concessions for smaller sample </a:t>
            </a:r>
            <a:r>
              <a:rPr lang="en-US" altLang="en-US" dirty="0" smtClean="0"/>
              <a:t>sizes</a:t>
            </a:r>
            <a:endParaRPr lang="en-US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1894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Steps 1 &amp; 2: Model Relationship between Impact &amp; Temperature for 4-5 PM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Content Placeholder 6" descr="T:\FSC\PG&amp;E SmartAC 2014\Output\graph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277" y="1314450"/>
            <a:ext cx="6613921" cy="481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35706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522568"/>
            <a:ext cx="8325125" cy="676706"/>
          </a:xfrm>
        </p:spPr>
        <p:txBody>
          <a:bodyPr/>
          <a:lstStyle/>
          <a:p>
            <a:r>
              <a:rPr lang="en-US" dirty="0" smtClean="0"/>
              <a:t>Step 3: Predict Ratios of Impacts for Other Hours Relative to 4-5 PM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Content Placeholder 6" descr="T:\FSC\PG&amp;E SmartAC 2014\Output\graph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277" y="1314450"/>
            <a:ext cx="6613921" cy="481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77249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to Ex Ante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As mentioned </a:t>
            </a:r>
            <a:r>
              <a:rPr lang="en-US" altLang="en-US" sz="2000" dirty="0"/>
              <a:t>previously, dually enrolled customers provide smaller impacts</a:t>
            </a:r>
          </a:p>
          <a:p>
            <a:pPr lvl="1"/>
            <a:r>
              <a:rPr lang="en-US" altLang="en-US" dirty="0"/>
              <a:t>Ex post impacts were adjusted to include dually enrolled </a:t>
            </a:r>
            <a:r>
              <a:rPr lang="en-US" altLang="en-US" dirty="0" smtClean="0"/>
              <a:t>customers based on results from non-SmartRate days</a:t>
            </a:r>
          </a:p>
          <a:p>
            <a:r>
              <a:rPr lang="en-US" altLang="en-US" dirty="0" smtClean="0"/>
              <a:t>Reference loads must be scaled to account for ex ante weather</a:t>
            </a:r>
          </a:p>
          <a:p>
            <a:r>
              <a:rPr lang="en-US" altLang="en-US" dirty="0" smtClean="0"/>
              <a:t>Load increases after event ends (snapback) must be modeled separately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5943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Result is Estimated Treatment and Control Loads for Each Combination of LCA, Weather, and Month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Graph shown is for Greater </a:t>
            </a:r>
            <a:r>
              <a:rPr lang="en-US" dirty="0"/>
              <a:t>Bay Area, 1-in-2 Weather Year (PG&amp;E System Peak), Typical Event Day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47675" y="1314450"/>
          <a:ext cx="8239125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0919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1935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50884" y="4282067"/>
            <a:ext cx="8235915" cy="1843203"/>
          </a:xfrm>
        </p:spPr>
        <p:txBody>
          <a:bodyPr/>
          <a:lstStyle/>
          <a:p>
            <a:r>
              <a:rPr lang="en-US" dirty="0" smtClean="0"/>
              <a:t>Larger impacts for hotter weather conditions</a:t>
            </a:r>
          </a:p>
          <a:p>
            <a:r>
              <a:rPr lang="en-US" dirty="0" smtClean="0"/>
              <a:t>Impacts for CAISO peaking conditions are lower than for PG&amp;E peaking conditions</a:t>
            </a:r>
          </a:p>
          <a:p>
            <a:pPr lvl="1"/>
            <a:r>
              <a:rPr lang="en-US" dirty="0" smtClean="0"/>
              <a:t>Indicates that PG&amp;E peak does not overlap perfectly with CAISO system peak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2014 Residential Ex Ante Impacts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82686"/>
              </p:ext>
            </p:extLst>
          </p:nvPr>
        </p:nvGraphicFramePr>
        <p:xfrm>
          <a:off x="1048131" y="1199274"/>
          <a:ext cx="7415644" cy="296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624"/>
                <a:gridCol w="1145670"/>
                <a:gridCol w="1145670"/>
                <a:gridCol w="1682187"/>
                <a:gridCol w="1567493"/>
              </a:tblGrid>
              <a:tr h="3672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Weather Conditions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Month with Largest Impact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Maximum Aggregate Impact (MW)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Typical Event Day Impacts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47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144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Avg. Per Customer Impact for 1-6 PM (kW)</a:t>
                      </a:r>
                    </a:p>
                    <a:p>
                      <a:pPr algn="ctr"/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Avg.</a:t>
                      </a: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Aggregate Impact for 1-6 PM (MW)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864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PG&amp;E 1-in-2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June/July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 anchor="ctr"/>
                </a:tc>
              </a:tr>
              <a:tr h="386454">
                <a:tc>
                  <a:txBody>
                    <a:bodyPr/>
                    <a:lstStyle/>
                    <a:p>
                      <a:pPr marL="0" marR="0" indent="0" algn="ctr" defTabSz="457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PG&amp;E 1-in-10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104</a:t>
                      </a:r>
                      <a:endParaRPr lang="en-US" sz="1400" dirty="0"/>
                    </a:p>
                  </a:txBody>
                  <a:tcPr anchor="ctr"/>
                </a:tc>
              </a:tr>
              <a:tr h="3864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CAISO 1-in-2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</a:t>
                      </a:r>
                      <a:endParaRPr lang="en-US" sz="1400" dirty="0"/>
                    </a:p>
                  </a:txBody>
                  <a:tcPr anchor="ctr"/>
                </a:tc>
              </a:tr>
              <a:tr h="3864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CAISO 1-in-10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4787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50884" y="4282067"/>
            <a:ext cx="8235915" cy="184320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Similar patterns as residential impacts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2014 SMB Ex Ante Impacts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1775"/>
              </p:ext>
            </p:extLst>
          </p:nvPr>
        </p:nvGraphicFramePr>
        <p:xfrm>
          <a:off x="1048131" y="1199274"/>
          <a:ext cx="7415644" cy="296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624"/>
                <a:gridCol w="1145670"/>
                <a:gridCol w="1145670"/>
                <a:gridCol w="1682187"/>
                <a:gridCol w="1567493"/>
              </a:tblGrid>
              <a:tr h="3672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Weather Conditions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Month with Largest Impact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Maximum Aggregate Impact (MW)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Typical Event Day Impacts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47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144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Avg. Per Customer Impact for 1-6 PM (kW)</a:t>
                      </a:r>
                    </a:p>
                    <a:p>
                      <a:pPr algn="ctr"/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Avg.</a:t>
                      </a: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Aggregate Impact for 1-6 PM (MW)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864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PG&amp;E 1-in-2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June/July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 anchor="ctr"/>
                </a:tc>
              </a:tr>
              <a:tr h="386454">
                <a:tc>
                  <a:txBody>
                    <a:bodyPr/>
                    <a:lstStyle/>
                    <a:p>
                      <a:pPr marL="0" marR="0" indent="0" algn="ctr" defTabSz="457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PG&amp;E 1-in-10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</a:t>
                      </a:r>
                      <a:endParaRPr lang="en-US" sz="1400" dirty="0"/>
                    </a:p>
                  </a:txBody>
                  <a:tcPr anchor="ctr"/>
                </a:tc>
              </a:tr>
              <a:tr h="3864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CAISO 1-in-2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2.6</a:t>
                      </a:r>
                      <a:endParaRPr lang="en-US" sz="1400" dirty="0"/>
                    </a:p>
                  </a:txBody>
                  <a:tcPr anchor="ctr"/>
                </a:tc>
              </a:tr>
              <a:tr h="3864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CAISO 1-in-10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3.2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89589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Ex Post and Ex Ante Impacts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13140"/>
              </p:ext>
            </p:extLst>
          </p:nvPr>
        </p:nvGraphicFramePr>
        <p:xfrm>
          <a:off x="143840" y="2126751"/>
          <a:ext cx="8774129" cy="2630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157"/>
                <a:gridCol w="637578"/>
                <a:gridCol w="643627"/>
                <a:gridCol w="771460"/>
                <a:gridCol w="771460"/>
                <a:gridCol w="739157"/>
                <a:gridCol w="739157"/>
                <a:gridCol w="739157"/>
                <a:gridCol w="739157"/>
                <a:gridCol w="739157"/>
                <a:gridCol w="739157"/>
                <a:gridCol w="775905"/>
              </a:tblGrid>
              <a:tr h="21117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(A) 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Date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50" dirty="0">
                          <a:effectLst/>
                        </a:rPr>
                        <a:t>2014 Ex Post Aggregate Estimates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50" dirty="0">
                          <a:effectLst/>
                        </a:rPr>
                        <a:t>Aggregate Estimates Based on Ex Ante Model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(B)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Event Window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(C)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Mean17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(D)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% of Resources Dispatched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(E)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Aggregate Reduction of SmartAC-only (MW)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(F)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Scaled to Entire SmartAC-only Population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(G)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Scaled Up to include Dually Enrolled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(H)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Historical Window, Weather &amp; Enrollment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Standardized Event Window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48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(I)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Historical Weather &amp; Enrollment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(J)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Historical Weather, Forecast Enrollment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(K)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PG&amp;E 1-in-2 Year Weather, Forecast Enrollment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(L)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dirty="0">
                          <a:effectLst/>
                        </a:rPr>
                        <a:t>PG&amp;E 1-in-10 Year Weather, Forecast Enrollment</a:t>
                      </a:r>
                      <a:endParaRPr lang="en-US" sz="105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</a:tr>
              <a:tr h="200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30-Jun-14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3-6 pm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81.8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20%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13.7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68.9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94.1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94.6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87.9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89.5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80.2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92.7</a:t>
                      </a:r>
                      <a:endParaRPr lang="en-US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</a:tr>
              <a:tr h="200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30-Jul-14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3-6 pm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79.3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20%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11.8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58.8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75.7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83.0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76.3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77.8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1-Aug-14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3-6 pm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81.2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20%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14.4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72.8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93.4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91.1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84.5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86.7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11-Sep-14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3-6 pm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76.8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90%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31.6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35.2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48.1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71.3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64.7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66.5</a:t>
                      </a:r>
                      <a:endParaRPr lang="en-US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Average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N/A 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79.8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37.5%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17.9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55.1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75.2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85.0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78.4</a:t>
                      </a:r>
                      <a:endParaRPr lang="en-US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80.1</a:t>
                      </a:r>
                      <a:endParaRPr lang="en-US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6056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0"/>
          </p:nvPr>
        </p:nvSpPr>
        <p:spPr>
          <a:xfrm>
            <a:off x="6023795" y="1187725"/>
            <a:ext cx="2900188" cy="5042534"/>
          </a:xfrm>
        </p:spPr>
        <p:txBody>
          <a:bodyPr/>
          <a:lstStyle/>
          <a:p>
            <a:r>
              <a:rPr lang="en-US" dirty="0" smtClean="0"/>
              <a:t>Several differences between the two years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Weather</a:t>
            </a:r>
          </a:p>
          <a:p>
            <a:r>
              <a:rPr lang="en-US" dirty="0" smtClean="0"/>
              <a:t>Impact of change in enrollment is negligible</a:t>
            </a:r>
          </a:p>
          <a:p>
            <a:r>
              <a:rPr lang="en-US" dirty="0" smtClean="0"/>
              <a:t>2014 weather is cooler than 2013 weather (lower impacts)</a:t>
            </a:r>
          </a:p>
          <a:p>
            <a:r>
              <a:rPr lang="en-US" dirty="0" smtClean="0"/>
              <a:t>2014 ex post impacts were below average of 2011-2013 impacts, lowering predictions from ex ante model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316922539"/>
              </p:ext>
            </p:extLst>
          </p:nvPr>
        </p:nvGraphicFramePr>
        <p:xfrm>
          <a:off x="287677" y="2250039"/>
          <a:ext cx="5600362" cy="2778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4992"/>
                <a:gridCol w="968863"/>
                <a:gridCol w="968863"/>
                <a:gridCol w="968863"/>
                <a:gridCol w="958781"/>
              </a:tblGrid>
              <a:tr h="793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2013 Weather, 2013 Enrollment, 2013 Model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2014 Weather, 2013 Enrollment, 2013 Model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2014 Weather, 2014 Enrollment, 2013 Model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2014 Weather, 2014 Enrollment, 2014 Model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</a:tr>
              <a:tr h="484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effectLst/>
                        </a:rPr>
                        <a:t>Average per customer impact in Hour 17 (kW)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0.70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0.68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0.68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0.65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</a:tr>
              <a:tr h="28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effectLst/>
                        </a:rPr>
                        <a:t>Aggregate Hour 17 Impact (MW)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108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105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105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99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</a:tr>
              <a:tr h="28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effectLst/>
                        </a:rPr>
                        <a:t>Change in Aggregate Impact (MW)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N/A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-3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-6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</a:tr>
              <a:tr h="54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effectLst/>
                        </a:rPr>
                        <a:t>Average Aggregate Impact During Hours 14 to 18 (MW)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92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89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89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83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</a:tr>
              <a:tr h="28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>
                          <a:effectLst/>
                        </a:rPr>
                        <a:t>Change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N/A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-3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-6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424" marR="40424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Ex Ante Estimates from Last Year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8254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17287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8208" y="1313816"/>
            <a:ext cx="8238591" cy="5199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2014 test events were called in a way that enhanced the evaluation</a:t>
            </a:r>
          </a:p>
          <a:p>
            <a:pPr lvl="1"/>
            <a:r>
              <a:rPr lang="en-US" dirty="0" smtClean="0"/>
              <a:t>2 events that were not on SmartRate days</a:t>
            </a:r>
          </a:p>
          <a:p>
            <a:pPr lvl="1"/>
            <a:r>
              <a:rPr lang="en-US" dirty="0" smtClean="0"/>
              <a:t>1 event that occurred outside typical event hours</a:t>
            </a:r>
          </a:p>
          <a:p>
            <a:r>
              <a:rPr lang="en-US" dirty="0" smtClean="0"/>
              <a:t>SmartAC reduces peak load for participants by approximately 20% on hot days when system load is very high</a:t>
            </a:r>
          </a:p>
          <a:p>
            <a:pPr lvl="1"/>
            <a:r>
              <a:rPr lang="en-US" dirty="0" smtClean="0"/>
              <a:t>Impacts increase with temperature</a:t>
            </a:r>
          </a:p>
          <a:p>
            <a:r>
              <a:rPr lang="en-US" dirty="0" smtClean="0"/>
              <a:t>Going forward, SmartAC is expected to be able to provide significant peak load reductions on a typical event day</a:t>
            </a:r>
          </a:p>
          <a:p>
            <a:pPr lvl="1"/>
            <a:r>
              <a:rPr lang="en-US" dirty="0" smtClean="0"/>
              <a:t>80-93 MW for PG&amp;E peaking conditions </a:t>
            </a:r>
          </a:p>
          <a:p>
            <a:pPr lvl="1"/>
            <a:r>
              <a:rPr lang="en-US" dirty="0" smtClean="0"/>
              <a:t>67-82 MW for CAISO peaking conditions</a:t>
            </a:r>
          </a:p>
          <a:p>
            <a:r>
              <a:rPr lang="en-US" dirty="0"/>
              <a:t>Load reductions will be smaller if SmartAC is called on days when the CAISO system is peaking because PG&amp;E and CAISO peaks are not perfectly correlated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32707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Nexant, Inc.</a:t>
            </a:r>
            <a:br>
              <a:rPr lang="en-US" dirty="0"/>
            </a:br>
            <a:r>
              <a:rPr lang="en-US" dirty="0"/>
              <a:t>101 Montgomery St., 15th Floor</a:t>
            </a:r>
            <a:br>
              <a:rPr lang="en-US" dirty="0"/>
            </a:br>
            <a:r>
              <a:rPr lang="en-US" dirty="0"/>
              <a:t>San Francisco, CA 94104</a:t>
            </a:r>
            <a:br>
              <a:rPr lang="en-US" dirty="0"/>
            </a:br>
            <a:r>
              <a:rPr lang="en-US" dirty="0"/>
              <a:t>415-777-0707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comments or questions, contact: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Jonathan Cook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Senior Consultant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jonathancook@nexant.com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1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PG&amp;E’s SmartAC Program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AC load control through installation of control devices that limit the duty cycles of AC </a:t>
            </a:r>
            <a:r>
              <a:rPr lang="en-US" altLang="en-US" sz="2000" dirty="0" smtClean="0"/>
              <a:t>units</a:t>
            </a:r>
          </a:p>
          <a:p>
            <a:pPr lvl="1"/>
            <a:r>
              <a:rPr lang="en-US" altLang="en-US" sz="1600" dirty="0"/>
              <a:t>Two types of devices:  Switches and </a:t>
            </a:r>
            <a:r>
              <a:rPr lang="en-US" altLang="en-US" sz="1600" dirty="0" smtClean="0"/>
              <a:t>PCTs</a:t>
            </a:r>
            <a:endParaRPr lang="en-US" altLang="en-US" sz="1700" dirty="0"/>
          </a:p>
          <a:p>
            <a:r>
              <a:rPr lang="en-US" altLang="en-US" sz="2000" dirty="0"/>
              <a:t>Residential and small/medium businesses (SMB)</a:t>
            </a:r>
          </a:p>
          <a:p>
            <a:r>
              <a:rPr lang="en-US" altLang="en-US" sz="2000" dirty="0" smtClean="0"/>
              <a:t>Events can be called for several reasons:</a:t>
            </a:r>
            <a:endParaRPr lang="en-US" altLang="en-US" sz="2000" dirty="0"/>
          </a:p>
          <a:p>
            <a:pPr lvl="1"/>
            <a:r>
              <a:rPr lang="en-US" altLang="en-US" sz="1600" dirty="0"/>
              <a:t>For testing purposes; or </a:t>
            </a:r>
          </a:p>
          <a:p>
            <a:pPr lvl="1"/>
            <a:r>
              <a:rPr lang="en-US" altLang="en-US" sz="1600" dirty="0" smtClean="0"/>
              <a:t>To provide demand reductions during emergency conditions; </a:t>
            </a:r>
            <a:r>
              <a:rPr lang="en-US" altLang="en-US" sz="1600" dirty="0"/>
              <a:t>or </a:t>
            </a:r>
          </a:p>
          <a:p>
            <a:pPr lvl="1"/>
            <a:r>
              <a:rPr lang="en-US" altLang="en-US" sz="1600" dirty="0" smtClean="0"/>
              <a:t>Events occur between </a:t>
            </a:r>
            <a:r>
              <a:rPr lang="en-US" altLang="en-US" sz="1600" dirty="0"/>
              <a:t>May 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and October 31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for up </a:t>
            </a:r>
            <a:r>
              <a:rPr lang="en-US" altLang="en-US" sz="1600" dirty="0"/>
              <a:t>to 6 hours or less in each </a:t>
            </a:r>
            <a:r>
              <a:rPr lang="en-US" altLang="en-US" sz="1600" dirty="0" smtClean="0"/>
              <a:t>event and </a:t>
            </a:r>
            <a:r>
              <a:rPr lang="en-US" altLang="en-US" sz="1600" dirty="0"/>
              <a:t>for a maximum of 100 hours per season</a:t>
            </a:r>
          </a:p>
          <a:p>
            <a:r>
              <a:rPr lang="en-US" altLang="en-US" sz="2000" dirty="0" smtClean="0"/>
              <a:t>149,678 </a:t>
            </a:r>
            <a:r>
              <a:rPr lang="en-US" altLang="en-US" sz="2000" dirty="0"/>
              <a:t>residential accounts and </a:t>
            </a:r>
            <a:r>
              <a:rPr lang="en-US" altLang="en-US" sz="2000" dirty="0" smtClean="0"/>
              <a:t>5,009 </a:t>
            </a:r>
            <a:r>
              <a:rPr lang="en-US" altLang="en-US" sz="2000" dirty="0"/>
              <a:t>SMB accounts at end of summer </a:t>
            </a:r>
            <a:r>
              <a:rPr lang="en-US" altLang="en-US" sz="2000" dirty="0" smtClean="0"/>
              <a:t>2014</a:t>
            </a:r>
            <a:endParaRPr lang="en-US" alt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534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Post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6718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SmartAC Ex Post </a:t>
            </a:r>
            <a:r>
              <a:rPr lang="en-US" altLang="en-US" dirty="0" smtClean="0"/>
              <a:t>Methodology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400" dirty="0"/>
              <a:t>Basic </a:t>
            </a:r>
            <a:r>
              <a:rPr lang="en-US" altLang="en-US" sz="2400" dirty="0" smtClean="0"/>
              <a:t>strategy for estimating ex </a:t>
            </a:r>
            <a:r>
              <a:rPr lang="en-US" altLang="en-US" sz="2400" dirty="0"/>
              <a:t>post SmartAC </a:t>
            </a:r>
            <a:r>
              <a:rPr lang="en-US" altLang="en-US" sz="2400" dirty="0" smtClean="0"/>
              <a:t>load impacts is to compare usage of treatment and control groups during event hours</a:t>
            </a:r>
            <a:endParaRPr lang="en-US" altLang="en-US" sz="2400" dirty="0"/>
          </a:p>
          <a:p>
            <a:pPr lvl="1"/>
            <a:r>
              <a:rPr lang="en-US" altLang="en-US" dirty="0" smtClean="0"/>
              <a:t>SmartAC population is randomly divided into 10 groups based on last digit of the device serial number</a:t>
            </a:r>
          </a:p>
          <a:p>
            <a:pPr lvl="1"/>
            <a:r>
              <a:rPr lang="en-US" altLang="en-US" dirty="0" smtClean="0"/>
              <a:t>For each event, only some groups are called (treatment) and the groups that are not called serve as a control group</a:t>
            </a:r>
          </a:p>
          <a:p>
            <a:pPr lvl="1"/>
            <a:r>
              <a:rPr lang="en-US" altLang="en-US" dirty="0" smtClean="0"/>
              <a:t>Estimation uses </a:t>
            </a:r>
            <a:r>
              <a:rPr lang="en-US" altLang="en-US" dirty="0" err="1" smtClean="0"/>
              <a:t>SmartMeter</a:t>
            </a:r>
            <a:r>
              <a:rPr lang="en-US" altLang="en-US" dirty="0" smtClean="0"/>
              <a:t> </a:t>
            </a:r>
            <a:r>
              <a:rPr lang="en-US" altLang="en-US" dirty="0"/>
              <a:t>interval data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Impacts were </a:t>
            </a:r>
            <a:r>
              <a:rPr lang="en-US" altLang="en-US" dirty="0"/>
              <a:t>calculated by comparing the average event day usage in the control group to the average event day usage in the treated </a:t>
            </a:r>
            <a:r>
              <a:rPr lang="en-US" altLang="en-US" dirty="0" smtClean="0"/>
              <a:t>group</a:t>
            </a:r>
            <a:endParaRPr lang="en-US" altLang="en-US" dirty="0"/>
          </a:p>
          <a:p>
            <a:r>
              <a:rPr lang="en-US" altLang="en-US" sz="2400" dirty="0" smtClean="0"/>
              <a:t>Dually </a:t>
            </a:r>
            <a:r>
              <a:rPr lang="en-US" altLang="en-US" sz="2400" dirty="0"/>
              <a:t>enrolled </a:t>
            </a:r>
            <a:r>
              <a:rPr lang="en-US" altLang="en-US" sz="2400" dirty="0" smtClean="0"/>
              <a:t>customers were dropped from the analysis on some event days (6/30 and 9/11) due </a:t>
            </a:r>
            <a:r>
              <a:rPr lang="en-US" altLang="en-US" sz="2400" dirty="0"/>
              <a:t>to overlap with SmartRate event days</a:t>
            </a:r>
          </a:p>
          <a:p>
            <a:r>
              <a:rPr lang="en-US" altLang="en-US" sz="2400" dirty="0"/>
              <a:t>No SMB events were called in </a:t>
            </a:r>
            <a:r>
              <a:rPr lang="en-US" altLang="en-US" sz="2400" dirty="0" smtClean="0"/>
              <a:t>2014</a:t>
            </a:r>
            <a:endParaRPr lang="en-US" alt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711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Event Characteristics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039575"/>
              </p:ext>
            </p:extLst>
          </p:nvPr>
        </p:nvGraphicFramePr>
        <p:xfrm>
          <a:off x="702527" y="1973766"/>
          <a:ext cx="7738946" cy="2776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6149"/>
                <a:gridCol w="1634466"/>
                <a:gridCol w="1815556"/>
                <a:gridCol w="2502775"/>
              </a:tblGrid>
              <a:tr h="1032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dirty="0">
                          <a:effectLst/>
                        </a:rPr>
                        <a:t>Event Date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effectLst/>
                        </a:rPr>
                        <a:t>Event Hours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effectLst/>
                        </a:rPr>
                        <a:t>Groups Called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>
                          <a:effectLst/>
                        </a:rPr>
                        <a:t>SmartRate Event Day</a:t>
                      </a:r>
                      <a:endParaRPr lang="en-US" sz="16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June 30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 to 6 PM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&amp; 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July 30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10 AM to 8 PM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1–9 (staggered)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August 1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 to 6 PM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&amp; 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September 11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3 to 6 PM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2–10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Yes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643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Loads of Randomized Groups on </a:t>
            </a:r>
            <a:r>
              <a:rPr lang="en-US" dirty="0" smtClean="0"/>
              <a:t>August </a:t>
            </a:r>
            <a:r>
              <a:rPr lang="en-US" dirty="0"/>
              <a:t>1 Event 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04" y="1232120"/>
            <a:ext cx="6985792" cy="511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4882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SmartAC 2014 Residential Ex Post Impacts for 3-6 PM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952055"/>
              </p:ext>
            </p:extLst>
          </p:nvPr>
        </p:nvGraphicFramePr>
        <p:xfrm>
          <a:off x="559791" y="1760219"/>
          <a:ext cx="8024418" cy="3391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851"/>
                <a:gridCol w="1004517"/>
                <a:gridCol w="1719893"/>
                <a:gridCol w="1042963"/>
                <a:gridCol w="907909"/>
                <a:gridCol w="1077008"/>
                <a:gridCol w="1436277"/>
              </a:tblGrid>
              <a:tr h="1146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Event Date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Event Hours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Average Whole-Building Reference Load (kW)</a:t>
                      </a:r>
                      <a:endParaRPr lang="en-US" sz="14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effectLst/>
                        </a:rPr>
                        <a:t>Average Event Impact (kW)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Percent Impact</a:t>
                      </a:r>
                      <a:endParaRPr lang="en-US" sz="14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Aggregate Impact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(MW)</a:t>
                      </a:r>
                      <a:endParaRPr lang="en-US" sz="14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effectLst/>
                        </a:rPr>
                        <a:t>Average Temperature 3 to 6 PM (°F)</a:t>
                      </a:r>
                      <a:endParaRPr lang="en-US" sz="14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6/30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3 to 6 PM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2.73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0.62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22.6%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13.6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98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7/30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3 to 6 PM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2.43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0.50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20.7%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15.1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95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8/1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3 to 6 PM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2.70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0.62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22.8%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18.5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98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9/11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3 to 6 PM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1.94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0.32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16.5%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31.6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95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effectLst/>
                        </a:rPr>
                        <a:t>Average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effectLst/>
                        </a:rPr>
                        <a:t>3 to 6 PM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effectLst/>
                        </a:rPr>
                        <a:t>2.45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effectLst/>
                        </a:rPr>
                        <a:t>0.52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effectLst/>
                        </a:rPr>
                        <a:t>20.7%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effectLst/>
                        </a:rPr>
                        <a:t>19.7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effectLst/>
                        </a:rPr>
                        <a:t>97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9631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>
          <a:xfrm>
            <a:off x="6023795" y="1450723"/>
            <a:ext cx="2819122" cy="4674548"/>
          </a:xfrm>
        </p:spPr>
        <p:txBody>
          <a:bodyPr/>
          <a:lstStyle/>
          <a:p>
            <a:r>
              <a:rPr lang="en-US" sz="1600" dirty="0" smtClean="0"/>
              <a:t>Approximately 40,000 (37%) of SmartAC customers are also enrolled in SmartRate</a:t>
            </a:r>
          </a:p>
          <a:p>
            <a:r>
              <a:rPr lang="en-US" sz="1600" dirty="0" smtClean="0"/>
              <a:t>Can compare impacts for Dual-enrolled and SmartAC-only customers on non-SmartRate Days</a:t>
            </a:r>
          </a:p>
          <a:p>
            <a:r>
              <a:rPr lang="en-US" sz="1600" dirty="0" smtClean="0"/>
              <a:t>Dual-enrolled customers have approximately the same % impacts as SmartAC-only customers, but have lower absolute impacts </a:t>
            </a:r>
            <a:endParaRPr lang="en-US" sz="1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Dual-enrolled </a:t>
            </a:r>
            <a:r>
              <a:rPr lang="en-US" altLang="en-US" dirty="0"/>
              <a:t>SmartAC/SmartRate Customers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50689"/>
              </p:ext>
            </p:extLst>
          </p:nvPr>
        </p:nvGraphicFramePr>
        <p:xfrm>
          <a:off x="450885" y="1450723"/>
          <a:ext cx="5425809" cy="4674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862"/>
                <a:gridCol w="907862"/>
                <a:gridCol w="907862"/>
                <a:gridCol w="953433"/>
                <a:gridCol w="867842"/>
                <a:gridCol w="880948"/>
              </a:tblGrid>
              <a:tr h="35100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dirty="0">
                          <a:effectLst/>
                        </a:rPr>
                        <a:t>Date</a:t>
                      </a:r>
                      <a:endParaRPr lang="en-US" sz="12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Hour Ending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Impact (kW)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Impact (%)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4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SmartAC-only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Dually-enrolled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SmartAC-only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Dually-enrolled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3258">
                <a:tc row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30-Jul-14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0.07</a:t>
                      </a: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0.04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7%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4%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0.13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0.09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11%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8%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0.19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0.13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13%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10%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0.22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0.18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13%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11%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0.34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0.23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17%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13%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0.45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0.33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20%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17%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0.55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0.41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22%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19%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0.60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0.48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22%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21%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0.52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0.44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19%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19%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0.45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0.36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17%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16%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1-Aug-14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0.58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0.41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22%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18%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0.68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0.51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24%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21%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0.72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0.56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24%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22%</a:t>
                      </a: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5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Average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16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0.52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0.37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21%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18%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17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0.62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0.46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23%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20%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3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18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0.66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0.52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23%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22%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692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exant PowerPoint Template">
  <a:themeElements>
    <a:clrScheme name="Nexant_PP">
      <a:dk1>
        <a:srgbClr val="464749"/>
      </a:dk1>
      <a:lt1>
        <a:sysClr val="window" lastClr="FFFFFF"/>
      </a:lt1>
      <a:dk2>
        <a:srgbClr val="0070CD"/>
      </a:dk2>
      <a:lt2>
        <a:srgbClr val="C7C9CB"/>
      </a:lt2>
      <a:accent1>
        <a:srgbClr val="0070CD"/>
      </a:accent1>
      <a:accent2>
        <a:srgbClr val="77BC1F"/>
      </a:accent2>
      <a:accent3>
        <a:srgbClr val="FB9E4C"/>
      </a:accent3>
      <a:accent4>
        <a:srgbClr val="5A5B5E"/>
      </a:accent4>
      <a:accent5>
        <a:srgbClr val="818386"/>
      </a:accent5>
      <a:accent6>
        <a:srgbClr val="FB9E4C"/>
      </a:accent6>
      <a:hlink>
        <a:srgbClr val="77BC1F"/>
      </a:hlink>
      <a:folHlink>
        <a:srgbClr val="77BC1F"/>
      </a:folHlink>
    </a:clrScheme>
    <a:fontScheme name="Nexan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Nexant PowerPoint Template</Template>
  <TotalTime>290</TotalTime>
  <Words>1711</Words>
  <Application>Microsoft Office PowerPoint</Application>
  <PresentationFormat>Letter Paper (8.5x11 in)</PresentationFormat>
  <Paragraphs>527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Nexant PowerPoint Template</vt:lpstr>
      <vt:lpstr>PG&amp;E’s SmartAC Program</vt:lpstr>
      <vt:lpstr>Program Overview</vt:lpstr>
      <vt:lpstr>Overview of PG&amp;E’s SmartAC Program</vt:lpstr>
      <vt:lpstr>Ex Post Analysis</vt:lpstr>
      <vt:lpstr>SmartAC Ex Post Methodology</vt:lpstr>
      <vt:lpstr>2014 Event Characteristics</vt:lpstr>
      <vt:lpstr>Loads of Randomized Groups on August 1 Event Day</vt:lpstr>
      <vt:lpstr>SmartAC 2014 Residential Ex Post Impacts for 3-6 PM</vt:lpstr>
      <vt:lpstr>Dual-enrolled SmartAC/SmartRate Customers</vt:lpstr>
      <vt:lpstr>Dual-Enrolled Customers Have Lower Impacts Because of Lower Loads</vt:lpstr>
      <vt:lpstr>Distribution of Impacts by Geography and Usage Level</vt:lpstr>
      <vt:lpstr>SmartAC Impacts for Solar Customers on August 1 Event</vt:lpstr>
      <vt:lpstr>Ex Ante Analysis</vt:lpstr>
      <vt:lpstr>Ex Ante Methodology</vt:lpstr>
      <vt:lpstr>Getting from Ex Post to Ex Ante</vt:lpstr>
      <vt:lpstr>Steps 1 &amp; 2: Model Relationship between Impact &amp; Temperature for 4-5 PM</vt:lpstr>
      <vt:lpstr>Step 3: Predict Ratios of Impacts for Other Hours Relative to 4-5 PM </vt:lpstr>
      <vt:lpstr>Adjustments to Ex Ante Model</vt:lpstr>
      <vt:lpstr>End Result is Estimated Treatment and Control Loads for Each Combination of LCA, Weather, and Month</vt:lpstr>
      <vt:lpstr>SmartAC 2014 Residential Ex Ante Impacts</vt:lpstr>
      <vt:lpstr>SmartAC 2014 SMB Ex Ante Impacts</vt:lpstr>
      <vt:lpstr>Comparing Ex Post and Ex Ante Impacts</vt:lpstr>
      <vt:lpstr>Change in Ex Ante Estimates from Last Year</vt:lpstr>
      <vt:lpstr>Conclusions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PG&amp;E’s SmartAC Program</dc:title>
  <dc:creator>Cook, Jonathan</dc:creator>
  <cp:lastModifiedBy>Chow, Dorris</cp:lastModifiedBy>
  <cp:revision>30</cp:revision>
  <dcterms:created xsi:type="dcterms:W3CDTF">2015-04-24T14:44:26Z</dcterms:created>
  <dcterms:modified xsi:type="dcterms:W3CDTF">2015-05-07T21:15:18Z</dcterms:modified>
</cp:coreProperties>
</file>