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bookmarkIdSeed="2">
  <p:sldMasterIdLst>
    <p:sldMasterId id="2147483648" r:id="rId1"/>
  </p:sldMasterIdLst>
  <p:notesMasterIdLst>
    <p:notesMasterId r:id="rId29"/>
  </p:notesMasterIdLst>
  <p:handoutMasterIdLst>
    <p:handoutMasterId r:id="rId30"/>
  </p:handoutMasterIdLst>
  <p:sldIdLst>
    <p:sldId id="393" r:id="rId2"/>
    <p:sldId id="414" r:id="rId3"/>
    <p:sldId id="512" r:id="rId4"/>
    <p:sldId id="482" r:id="rId5"/>
    <p:sldId id="494" r:id="rId6"/>
    <p:sldId id="495" r:id="rId7"/>
    <p:sldId id="487" r:id="rId8"/>
    <p:sldId id="516" r:id="rId9"/>
    <p:sldId id="478" r:id="rId10"/>
    <p:sldId id="517" r:id="rId11"/>
    <p:sldId id="491" r:id="rId12"/>
    <p:sldId id="497" r:id="rId13"/>
    <p:sldId id="498" r:id="rId14"/>
    <p:sldId id="501" r:id="rId15"/>
    <p:sldId id="502" r:id="rId16"/>
    <p:sldId id="504" r:id="rId17"/>
    <p:sldId id="505" r:id="rId18"/>
    <p:sldId id="506" r:id="rId19"/>
    <p:sldId id="513" r:id="rId20"/>
    <p:sldId id="509" r:id="rId21"/>
    <p:sldId id="515" r:id="rId22"/>
    <p:sldId id="514" r:id="rId23"/>
    <p:sldId id="500" r:id="rId24"/>
    <p:sldId id="511" r:id="rId25"/>
    <p:sldId id="510" r:id="rId26"/>
    <p:sldId id="454" r:id="rId27"/>
    <p:sldId id="404" r:id="rId28"/>
  </p:sldIdLst>
  <p:sldSz cx="9144000" cy="6858000" type="screen4x3"/>
  <p:notesSz cx="6934200" cy="92329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4A6B"/>
    <a:srgbClr val="7DBEFF"/>
    <a:srgbClr val="99CCFF"/>
    <a:srgbClr val="003366"/>
    <a:srgbClr val="336C99"/>
    <a:srgbClr val="860000"/>
    <a:srgbClr val="E8F5F8"/>
    <a:srgbClr val="E6F5FA"/>
    <a:srgbClr val="DFF2F9"/>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85494" autoAdjust="0"/>
  </p:normalViewPr>
  <p:slideViewPr>
    <p:cSldViewPr snapToGrid="0">
      <p:cViewPr>
        <p:scale>
          <a:sx n="70" d="100"/>
          <a:sy n="70" d="100"/>
        </p:scale>
        <p:origin x="-1690" y="-110"/>
      </p:cViewPr>
      <p:guideLst>
        <p:guide orient="horz" pos="2160"/>
        <p:guide orient="horz" pos="1008"/>
        <p:guide pos="2880"/>
        <p:guide pos="172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860" y="-84"/>
      </p:cViewPr>
      <p:guideLst>
        <p:guide orient="horz" pos="2908"/>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4820" cy="461645"/>
          </a:xfrm>
          <a:prstGeom prst="rect">
            <a:avLst/>
          </a:prstGeom>
          <a:noFill/>
          <a:ln w="9525">
            <a:noFill/>
            <a:miter lim="800000"/>
            <a:headEnd/>
            <a:tailEnd/>
          </a:ln>
        </p:spPr>
        <p:txBody>
          <a:bodyPr vert="horz" wrap="square" lIns="92337" tIns="46167" rIns="92337" bIns="46167" numCol="1" anchor="t" anchorCtr="0" compatLnSpc="1">
            <a:prstTxWarp prst="textNoShape">
              <a:avLst/>
            </a:prstTxWarp>
          </a:bodyPr>
          <a:lstStyle>
            <a:lvl1pPr defTabSz="920611">
              <a:defRPr sz="1200">
                <a:cs typeface="+mn-cs"/>
              </a:defRPr>
            </a:lvl1pPr>
          </a:lstStyle>
          <a:p>
            <a:pPr>
              <a:defRPr/>
            </a:pPr>
            <a:endParaRPr lang="en-US"/>
          </a:p>
        </p:txBody>
      </p:sp>
      <p:sp>
        <p:nvSpPr>
          <p:cNvPr id="4099" name="Rectangle 3"/>
          <p:cNvSpPr>
            <a:spLocks noGrp="1" noChangeArrowheads="1"/>
          </p:cNvSpPr>
          <p:nvPr>
            <p:ph type="dt" sz="quarter" idx="1"/>
          </p:nvPr>
        </p:nvSpPr>
        <p:spPr bwMode="auto">
          <a:xfrm>
            <a:off x="3927775" y="0"/>
            <a:ext cx="3004820" cy="461645"/>
          </a:xfrm>
          <a:prstGeom prst="rect">
            <a:avLst/>
          </a:prstGeom>
          <a:noFill/>
          <a:ln w="9525">
            <a:noFill/>
            <a:miter lim="800000"/>
            <a:headEnd/>
            <a:tailEnd/>
          </a:ln>
        </p:spPr>
        <p:txBody>
          <a:bodyPr vert="horz" wrap="square" lIns="92337" tIns="46167" rIns="92337" bIns="46167" numCol="1" anchor="t" anchorCtr="0" compatLnSpc="1">
            <a:prstTxWarp prst="textNoShape">
              <a:avLst/>
            </a:prstTxWarp>
          </a:bodyPr>
          <a:lstStyle>
            <a:lvl1pPr algn="r" defTabSz="920611">
              <a:defRPr sz="1200">
                <a:cs typeface="+mn-cs"/>
              </a:defRPr>
            </a:lvl1pPr>
          </a:lstStyle>
          <a:p>
            <a:pPr>
              <a:defRPr/>
            </a:pPr>
            <a:endParaRPr lang="en-US"/>
          </a:p>
        </p:txBody>
      </p:sp>
      <p:sp>
        <p:nvSpPr>
          <p:cNvPr id="4100" name="Rectangle 4"/>
          <p:cNvSpPr>
            <a:spLocks noGrp="1" noChangeArrowheads="1"/>
          </p:cNvSpPr>
          <p:nvPr>
            <p:ph type="ftr" sz="quarter" idx="2"/>
          </p:nvPr>
        </p:nvSpPr>
        <p:spPr bwMode="auto">
          <a:xfrm>
            <a:off x="0" y="8769653"/>
            <a:ext cx="3004820" cy="461645"/>
          </a:xfrm>
          <a:prstGeom prst="rect">
            <a:avLst/>
          </a:prstGeom>
          <a:noFill/>
          <a:ln w="9525">
            <a:noFill/>
            <a:miter lim="800000"/>
            <a:headEnd/>
            <a:tailEnd/>
          </a:ln>
        </p:spPr>
        <p:txBody>
          <a:bodyPr vert="horz" wrap="square" lIns="92337" tIns="46167" rIns="92337" bIns="46167" numCol="1" anchor="b" anchorCtr="0" compatLnSpc="1">
            <a:prstTxWarp prst="textNoShape">
              <a:avLst/>
            </a:prstTxWarp>
          </a:bodyPr>
          <a:lstStyle>
            <a:lvl1pPr defTabSz="920611">
              <a:defRPr sz="1200">
                <a:cs typeface="+mn-cs"/>
              </a:defRPr>
            </a:lvl1pPr>
          </a:lstStyle>
          <a:p>
            <a:pPr>
              <a:defRPr/>
            </a:pPr>
            <a:endParaRPr lang="en-US"/>
          </a:p>
        </p:txBody>
      </p:sp>
      <p:sp>
        <p:nvSpPr>
          <p:cNvPr id="4101" name="Rectangle 5"/>
          <p:cNvSpPr>
            <a:spLocks noGrp="1" noChangeArrowheads="1"/>
          </p:cNvSpPr>
          <p:nvPr>
            <p:ph type="sldNum" sz="quarter" idx="3"/>
          </p:nvPr>
        </p:nvSpPr>
        <p:spPr bwMode="auto">
          <a:xfrm>
            <a:off x="3927775" y="8769653"/>
            <a:ext cx="3004820" cy="461645"/>
          </a:xfrm>
          <a:prstGeom prst="rect">
            <a:avLst/>
          </a:prstGeom>
          <a:noFill/>
          <a:ln w="9525">
            <a:noFill/>
            <a:miter lim="800000"/>
            <a:headEnd/>
            <a:tailEnd/>
          </a:ln>
        </p:spPr>
        <p:txBody>
          <a:bodyPr vert="horz" wrap="square" lIns="92337" tIns="46167" rIns="92337" bIns="46167" numCol="1" anchor="b" anchorCtr="0" compatLnSpc="1">
            <a:prstTxWarp prst="textNoShape">
              <a:avLst/>
            </a:prstTxWarp>
          </a:bodyPr>
          <a:lstStyle>
            <a:lvl1pPr algn="r" defTabSz="920611">
              <a:defRPr sz="1200">
                <a:cs typeface="+mn-cs"/>
              </a:defRPr>
            </a:lvl1pPr>
          </a:lstStyle>
          <a:p>
            <a:pPr>
              <a:defRPr/>
            </a:pPr>
            <a:fld id="{20BD5BB3-DA4C-431B-874C-84CDB04F9FFA}" type="slidenum">
              <a:rPr lang="en-US"/>
              <a:pPr>
                <a:defRPr/>
              </a:pPr>
              <a:t>‹#›</a:t>
            </a:fld>
            <a:endParaRPr lang="en-US"/>
          </a:p>
        </p:txBody>
      </p:sp>
    </p:spTree>
    <p:extLst>
      <p:ext uri="{BB962C8B-B14F-4D97-AF65-F5344CB8AC3E}">
        <p14:creationId xmlns="" xmlns:p14="http://schemas.microsoft.com/office/powerpoint/2010/main" val="3654327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04820" cy="461645"/>
          </a:xfrm>
          <a:prstGeom prst="rect">
            <a:avLst/>
          </a:prstGeom>
          <a:noFill/>
          <a:ln w="9525">
            <a:noFill/>
            <a:miter lim="800000"/>
            <a:headEnd/>
            <a:tailEnd/>
          </a:ln>
        </p:spPr>
        <p:txBody>
          <a:bodyPr vert="horz" wrap="square" lIns="92337" tIns="46167" rIns="92337" bIns="46167" numCol="1" anchor="t" anchorCtr="0" compatLnSpc="1">
            <a:prstTxWarp prst="textNoShape">
              <a:avLst/>
            </a:prstTxWarp>
          </a:bodyPr>
          <a:lstStyle>
            <a:lvl1pPr defTabSz="920611">
              <a:defRPr sz="1200">
                <a:cs typeface="+mn-cs"/>
              </a:defRPr>
            </a:lvl1pPr>
          </a:lstStyle>
          <a:p>
            <a:pPr>
              <a:defRPr/>
            </a:pPr>
            <a:endParaRPr lang="en-US"/>
          </a:p>
        </p:txBody>
      </p:sp>
      <p:sp>
        <p:nvSpPr>
          <p:cNvPr id="10243" name="Rectangle 3"/>
          <p:cNvSpPr>
            <a:spLocks noGrp="1" noChangeArrowheads="1"/>
          </p:cNvSpPr>
          <p:nvPr>
            <p:ph type="dt" idx="1"/>
          </p:nvPr>
        </p:nvSpPr>
        <p:spPr bwMode="auto">
          <a:xfrm>
            <a:off x="3927775" y="0"/>
            <a:ext cx="3004820" cy="461645"/>
          </a:xfrm>
          <a:prstGeom prst="rect">
            <a:avLst/>
          </a:prstGeom>
          <a:noFill/>
          <a:ln w="9525">
            <a:noFill/>
            <a:miter lim="800000"/>
            <a:headEnd/>
            <a:tailEnd/>
          </a:ln>
        </p:spPr>
        <p:txBody>
          <a:bodyPr vert="horz" wrap="square" lIns="92337" tIns="46167" rIns="92337" bIns="46167" numCol="1" anchor="t" anchorCtr="0" compatLnSpc="1">
            <a:prstTxWarp prst="textNoShape">
              <a:avLst/>
            </a:prstTxWarp>
          </a:bodyPr>
          <a:lstStyle>
            <a:lvl1pPr algn="r" defTabSz="920611">
              <a:defRPr sz="1200">
                <a:cs typeface="+mn-cs"/>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58875" y="692150"/>
            <a:ext cx="4616450" cy="3462338"/>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93420" y="4385628"/>
            <a:ext cx="5547360" cy="4154805"/>
          </a:xfrm>
          <a:prstGeom prst="rect">
            <a:avLst/>
          </a:prstGeom>
          <a:noFill/>
          <a:ln w="9525">
            <a:noFill/>
            <a:miter lim="800000"/>
            <a:headEnd/>
            <a:tailEnd/>
          </a:ln>
        </p:spPr>
        <p:txBody>
          <a:bodyPr vert="horz" wrap="square" lIns="92337" tIns="46167" rIns="92337" bIns="461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769653"/>
            <a:ext cx="3004820" cy="461645"/>
          </a:xfrm>
          <a:prstGeom prst="rect">
            <a:avLst/>
          </a:prstGeom>
          <a:noFill/>
          <a:ln w="9525">
            <a:noFill/>
            <a:miter lim="800000"/>
            <a:headEnd/>
            <a:tailEnd/>
          </a:ln>
        </p:spPr>
        <p:txBody>
          <a:bodyPr vert="horz" wrap="square" lIns="92337" tIns="46167" rIns="92337" bIns="46167" numCol="1" anchor="b" anchorCtr="0" compatLnSpc="1">
            <a:prstTxWarp prst="textNoShape">
              <a:avLst/>
            </a:prstTxWarp>
          </a:bodyPr>
          <a:lstStyle>
            <a:lvl1pPr defTabSz="920611">
              <a:defRPr sz="1200">
                <a:cs typeface="+mn-cs"/>
              </a:defRPr>
            </a:lvl1pPr>
          </a:lstStyle>
          <a:p>
            <a:pPr>
              <a:defRPr/>
            </a:pPr>
            <a:endParaRPr lang="en-US"/>
          </a:p>
        </p:txBody>
      </p:sp>
      <p:sp>
        <p:nvSpPr>
          <p:cNvPr id="10247" name="Rectangle 7"/>
          <p:cNvSpPr>
            <a:spLocks noGrp="1" noChangeArrowheads="1"/>
          </p:cNvSpPr>
          <p:nvPr>
            <p:ph type="sldNum" sz="quarter" idx="5"/>
          </p:nvPr>
        </p:nvSpPr>
        <p:spPr bwMode="auto">
          <a:xfrm>
            <a:off x="3927775" y="8769653"/>
            <a:ext cx="3004820" cy="461645"/>
          </a:xfrm>
          <a:prstGeom prst="rect">
            <a:avLst/>
          </a:prstGeom>
          <a:noFill/>
          <a:ln w="9525">
            <a:noFill/>
            <a:miter lim="800000"/>
            <a:headEnd/>
            <a:tailEnd/>
          </a:ln>
        </p:spPr>
        <p:txBody>
          <a:bodyPr vert="horz" wrap="square" lIns="92337" tIns="46167" rIns="92337" bIns="46167" numCol="1" anchor="b" anchorCtr="0" compatLnSpc="1">
            <a:prstTxWarp prst="textNoShape">
              <a:avLst/>
            </a:prstTxWarp>
          </a:bodyPr>
          <a:lstStyle>
            <a:lvl1pPr algn="r" defTabSz="920611">
              <a:defRPr sz="1200">
                <a:cs typeface="+mn-cs"/>
              </a:defRPr>
            </a:lvl1pPr>
          </a:lstStyle>
          <a:p>
            <a:pPr>
              <a:defRPr/>
            </a:pPr>
            <a:fld id="{3ECBDEA9-5E1F-4BA4-895F-DA3AB357B58E}" type="slidenum">
              <a:rPr lang="en-US"/>
              <a:pPr>
                <a:defRPr/>
              </a:pPr>
              <a:t>‹#›</a:t>
            </a:fld>
            <a:endParaRPr lang="en-US"/>
          </a:p>
        </p:txBody>
      </p:sp>
    </p:spTree>
    <p:extLst>
      <p:ext uri="{BB962C8B-B14F-4D97-AF65-F5344CB8AC3E}">
        <p14:creationId xmlns="" xmlns:p14="http://schemas.microsoft.com/office/powerpoint/2010/main" val="15222721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E7F50215-1873-48B2-9B88-D16E1D613730}" type="slidenum">
              <a:rPr lang="en-US" smtClean="0"/>
              <a:pPr>
                <a:defRPr/>
              </a:pPr>
              <a:t>0</a:t>
            </a:fld>
            <a:endParaRPr lang="en-US" smtClean="0"/>
          </a:p>
        </p:txBody>
      </p:sp>
      <p:sp>
        <p:nvSpPr>
          <p:cNvPr id="22531" name="Rectangle 2"/>
          <p:cNvSpPr>
            <a:spLocks noGrp="1" noRot="1" noChangeAspect="1" noChangeArrowheads="1" noTextEdit="1"/>
          </p:cNvSpPr>
          <p:nvPr>
            <p:ph type="sldImg"/>
          </p:nvPr>
        </p:nvSpPr>
        <p:spPr>
          <a:xfrm>
            <a:off x="1158875" y="693738"/>
            <a:ext cx="4616450" cy="3462337"/>
          </a:xfrm>
          <a:ln/>
        </p:spPr>
      </p:sp>
      <p:sp>
        <p:nvSpPr>
          <p:cNvPr id="22532" name="Rectangle 3"/>
          <p:cNvSpPr>
            <a:spLocks noGrp="1" noChangeArrowheads="1"/>
          </p:cNvSpPr>
          <p:nvPr>
            <p:ph type="body" idx="1"/>
          </p:nvPr>
        </p:nvSpPr>
        <p:spPr>
          <a:xfrm>
            <a:off x="693420" y="4385628"/>
            <a:ext cx="5547360" cy="4153203"/>
          </a:xfrm>
          <a:noFill/>
          <a:ln/>
        </p:spPr>
        <p:txBody>
          <a:bodyPr/>
          <a:lstStyle/>
          <a:p>
            <a:r>
              <a:rPr lang="en-US" dirty="0" smtClean="0">
                <a:cs typeface="Arial" charset="0"/>
              </a:rPr>
              <a:t>Housekeeping</a:t>
            </a:r>
          </a:p>
          <a:p>
            <a:endParaRPr lang="en-US" dirty="0" smtClean="0">
              <a:cs typeface="Arial" charset="0"/>
            </a:endParaRPr>
          </a:p>
          <a:p>
            <a:r>
              <a:rPr lang="en-US" dirty="0" smtClean="0">
                <a:cs typeface="Arial" charset="0"/>
              </a:rPr>
              <a:t>Introduce EPRI and FSC</a:t>
            </a:r>
          </a:p>
          <a:p>
            <a:r>
              <a:rPr lang="en-US" dirty="0" smtClean="0">
                <a:cs typeface="Arial" charset="0"/>
              </a:rPr>
              <a:t>Recording session, etc.</a:t>
            </a:r>
          </a:p>
          <a:p>
            <a:r>
              <a:rPr lang="en-US" dirty="0" smtClean="0">
                <a:cs typeface="Arial" charset="0"/>
              </a:rPr>
              <a:t>Welcome, have everyone introduce themselves to see who is there</a:t>
            </a:r>
          </a:p>
          <a:p>
            <a:r>
              <a:rPr lang="en-US" dirty="0" smtClean="0">
                <a:cs typeface="Arial" charset="0"/>
              </a:rPr>
              <a:t>Want to focus on your comments questions… please ask questions throughout</a:t>
            </a:r>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ECBDEA9-5E1F-4BA4-895F-DA3AB357B58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ECBDEA9-5E1F-4BA4-895F-DA3AB357B58E}" type="slidenum">
              <a:rPr lang="en-US" smtClean="0"/>
              <a:pPr>
                <a:defRPr/>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ECBDEA9-5E1F-4BA4-895F-DA3AB357B58E}" type="slidenum">
              <a:rPr lang="en-US" smtClean="0"/>
              <a:pPr>
                <a:defRPr/>
              </a:pPr>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ECBDEA9-5E1F-4BA4-895F-DA3AB357B58E}" type="slidenum">
              <a:rPr lang="en-US" smtClean="0"/>
              <a:pPr>
                <a:defRPr/>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ECBDEA9-5E1F-4BA4-895F-DA3AB357B58E}" type="slidenum">
              <a:rPr lang="en-US" smtClean="0"/>
              <a:pPr>
                <a:defRPr/>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400" b="0" dirty="0" smtClean="0"/>
          </a:p>
          <a:p>
            <a:endParaRPr lang="en-US" dirty="0"/>
          </a:p>
        </p:txBody>
      </p:sp>
      <p:sp>
        <p:nvSpPr>
          <p:cNvPr id="4" name="Slide Number Placeholder 3"/>
          <p:cNvSpPr>
            <a:spLocks noGrp="1"/>
          </p:cNvSpPr>
          <p:nvPr>
            <p:ph type="sldNum" sz="quarter" idx="10"/>
          </p:nvPr>
        </p:nvSpPr>
        <p:spPr/>
        <p:txBody>
          <a:bodyPr/>
          <a:lstStyle/>
          <a:p>
            <a:pPr>
              <a:defRPr/>
            </a:pPr>
            <a:fld id="{3ECBDEA9-5E1F-4BA4-895F-DA3AB357B58E}" type="slidenum">
              <a:rPr lang="en-US" smtClean="0"/>
              <a:pPr>
                <a:defRPr/>
              </a:pPr>
              <a:t>25</a:t>
            </a:fld>
            <a:endParaRPr lang="en-US"/>
          </a:p>
        </p:txBody>
      </p:sp>
    </p:spTree>
    <p:extLst>
      <p:ext uri="{BB962C8B-B14F-4D97-AF65-F5344CB8AC3E}">
        <p14:creationId xmlns="" xmlns:p14="http://schemas.microsoft.com/office/powerpoint/2010/main" val="10208294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userDrawn="1"/>
        </p:nvSpPr>
        <p:spPr bwMode="auto">
          <a:xfrm>
            <a:off x="2743200" y="0"/>
            <a:ext cx="0" cy="6858000"/>
          </a:xfrm>
          <a:prstGeom prst="line">
            <a:avLst/>
          </a:prstGeom>
          <a:noFill/>
          <a:ln w="3175">
            <a:solidFill>
              <a:schemeClr val="tx1"/>
            </a:solidFill>
            <a:round/>
            <a:headEnd/>
            <a:tailEnd/>
          </a:ln>
          <a:effectLst/>
        </p:spPr>
        <p:txBody>
          <a:bodyPr/>
          <a:lstStyle/>
          <a:p>
            <a:pPr>
              <a:defRPr/>
            </a:pPr>
            <a:endParaRPr lang="en-US" dirty="0">
              <a:cs typeface="+mn-cs"/>
            </a:endParaRPr>
          </a:p>
        </p:txBody>
      </p:sp>
      <p:sp>
        <p:nvSpPr>
          <p:cNvPr id="5" name="Rectangle 7"/>
          <p:cNvSpPr>
            <a:spLocks noChangeArrowheads="1"/>
          </p:cNvSpPr>
          <p:nvPr userDrawn="1"/>
        </p:nvSpPr>
        <p:spPr bwMode="auto">
          <a:xfrm>
            <a:off x="0" y="0"/>
            <a:ext cx="2743200" cy="1600200"/>
          </a:xfrm>
          <a:prstGeom prst="rect">
            <a:avLst/>
          </a:prstGeom>
          <a:solidFill>
            <a:srgbClr val="433B67"/>
          </a:solidFill>
          <a:ln w="9525">
            <a:noFill/>
            <a:miter lim="800000"/>
            <a:headEnd/>
            <a:tailEnd/>
          </a:ln>
          <a:effectLst/>
        </p:spPr>
        <p:txBody>
          <a:bodyPr wrap="none" anchor="ctr"/>
          <a:lstStyle/>
          <a:p>
            <a:pPr>
              <a:defRPr/>
            </a:pPr>
            <a:endParaRPr lang="en-US" dirty="0">
              <a:cs typeface="+mn-cs"/>
            </a:endParaRPr>
          </a:p>
        </p:txBody>
      </p:sp>
      <p:sp>
        <p:nvSpPr>
          <p:cNvPr id="6" name="Rectangle 8" descr="Light vertical"/>
          <p:cNvSpPr>
            <a:spLocks noChangeArrowheads="1"/>
          </p:cNvSpPr>
          <p:nvPr userDrawn="1"/>
        </p:nvSpPr>
        <p:spPr bwMode="auto">
          <a:xfrm>
            <a:off x="0" y="1600200"/>
            <a:ext cx="2743200" cy="5257800"/>
          </a:xfrm>
          <a:prstGeom prst="rect">
            <a:avLst/>
          </a:prstGeom>
          <a:pattFill prst="ltVert">
            <a:fgClr>
              <a:srgbClr val="8581A4"/>
            </a:fgClr>
            <a:bgClr>
              <a:srgbClr val="C1BED1"/>
            </a:bgClr>
          </a:pattFill>
          <a:ln w="9525">
            <a:noFill/>
            <a:miter lim="800000"/>
            <a:headEnd/>
            <a:tailEnd/>
          </a:ln>
          <a:effectLst/>
        </p:spPr>
        <p:txBody>
          <a:bodyPr wrap="none" anchor="ctr"/>
          <a:lstStyle/>
          <a:p>
            <a:pPr>
              <a:defRPr/>
            </a:pPr>
            <a:endParaRPr lang="en-US" dirty="0">
              <a:cs typeface="+mn-cs"/>
            </a:endParaRPr>
          </a:p>
        </p:txBody>
      </p:sp>
      <p:sp>
        <p:nvSpPr>
          <p:cNvPr id="7" name="Rectangle 9"/>
          <p:cNvSpPr>
            <a:spLocks noChangeArrowheads="1"/>
          </p:cNvSpPr>
          <p:nvPr userDrawn="1"/>
        </p:nvSpPr>
        <p:spPr bwMode="auto">
          <a:xfrm>
            <a:off x="0" y="1600200"/>
            <a:ext cx="9144000" cy="228600"/>
          </a:xfrm>
          <a:prstGeom prst="rect">
            <a:avLst/>
          </a:prstGeom>
          <a:gradFill rotWithShape="1">
            <a:gsLst>
              <a:gs pos="0">
                <a:srgbClr val="853D1E"/>
              </a:gs>
              <a:gs pos="100000">
                <a:srgbClr val="853D1E">
                  <a:gamma/>
                  <a:shade val="46275"/>
                  <a:invGamma/>
                </a:srgbClr>
              </a:gs>
            </a:gsLst>
            <a:lin ang="0" scaled="1"/>
          </a:gradFill>
          <a:ln w="9525">
            <a:noFill/>
            <a:miter lim="800000"/>
            <a:headEnd/>
            <a:tailEnd/>
          </a:ln>
          <a:effectLst/>
        </p:spPr>
        <p:txBody>
          <a:bodyPr wrap="none" anchor="ctr"/>
          <a:lstStyle/>
          <a:p>
            <a:pPr>
              <a:defRPr/>
            </a:pPr>
            <a:endParaRPr lang="en-US" dirty="0">
              <a:cs typeface="+mn-cs"/>
            </a:endParaRPr>
          </a:p>
        </p:txBody>
      </p:sp>
      <p:sp>
        <p:nvSpPr>
          <p:cNvPr id="8" name="Rectangle 7"/>
          <p:cNvSpPr>
            <a:spLocks noChangeArrowheads="1"/>
          </p:cNvSpPr>
          <p:nvPr userDrawn="1"/>
        </p:nvSpPr>
        <p:spPr bwMode="auto">
          <a:xfrm>
            <a:off x="0" y="5638800"/>
            <a:ext cx="2743200" cy="9144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pic>
        <p:nvPicPr>
          <p:cNvPr id="9" name="Picture 12" descr="FSC Logo NEW PURPLE 2007 for PP"/>
          <p:cNvPicPr>
            <a:picLocks noChangeAspect="1" noChangeArrowheads="1"/>
          </p:cNvPicPr>
          <p:nvPr userDrawn="1"/>
        </p:nvPicPr>
        <p:blipFill>
          <a:blip r:embed="rId2" cstate="print"/>
          <a:srcRect/>
          <a:stretch>
            <a:fillRect/>
          </a:stretch>
        </p:blipFill>
        <p:spPr bwMode="auto">
          <a:xfrm>
            <a:off x="152400" y="5873750"/>
            <a:ext cx="2495550" cy="374650"/>
          </a:xfrm>
          <a:prstGeom prst="rect">
            <a:avLst/>
          </a:prstGeom>
          <a:noFill/>
          <a:ln w="9525">
            <a:noFill/>
            <a:miter lim="800000"/>
            <a:headEnd/>
            <a:tailEnd/>
          </a:ln>
        </p:spPr>
      </p:pic>
      <p:pic>
        <p:nvPicPr>
          <p:cNvPr id="10" name="Picture 13" descr="smart meter reduced"/>
          <p:cNvPicPr>
            <a:picLocks noChangeAspect="1" noChangeArrowheads="1"/>
          </p:cNvPicPr>
          <p:nvPr userDrawn="1"/>
        </p:nvPicPr>
        <p:blipFill>
          <a:blip r:embed="rId3" cstate="print"/>
          <a:srcRect/>
          <a:stretch>
            <a:fillRect/>
          </a:stretch>
        </p:blipFill>
        <p:spPr bwMode="auto">
          <a:xfrm>
            <a:off x="990600" y="1828800"/>
            <a:ext cx="1752600" cy="1562100"/>
          </a:xfrm>
          <a:prstGeom prst="rect">
            <a:avLst/>
          </a:prstGeom>
          <a:noFill/>
          <a:ln w="3175">
            <a:solidFill>
              <a:schemeClr val="tx1"/>
            </a:solidFill>
            <a:miter lim="800000"/>
            <a:headEnd/>
            <a:tailEnd/>
          </a:ln>
        </p:spPr>
      </p:pic>
      <p:pic>
        <p:nvPicPr>
          <p:cNvPr id="11" name="Picture 15" descr="solar roof reduced"/>
          <p:cNvPicPr>
            <a:picLocks noChangeAspect="1" noChangeArrowheads="1"/>
          </p:cNvPicPr>
          <p:nvPr userDrawn="1"/>
        </p:nvPicPr>
        <p:blipFill>
          <a:blip r:embed="rId4" cstate="print"/>
          <a:srcRect/>
          <a:stretch>
            <a:fillRect/>
          </a:stretch>
        </p:blipFill>
        <p:spPr bwMode="auto">
          <a:xfrm>
            <a:off x="987425" y="3581400"/>
            <a:ext cx="1755775" cy="1565275"/>
          </a:xfrm>
          <a:prstGeom prst="rect">
            <a:avLst/>
          </a:prstGeom>
          <a:noFill/>
          <a:ln w="3175">
            <a:solidFill>
              <a:schemeClr val="tx1"/>
            </a:solidFill>
            <a:miter lim="800000"/>
            <a:headEnd/>
            <a:tailEnd/>
          </a:ln>
        </p:spPr>
      </p:pic>
      <p:sp>
        <p:nvSpPr>
          <p:cNvPr id="3074" name="Rectangle 2"/>
          <p:cNvSpPr>
            <a:spLocks noGrp="1" noChangeArrowheads="1"/>
          </p:cNvSpPr>
          <p:nvPr>
            <p:ph type="ctrTitle"/>
          </p:nvPr>
        </p:nvSpPr>
        <p:spPr>
          <a:xfrm>
            <a:off x="2971800" y="2130425"/>
            <a:ext cx="5867400" cy="1470025"/>
          </a:xfrm>
        </p:spPr>
        <p:txBody>
          <a:bodyPr/>
          <a:lstStyle>
            <a:lvl1pPr algn="ctr">
              <a:defRPr sz="3200">
                <a:latin typeface="Calibri" pitchFamily="34" charset="0"/>
              </a:defRPr>
            </a:lvl1pPr>
          </a:lstStyle>
          <a:p>
            <a:r>
              <a:rPr lang="en-US"/>
              <a:t>Click to edit Master title style</a:t>
            </a:r>
          </a:p>
        </p:txBody>
      </p:sp>
      <p:sp>
        <p:nvSpPr>
          <p:cNvPr id="3075" name="Rectangle 3"/>
          <p:cNvSpPr>
            <a:spLocks noGrp="1" noChangeArrowheads="1"/>
          </p:cNvSpPr>
          <p:nvPr>
            <p:ph type="subTitle" idx="1"/>
          </p:nvPr>
        </p:nvSpPr>
        <p:spPr>
          <a:xfrm>
            <a:off x="3048000" y="5181600"/>
            <a:ext cx="5791200" cy="457200"/>
          </a:xfrm>
        </p:spPr>
        <p:txBody>
          <a:bodyPr/>
          <a:lstStyle>
            <a:lvl1pPr marL="0" indent="0" algn="ctr">
              <a:buFont typeface="Wingdings" pitchFamily="2" charset="2"/>
              <a:buNone/>
              <a:defRPr sz="1400">
                <a:solidFill>
                  <a:srgbClr val="64300A"/>
                </a:solidFill>
                <a:latin typeface="Calibri" pitchFamily="34" charset="0"/>
              </a:defRPr>
            </a:lvl1pPr>
          </a:lstStyle>
          <a:p>
            <a:r>
              <a:rPr lang="en-US"/>
              <a:t>Click to edit Master subtitle style</a:t>
            </a:r>
          </a:p>
        </p:txBody>
      </p:sp>
      <p:sp>
        <p:nvSpPr>
          <p:cNvPr id="12"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p:txBody>
          <a:bodyPr/>
          <a:lstStyle>
            <a:lvl1pPr>
              <a:defRPr/>
            </a:lvl1pPr>
          </a:lstStyle>
          <a:p>
            <a:pPr>
              <a:defRPr/>
            </a:pPr>
            <a:r>
              <a:rPr lang="en-US"/>
              <a:t>Page </a:t>
            </a:r>
            <a:fld id="{34A84901-FA1D-43C2-9008-F94D740C9F5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p:txBody>
          <a:bodyPr/>
          <a:lstStyle>
            <a:lvl1pPr>
              <a:defRPr/>
            </a:lvl1pPr>
          </a:lstStyle>
          <a:p>
            <a:pPr>
              <a:defRPr/>
            </a:pPr>
            <a:r>
              <a:rPr lang="en-US"/>
              <a:t>Page </a:t>
            </a:r>
            <a:fld id="{BC8E3C35-D4B5-4360-A7AE-544E033CFB7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p:txBody>
          <a:bodyPr/>
          <a:lstStyle>
            <a:lvl1pPr>
              <a:defRPr/>
            </a:lvl1pPr>
          </a:lstStyle>
          <a:p>
            <a:pPr>
              <a:defRPr/>
            </a:pPr>
            <a:r>
              <a:rPr lang="en-US"/>
              <a:t>Page </a:t>
            </a:r>
            <a:fld id="{393C68DA-E97D-4F9E-BDFF-02665079CFB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3"/>
          <p:cNvSpPr>
            <a:spLocks noGrp="1" noChangeArrowheads="1"/>
          </p:cNvSpPr>
          <p:nvPr>
            <p:ph type="sldNum" sz="quarter" idx="10"/>
          </p:nvPr>
        </p:nvSpPr>
        <p:spPr/>
        <p:txBody>
          <a:bodyPr/>
          <a:lstStyle>
            <a:lvl1pPr>
              <a:defRPr/>
            </a:lvl1pPr>
          </a:lstStyle>
          <a:p>
            <a:pPr>
              <a:defRPr/>
            </a:pPr>
            <a:r>
              <a:rPr lang="en-US"/>
              <a:t>Page </a:t>
            </a:r>
            <a:fld id="{FEF2374D-066B-4CBF-98CB-4257DC9547E9}"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p:txBody>
          <a:bodyPr/>
          <a:lstStyle>
            <a:lvl1pPr>
              <a:defRPr/>
            </a:lvl1pPr>
          </a:lstStyle>
          <a:p>
            <a:pPr>
              <a:defRPr/>
            </a:pPr>
            <a:r>
              <a:rPr lang="en-US"/>
              <a:t>Page </a:t>
            </a:r>
            <a:fld id="{89CF0FB6-8E9A-4D78-AF50-5B6A0B53F8D0}"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p:txBody>
          <a:bodyPr/>
          <a:lstStyle>
            <a:lvl1pPr>
              <a:defRPr/>
            </a:lvl1pPr>
          </a:lstStyle>
          <a:p>
            <a:pPr>
              <a:defRPr/>
            </a:pPr>
            <a:r>
              <a:rPr lang="en-US"/>
              <a:t>Page </a:t>
            </a:r>
            <a:fld id="{D4CAE13A-577A-4B65-8A72-0833B70F7A6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baseline="0">
                <a:latin typeface="Arial" pitchFamily="34" charset="0"/>
                <a:cs typeface="Arial" pitchFamily="34" charset="0"/>
              </a:defRPr>
            </a:lvl1pPr>
            <a:lvl2pPr>
              <a:defRPr sz="2000" baseline="0">
                <a:latin typeface="Arial" pitchFamily="34" charset="0"/>
                <a:cs typeface="Arial" pitchFamily="34" charset="0"/>
              </a:defRPr>
            </a:lvl2pPr>
            <a:lvl3pPr>
              <a:defRPr sz="1600" i="0" baseline="0">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3"/>
          <p:cNvSpPr>
            <a:spLocks noGrp="1" noChangeArrowheads="1"/>
          </p:cNvSpPr>
          <p:nvPr>
            <p:ph type="sldNum" sz="quarter" idx="10"/>
          </p:nvPr>
        </p:nvSpPr>
        <p:spPr>
          <a:xfrm>
            <a:off x="3594100" y="6400800"/>
            <a:ext cx="1951038" cy="201613"/>
          </a:xfrm>
        </p:spPr>
        <p:txBody>
          <a:bodyPr/>
          <a:lstStyle>
            <a:lvl1pPr algn="ctr">
              <a:defRPr sz="1200" i="1"/>
            </a:lvl1pPr>
          </a:lstStyle>
          <a:p>
            <a:pPr>
              <a:defRPr/>
            </a:pPr>
            <a:r>
              <a:rPr lang="en-US"/>
              <a:t>Page </a:t>
            </a:r>
            <a:fld id="{D8D417DF-031B-4D40-8BB1-49981ECAE5B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p:txBody>
          <a:bodyPr/>
          <a:lstStyle>
            <a:lvl1pPr>
              <a:defRPr/>
            </a:lvl1pPr>
          </a:lstStyle>
          <a:p>
            <a:pPr>
              <a:defRPr/>
            </a:pPr>
            <a:r>
              <a:rPr lang="en-US"/>
              <a:t>Page </a:t>
            </a:r>
            <a:fld id="{404252DE-5831-49B0-8102-6C0562601E8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xfrm>
            <a:off x="3594100" y="6400800"/>
            <a:ext cx="1951038" cy="201613"/>
          </a:xfrm>
        </p:spPr>
        <p:txBody>
          <a:bodyPr/>
          <a:lstStyle>
            <a:lvl1pPr algn="ctr">
              <a:defRPr sz="1200" i="1"/>
            </a:lvl1pPr>
          </a:lstStyle>
          <a:p>
            <a:pPr>
              <a:defRPr/>
            </a:pPr>
            <a:r>
              <a:rPr lang="en-US"/>
              <a:t>Page </a:t>
            </a:r>
            <a:fld id="{EEFEA303-5A66-4CC4-96E5-03C3030260A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p:txBody>
          <a:bodyPr/>
          <a:lstStyle>
            <a:lvl1pPr>
              <a:defRPr/>
            </a:lvl1pPr>
          </a:lstStyle>
          <a:p>
            <a:pPr>
              <a:defRPr/>
            </a:pPr>
            <a:r>
              <a:rPr lang="en-US"/>
              <a:t>Page </a:t>
            </a:r>
            <a:fld id="{AEC57709-CF6D-4BF0-9E4B-7A4F0D48FA7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p:txBody>
          <a:bodyPr/>
          <a:lstStyle>
            <a:lvl1pPr>
              <a:defRPr/>
            </a:lvl1pPr>
          </a:lstStyle>
          <a:p>
            <a:pPr>
              <a:defRPr/>
            </a:pPr>
            <a:r>
              <a:rPr lang="en-US"/>
              <a:t>Page </a:t>
            </a:r>
            <a:fld id="{3EE876D0-540D-43D8-AF35-422D91F92D0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p:txBody>
          <a:bodyPr/>
          <a:lstStyle>
            <a:lvl1pPr>
              <a:defRPr/>
            </a:lvl1pPr>
          </a:lstStyle>
          <a:p>
            <a:pPr>
              <a:defRPr/>
            </a:pPr>
            <a:r>
              <a:rPr lang="en-US"/>
              <a:t>Page </a:t>
            </a:r>
            <a:fld id="{519ABB5D-CADE-45EC-B527-23CBCA38174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p:txBody>
          <a:bodyPr/>
          <a:lstStyle>
            <a:lvl1pPr>
              <a:defRPr/>
            </a:lvl1pPr>
          </a:lstStyle>
          <a:p>
            <a:pPr>
              <a:defRPr/>
            </a:pPr>
            <a:r>
              <a:rPr lang="en-US"/>
              <a:t>Page </a:t>
            </a:r>
            <a:fld id="{6DBB68F1-043A-423B-8EBB-761C3154B47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p:txBody>
          <a:bodyPr/>
          <a:lstStyle>
            <a:lvl1pPr>
              <a:defRPr/>
            </a:lvl1pPr>
          </a:lstStyle>
          <a:p>
            <a:pPr>
              <a:defRPr/>
            </a:pPr>
            <a:r>
              <a:rPr lang="en-US"/>
              <a:t>Page </a:t>
            </a:r>
            <a:fld id="{EF3CC446-DEE5-4779-81B6-593AEE6430F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FSC Logo NEW PURPLE 2007 for PP"/>
          <p:cNvPicPr>
            <a:picLocks noChangeAspect="1" noChangeArrowheads="1"/>
          </p:cNvPicPr>
          <p:nvPr/>
        </p:nvPicPr>
        <p:blipFill>
          <a:blip r:embed="rId17" cstate="print"/>
          <a:srcRect/>
          <a:stretch>
            <a:fillRect/>
          </a:stretch>
        </p:blipFill>
        <p:spPr bwMode="auto">
          <a:xfrm>
            <a:off x="195263" y="6381750"/>
            <a:ext cx="2163762" cy="323850"/>
          </a:xfrm>
          <a:prstGeom prst="rect">
            <a:avLst/>
          </a:prstGeom>
          <a:noFill/>
          <a:ln w="9525">
            <a:noFill/>
            <a:miter lim="800000"/>
            <a:headEnd/>
            <a:tailEnd/>
          </a:ln>
        </p:spPr>
      </p:pic>
      <p:sp>
        <p:nvSpPr>
          <p:cNvPr id="1034" name="Rectangle 10"/>
          <p:cNvSpPr>
            <a:spLocks noChangeArrowheads="1"/>
          </p:cNvSpPr>
          <p:nvPr/>
        </p:nvSpPr>
        <p:spPr bwMode="auto">
          <a:xfrm>
            <a:off x="0" y="5986463"/>
            <a:ext cx="9144000" cy="76200"/>
          </a:xfrm>
          <a:prstGeom prst="rect">
            <a:avLst/>
          </a:prstGeom>
          <a:gradFill rotWithShape="1">
            <a:gsLst>
              <a:gs pos="0">
                <a:srgbClr val="542D6F">
                  <a:gamma/>
                  <a:shade val="0"/>
                  <a:invGamma/>
                </a:srgbClr>
              </a:gs>
              <a:gs pos="100000">
                <a:srgbClr val="542D6F">
                  <a:alpha val="85001"/>
                </a:srgbClr>
              </a:gs>
            </a:gsLst>
            <a:lin ang="0" scaled="1"/>
          </a:gradFill>
          <a:ln w="9525">
            <a:noFill/>
            <a:miter lim="800000"/>
            <a:headEnd/>
            <a:tailEnd/>
          </a:ln>
          <a:effectLst/>
        </p:spPr>
        <p:txBody>
          <a:bodyPr wrap="none" anchor="ctr"/>
          <a:lstStyle/>
          <a:p>
            <a:pPr>
              <a:defRPr/>
            </a:pPr>
            <a:endParaRPr lang="en-US" dirty="0">
              <a:cs typeface="+mn-cs"/>
            </a:endParaRPr>
          </a:p>
        </p:txBody>
      </p:sp>
      <p:sp>
        <p:nvSpPr>
          <p:cNvPr id="1035" name="Rectangle 11"/>
          <p:cNvSpPr>
            <a:spLocks noChangeArrowheads="1"/>
          </p:cNvSpPr>
          <p:nvPr/>
        </p:nvSpPr>
        <p:spPr bwMode="auto">
          <a:xfrm>
            <a:off x="0" y="6096000"/>
            <a:ext cx="9144000" cy="152400"/>
          </a:xfrm>
          <a:prstGeom prst="rect">
            <a:avLst/>
          </a:prstGeom>
          <a:gradFill rotWithShape="1">
            <a:gsLst>
              <a:gs pos="0">
                <a:srgbClr val="3E1D0E"/>
              </a:gs>
              <a:gs pos="100000">
                <a:srgbClr val="853D1E"/>
              </a:gs>
            </a:gsLst>
            <a:lin ang="0" scaled="1"/>
          </a:gradFill>
          <a:ln w="9525">
            <a:noFill/>
            <a:miter lim="800000"/>
            <a:headEnd/>
            <a:tailEnd/>
          </a:ln>
          <a:effectLst/>
        </p:spPr>
        <p:txBody>
          <a:bodyPr wrap="none" anchor="ctr"/>
          <a:lstStyle/>
          <a:p>
            <a:pPr>
              <a:defRPr/>
            </a:pPr>
            <a:endParaRPr lang="en-US" dirty="0">
              <a:cs typeface="+mn-cs"/>
            </a:endParaRPr>
          </a:p>
        </p:txBody>
      </p:sp>
      <p:sp>
        <p:nvSpPr>
          <p:cNvPr id="9" name="Rectangle 13"/>
          <p:cNvSpPr>
            <a:spLocks noGrp="1" noChangeArrowheads="1"/>
          </p:cNvSpPr>
          <p:nvPr>
            <p:ph type="sldNum" sz="quarter" idx="4"/>
          </p:nvPr>
        </p:nvSpPr>
        <p:spPr>
          <a:xfrm>
            <a:off x="3578225" y="6400800"/>
            <a:ext cx="1951038" cy="201613"/>
          </a:xfrm>
          <a:prstGeom prst="rect">
            <a:avLst/>
          </a:prstGeom>
          <a:ln/>
        </p:spPr>
        <p:txBody>
          <a:bodyPr/>
          <a:lstStyle>
            <a:lvl1pPr algn="ctr">
              <a:defRPr sz="1200" i="1">
                <a:cs typeface="+mn-cs"/>
              </a:defRPr>
            </a:lvl1pPr>
          </a:lstStyle>
          <a:p>
            <a:pPr>
              <a:defRPr/>
            </a:pPr>
            <a:r>
              <a:rPr lang="en-US"/>
              <a:t>Page </a:t>
            </a:r>
            <a:fld id="{41892E50-0D3C-498D-850C-84A88273144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84" r:id="rId1"/>
    <p:sldLayoutId id="2147483785" r:id="rId2"/>
    <p:sldLayoutId id="2147483772" r:id="rId3"/>
    <p:sldLayoutId id="2147483786"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Lst>
  <p:hf hdr="0" dt="0"/>
  <p:txStyles>
    <p:titleStyle>
      <a:lvl1pPr algn="l" rtl="0" eaLnBrk="0" fontAlgn="base" hangingPunct="0">
        <a:spcBef>
          <a:spcPct val="0"/>
        </a:spcBef>
        <a:spcAft>
          <a:spcPct val="0"/>
        </a:spcAft>
        <a:defRPr sz="3200" b="1">
          <a:solidFill>
            <a:srgbClr val="003366"/>
          </a:solidFill>
          <a:latin typeface="Arial" charset="0"/>
          <a:ea typeface="+mj-ea"/>
          <a:cs typeface="+mj-cs"/>
        </a:defRPr>
      </a:lvl1pPr>
      <a:lvl2pPr algn="l" rtl="0" eaLnBrk="0" fontAlgn="base" hangingPunct="0">
        <a:spcBef>
          <a:spcPct val="0"/>
        </a:spcBef>
        <a:spcAft>
          <a:spcPct val="0"/>
        </a:spcAft>
        <a:defRPr sz="3200" b="1">
          <a:solidFill>
            <a:srgbClr val="003366"/>
          </a:solidFill>
          <a:latin typeface="Arial" charset="0"/>
        </a:defRPr>
      </a:lvl2pPr>
      <a:lvl3pPr algn="l" rtl="0" eaLnBrk="0" fontAlgn="base" hangingPunct="0">
        <a:spcBef>
          <a:spcPct val="0"/>
        </a:spcBef>
        <a:spcAft>
          <a:spcPct val="0"/>
        </a:spcAft>
        <a:defRPr sz="3200" b="1">
          <a:solidFill>
            <a:srgbClr val="003366"/>
          </a:solidFill>
          <a:latin typeface="Arial" charset="0"/>
        </a:defRPr>
      </a:lvl3pPr>
      <a:lvl4pPr algn="l" rtl="0" eaLnBrk="0" fontAlgn="base" hangingPunct="0">
        <a:spcBef>
          <a:spcPct val="0"/>
        </a:spcBef>
        <a:spcAft>
          <a:spcPct val="0"/>
        </a:spcAft>
        <a:defRPr sz="3200" b="1">
          <a:solidFill>
            <a:srgbClr val="003366"/>
          </a:solidFill>
          <a:latin typeface="Arial" charset="0"/>
        </a:defRPr>
      </a:lvl4pPr>
      <a:lvl5pPr algn="l" rtl="0" eaLnBrk="0" fontAlgn="base" hangingPunct="0">
        <a:spcBef>
          <a:spcPct val="0"/>
        </a:spcBef>
        <a:spcAft>
          <a:spcPct val="0"/>
        </a:spcAft>
        <a:defRPr sz="3200" b="1">
          <a:solidFill>
            <a:srgbClr val="003366"/>
          </a:solidFill>
          <a:latin typeface="Arial" charset="0"/>
        </a:defRPr>
      </a:lvl5pPr>
      <a:lvl6pPr marL="457200" algn="l" rtl="0" fontAlgn="base">
        <a:spcBef>
          <a:spcPct val="0"/>
        </a:spcBef>
        <a:spcAft>
          <a:spcPct val="0"/>
        </a:spcAft>
        <a:defRPr sz="3200" b="1">
          <a:solidFill>
            <a:srgbClr val="003366"/>
          </a:solidFill>
          <a:latin typeface="Arial Narrow" pitchFamily="34" charset="0"/>
        </a:defRPr>
      </a:lvl6pPr>
      <a:lvl7pPr marL="914400" algn="l" rtl="0" fontAlgn="base">
        <a:spcBef>
          <a:spcPct val="0"/>
        </a:spcBef>
        <a:spcAft>
          <a:spcPct val="0"/>
        </a:spcAft>
        <a:defRPr sz="3200" b="1">
          <a:solidFill>
            <a:srgbClr val="003366"/>
          </a:solidFill>
          <a:latin typeface="Arial Narrow" pitchFamily="34" charset="0"/>
        </a:defRPr>
      </a:lvl7pPr>
      <a:lvl8pPr marL="1371600" algn="l" rtl="0" fontAlgn="base">
        <a:spcBef>
          <a:spcPct val="0"/>
        </a:spcBef>
        <a:spcAft>
          <a:spcPct val="0"/>
        </a:spcAft>
        <a:defRPr sz="3200" b="1">
          <a:solidFill>
            <a:srgbClr val="003366"/>
          </a:solidFill>
          <a:latin typeface="Arial Narrow" pitchFamily="34" charset="0"/>
        </a:defRPr>
      </a:lvl8pPr>
      <a:lvl9pPr marL="1828800" algn="l" rtl="0" fontAlgn="base">
        <a:spcBef>
          <a:spcPct val="0"/>
        </a:spcBef>
        <a:spcAft>
          <a:spcPct val="0"/>
        </a:spcAft>
        <a:defRPr sz="3200" b="1">
          <a:solidFill>
            <a:srgbClr val="003366"/>
          </a:solidFill>
          <a:latin typeface="Arial Narrow" pitchFamily="34" charset="0"/>
        </a:defRPr>
      </a:lvl9pPr>
    </p:titleStyle>
    <p:bodyStyle>
      <a:lvl1pPr marL="342900" indent="-342900" algn="l" rtl="0" eaLnBrk="0" fontAlgn="base" hangingPunct="0">
        <a:spcBef>
          <a:spcPct val="40000"/>
        </a:spcBef>
        <a:spcAft>
          <a:spcPct val="0"/>
        </a:spcAft>
        <a:buClr>
          <a:srgbClr val="00596F"/>
        </a:buClr>
        <a:buFont typeface="Wingdings" pitchFamily="2" charset="2"/>
        <a:buChar char="§"/>
        <a:defRPr sz="2400" b="1">
          <a:solidFill>
            <a:schemeClr val="tx1"/>
          </a:solidFill>
          <a:latin typeface="Arial" charset="0"/>
          <a:ea typeface="+mn-ea"/>
          <a:cs typeface="+mn-cs"/>
        </a:defRPr>
      </a:lvl1pPr>
      <a:lvl2pPr marL="742950" indent="-285750" algn="l" rtl="0" eaLnBrk="0" fontAlgn="base" hangingPunct="0">
        <a:spcBef>
          <a:spcPct val="30000"/>
        </a:spcBef>
        <a:spcAft>
          <a:spcPct val="0"/>
        </a:spcAft>
        <a:buClr>
          <a:srgbClr val="00596F"/>
        </a:buClr>
        <a:buFont typeface="Wingdings" pitchFamily="2" charset="2"/>
        <a:buChar char="Ø"/>
        <a:defRPr sz="2000">
          <a:solidFill>
            <a:schemeClr val="tx1"/>
          </a:solidFill>
          <a:latin typeface="Arial" charset="0"/>
        </a:defRPr>
      </a:lvl2pPr>
      <a:lvl3pPr marL="1085850" indent="-228600" algn="l" rtl="0" eaLnBrk="0" fontAlgn="base" hangingPunct="0">
        <a:spcBef>
          <a:spcPct val="20000"/>
        </a:spcBef>
        <a:spcAft>
          <a:spcPct val="0"/>
        </a:spcAft>
        <a:buClr>
          <a:srgbClr val="00596F"/>
        </a:buClr>
        <a:buChar char="•"/>
        <a:defRPr sz="1600" i="1">
          <a:solidFill>
            <a:schemeClr val="tx1"/>
          </a:solidFill>
          <a:latin typeface="Arial" charset="0"/>
        </a:defRPr>
      </a:lvl3pPr>
      <a:lvl4pPr marL="1428750" indent="-228600" algn="l" rtl="0" eaLnBrk="0" fontAlgn="base" hangingPunct="0">
        <a:spcBef>
          <a:spcPct val="20000"/>
        </a:spcBef>
        <a:spcAft>
          <a:spcPct val="0"/>
        </a:spcAft>
        <a:buClr>
          <a:srgbClr val="00596F"/>
        </a:buClr>
        <a:buFont typeface="Arial" charset="0"/>
        <a:buChar char="–"/>
        <a:defRPr sz="1400" i="1">
          <a:solidFill>
            <a:schemeClr val="tx1"/>
          </a:solidFill>
          <a:latin typeface="Arial" charset="0"/>
        </a:defRPr>
      </a:lvl4pPr>
      <a:lvl5pPr marL="1771650" indent="-228600" algn="l" rtl="0" eaLnBrk="0" fontAlgn="base" hangingPunct="0">
        <a:spcBef>
          <a:spcPct val="20000"/>
        </a:spcBef>
        <a:spcAft>
          <a:spcPct val="0"/>
        </a:spcAft>
        <a:buClr>
          <a:srgbClr val="00596F"/>
        </a:buClr>
        <a:buFont typeface="Arial" charset="0"/>
        <a:buChar char="»"/>
        <a:defRPr sz="1200">
          <a:solidFill>
            <a:schemeClr val="tx1"/>
          </a:solidFill>
          <a:latin typeface="Arial" charset="0"/>
        </a:defRPr>
      </a:lvl5pPr>
      <a:lvl6pPr marL="2228850" indent="-228600" algn="l" rtl="0" fontAlgn="base">
        <a:spcBef>
          <a:spcPct val="20000"/>
        </a:spcBef>
        <a:spcAft>
          <a:spcPct val="0"/>
        </a:spcAft>
        <a:buClr>
          <a:srgbClr val="00596F"/>
        </a:buClr>
        <a:buFont typeface="Arial" charset="0"/>
        <a:buChar char="»"/>
        <a:defRPr sz="1200">
          <a:solidFill>
            <a:schemeClr val="tx1"/>
          </a:solidFill>
          <a:latin typeface="+mn-lt"/>
        </a:defRPr>
      </a:lvl6pPr>
      <a:lvl7pPr marL="2686050" indent="-228600" algn="l" rtl="0" fontAlgn="base">
        <a:spcBef>
          <a:spcPct val="20000"/>
        </a:spcBef>
        <a:spcAft>
          <a:spcPct val="0"/>
        </a:spcAft>
        <a:buClr>
          <a:srgbClr val="00596F"/>
        </a:buClr>
        <a:buFont typeface="Arial" charset="0"/>
        <a:buChar char="»"/>
        <a:defRPr sz="1200">
          <a:solidFill>
            <a:schemeClr val="tx1"/>
          </a:solidFill>
          <a:latin typeface="+mn-lt"/>
        </a:defRPr>
      </a:lvl7pPr>
      <a:lvl8pPr marL="3143250" indent="-228600" algn="l" rtl="0" fontAlgn="base">
        <a:spcBef>
          <a:spcPct val="20000"/>
        </a:spcBef>
        <a:spcAft>
          <a:spcPct val="0"/>
        </a:spcAft>
        <a:buClr>
          <a:srgbClr val="00596F"/>
        </a:buClr>
        <a:buFont typeface="Arial" charset="0"/>
        <a:buChar char="»"/>
        <a:defRPr sz="1200">
          <a:solidFill>
            <a:schemeClr val="tx1"/>
          </a:solidFill>
          <a:latin typeface="+mn-lt"/>
        </a:defRPr>
      </a:lvl8pPr>
      <a:lvl9pPr marL="3600450" indent="-228600" algn="l" rtl="0" fontAlgn="base">
        <a:spcBef>
          <a:spcPct val="20000"/>
        </a:spcBef>
        <a:spcAft>
          <a:spcPct val="0"/>
        </a:spcAft>
        <a:buClr>
          <a:srgbClr val="00596F"/>
        </a:buClr>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ctrTitle"/>
          </p:nvPr>
        </p:nvSpPr>
        <p:spPr>
          <a:xfrm>
            <a:off x="2857500" y="1958975"/>
            <a:ext cx="6015038" cy="4456113"/>
          </a:xfrm>
          <a:prstGeom prst="roundRect">
            <a:avLst>
              <a:gd name="adj" fmla="val 16667"/>
            </a:avLst>
          </a:prstGeom>
        </p:spPr>
        <p:txBody>
          <a:bodyPr lIns="91432" tIns="45716" rIns="91432" bIns="45716"/>
          <a:lstStyle/>
          <a:p>
            <a:pPr eaLnBrk="1" hangingPunct="1">
              <a:spcAft>
                <a:spcPts val="1900"/>
              </a:spcAft>
              <a:defRPr/>
            </a:pPr>
            <a:r>
              <a:rPr lang="en-US" sz="2800" dirty="0" smtClean="0">
                <a:effectLst>
                  <a:outerShdw blurRad="38100" dist="38100" dir="2700000" algn="tl">
                    <a:srgbClr val="C0C0C0"/>
                  </a:outerShdw>
                </a:effectLst>
              </a:rPr>
              <a:t>2011 Aggregator Programs</a:t>
            </a:r>
            <a:br>
              <a:rPr lang="en-US" sz="2800" dirty="0" smtClean="0">
                <a:effectLst>
                  <a:outerShdw blurRad="38100" dist="38100" dir="2700000" algn="tl">
                    <a:srgbClr val="C0C0C0"/>
                  </a:outerShdw>
                </a:effectLst>
              </a:rPr>
            </a:br>
            <a:r>
              <a:rPr lang="en-US" sz="2800" dirty="0" smtClean="0">
                <a:effectLst>
                  <a:outerShdw blurRad="38100" dist="38100" dir="2700000" algn="tl">
                    <a:srgbClr val="C0C0C0"/>
                  </a:outerShdw>
                </a:effectLst>
              </a:rPr>
              <a:t>Accuracy of Baseline Estimates</a:t>
            </a:r>
            <a:br>
              <a:rPr lang="en-US" sz="2800" dirty="0" smtClean="0">
                <a:effectLst>
                  <a:outerShdw blurRad="38100" dist="38100" dir="2700000" algn="tl">
                    <a:srgbClr val="C0C0C0"/>
                  </a:outerShdw>
                </a:effectLst>
              </a:rPr>
            </a:br>
            <a:r>
              <a:rPr lang="en-US" sz="2800" dirty="0" smtClean="0">
                <a:effectLst>
                  <a:outerShdw blurRad="38100" dist="38100" dir="2700000" algn="tl">
                    <a:srgbClr val="C0C0C0"/>
                  </a:outerShdw>
                </a:effectLst>
              </a:rPr>
              <a:t> </a:t>
            </a:r>
            <a:r>
              <a:rPr lang="en-US" sz="1800" dirty="0" smtClean="0">
                <a:effectLst>
                  <a:outerShdw blurRad="38100" dist="38100" dir="2700000" algn="tl">
                    <a:srgbClr val="C0C0C0"/>
                  </a:outerShdw>
                </a:effectLst>
              </a:rPr>
              <a:t/>
            </a:r>
            <a:br>
              <a:rPr lang="en-US" sz="1800" dirty="0" smtClean="0">
                <a:effectLst>
                  <a:outerShdw blurRad="38100" dist="38100" dir="2700000" algn="tl">
                    <a:srgbClr val="C0C0C0"/>
                  </a:outerShdw>
                </a:effectLst>
              </a:rPr>
            </a:br>
            <a:r>
              <a:rPr lang="en-US" sz="1800" dirty="0" smtClean="0">
                <a:effectLst>
                  <a:outerShdw blurRad="38100" dist="38100" dir="2700000" algn="tl">
                    <a:srgbClr val="C0C0C0"/>
                  </a:outerShdw>
                </a:effectLst>
              </a:rPr>
              <a:t>Josh Bode, M.P.P.</a:t>
            </a:r>
            <a:br>
              <a:rPr lang="en-US" sz="1800" dirty="0" smtClean="0">
                <a:effectLst>
                  <a:outerShdw blurRad="38100" dist="38100" dir="2700000" algn="tl">
                    <a:srgbClr val="C0C0C0"/>
                  </a:outerShdw>
                </a:effectLst>
              </a:rPr>
            </a:br>
            <a:r>
              <a:rPr lang="en-US" sz="1800" dirty="0" smtClean="0">
                <a:effectLst>
                  <a:outerShdw blurRad="38100" dist="38100" dir="2700000" algn="tl">
                    <a:srgbClr val="C0C0C0"/>
                  </a:outerShdw>
                </a:effectLst>
              </a:rPr>
              <a:t/>
            </a:r>
            <a:br>
              <a:rPr lang="en-US" sz="1800" dirty="0" smtClean="0">
                <a:effectLst>
                  <a:outerShdw blurRad="38100" dist="38100" dir="2700000" algn="tl">
                    <a:srgbClr val="C0C0C0"/>
                  </a:outerShdw>
                </a:effectLst>
              </a:rPr>
            </a:br>
            <a:r>
              <a:rPr lang="en-US" sz="1800" dirty="0" smtClean="0">
                <a:effectLst>
                  <a:outerShdw blurRad="38100" dist="38100" dir="2700000" algn="tl">
                    <a:srgbClr val="C0C0C0"/>
                  </a:outerShdw>
                </a:effectLst>
              </a:rPr>
              <a:t>DRMEC Load Impact Workshop</a:t>
            </a:r>
            <a:br>
              <a:rPr lang="en-US" sz="1800" dirty="0" smtClean="0">
                <a:effectLst>
                  <a:outerShdw blurRad="38100" dist="38100" dir="2700000" algn="tl">
                    <a:srgbClr val="C0C0C0"/>
                  </a:outerShdw>
                </a:effectLst>
              </a:rPr>
            </a:br>
            <a:r>
              <a:rPr lang="en-US" sz="1800" dirty="0" smtClean="0">
                <a:effectLst>
                  <a:outerShdw blurRad="38100" dist="38100" dir="2700000" algn="tl">
                    <a:srgbClr val="C0C0C0"/>
                  </a:outerShdw>
                </a:effectLst>
              </a:rPr>
              <a:t>San Francisco, CA</a:t>
            </a:r>
            <a:br>
              <a:rPr lang="en-US" sz="1800" dirty="0" smtClean="0">
                <a:effectLst>
                  <a:outerShdw blurRad="38100" dist="38100" dir="2700000" algn="tl">
                    <a:srgbClr val="C0C0C0"/>
                  </a:outerShdw>
                </a:effectLst>
              </a:rPr>
            </a:br>
            <a:r>
              <a:rPr lang="en-US" sz="1800" dirty="0" smtClean="0">
                <a:effectLst>
                  <a:outerShdw blurRad="38100" dist="38100" dir="2700000" algn="tl">
                    <a:srgbClr val="C0C0C0"/>
                  </a:outerShdw>
                </a:effectLst>
              </a:rPr>
              <a:t>July 25-26, 2012</a:t>
            </a:r>
            <a:r>
              <a:rPr lang="en-US" sz="1600" dirty="0" smtClean="0">
                <a:effectLst>
                  <a:outerShdw blurRad="38100" dist="38100" dir="2700000" algn="tl">
                    <a:srgbClr val="C0C0C0"/>
                  </a:outerShdw>
                </a:effectLst>
              </a:rPr>
              <a:t/>
            </a:r>
            <a:br>
              <a:rPr lang="en-US" sz="1600" dirty="0" smtClean="0">
                <a:effectLst>
                  <a:outerShdw blurRad="38100" dist="38100" dir="2700000" algn="tl">
                    <a:srgbClr val="C0C0C0"/>
                  </a:outerShdw>
                </a:effectLst>
              </a:rPr>
            </a:br>
            <a:r>
              <a:rPr lang="en-US" sz="1600" dirty="0" smtClean="0">
                <a:effectLst>
                  <a:outerShdw blurRad="38100" dist="38100" dir="2700000" algn="tl">
                    <a:srgbClr val="C0C0C0"/>
                  </a:outerShdw>
                </a:effectLst>
              </a:rPr>
              <a:t/>
            </a:r>
            <a:br>
              <a:rPr lang="en-US" sz="1600" dirty="0" smtClean="0">
                <a:effectLst>
                  <a:outerShdw blurRad="38100" dist="38100" dir="2700000" algn="tl">
                    <a:srgbClr val="C0C0C0"/>
                  </a:outerShdw>
                </a:effectLst>
              </a:rPr>
            </a:br>
            <a:endParaRPr lang="en-US" sz="1400" dirty="0" smtClean="0">
              <a:solidFill>
                <a:srgbClr val="006699"/>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5"/>
            <a:ext cx="8240486" cy="977219"/>
          </a:xfrm>
        </p:spPr>
        <p:txBody>
          <a:bodyPr/>
          <a:lstStyle/>
          <a:p>
            <a:r>
              <a:rPr lang="en-US" sz="2800" dirty="0" smtClean="0"/>
              <a:t>Customer and aggregator behavior can affect the accuracy of baseline estimates</a:t>
            </a:r>
            <a:endParaRPr lang="en-US" sz="2800" dirty="0"/>
          </a:p>
        </p:txBody>
      </p:sp>
      <p:graphicFrame>
        <p:nvGraphicFramePr>
          <p:cNvPr id="5" name="Content Placeholder 4"/>
          <p:cNvGraphicFramePr>
            <a:graphicFrameLocks noGrp="1"/>
          </p:cNvGraphicFramePr>
          <p:nvPr>
            <p:ph idx="1"/>
          </p:nvPr>
        </p:nvGraphicFramePr>
        <p:xfrm>
          <a:off x="902677" y="3971800"/>
          <a:ext cx="6775937" cy="1936631"/>
        </p:xfrm>
        <a:graphic>
          <a:graphicData uri="http://schemas.openxmlformats.org/drawingml/2006/table">
            <a:tbl>
              <a:tblPr firstRow="1" bandRow="1">
                <a:tableStyleId>{16D9F66E-5EB9-4882-86FB-DCBF35E3C3E4}</a:tableStyleId>
              </a:tblPr>
              <a:tblGrid>
                <a:gridCol w="2705318"/>
                <a:gridCol w="2161727"/>
                <a:gridCol w="1908892"/>
              </a:tblGrid>
              <a:tr h="165633">
                <a:tc>
                  <a:txBody>
                    <a:bodyPr/>
                    <a:lstStyle/>
                    <a:p>
                      <a:pPr algn="ctr"/>
                      <a:r>
                        <a:rPr lang="en-US" sz="1200" dirty="0" smtClean="0">
                          <a:solidFill>
                            <a:schemeClr val="bg1"/>
                          </a:solidFill>
                          <a:latin typeface="Arial" pitchFamily="34" charset="0"/>
                          <a:cs typeface="Arial" pitchFamily="34" charset="0"/>
                        </a:rPr>
                        <a:t>Metric</a:t>
                      </a:r>
                      <a:r>
                        <a:rPr lang="en-US" sz="1200" baseline="0" dirty="0" smtClean="0">
                          <a:solidFill>
                            <a:schemeClr val="bg1"/>
                          </a:solidFill>
                          <a:latin typeface="Arial" pitchFamily="34" charset="0"/>
                          <a:cs typeface="Arial" pitchFamily="34" charset="0"/>
                        </a:rPr>
                        <a:t> </a:t>
                      </a:r>
                      <a:endParaRPr lang="en-US" sz="1200" dirty="0">
                        <a:solidFill>
                          <a:schemeClr val="bg1"/>
                        </a:solidFill>
                        <a:latin typeface="Arial" pitchFamily="34" charset="0"/>
                        <a:cs typeface="Arial" pitchFamily="34" charset="0"/>
                      </a:endParaRPr>
                    </a:p>
                  </a:txBody>
                  <a:tcPr>
                    <a:solidFill>
                      <a:srgbClr val="234A6B"/>
                    </a:solidFill>
                  </a:tcPr>
                </a:tc>
                <a:tc>
                  <a:txBody>
                    <a:bodyPr/>
                    <a:lstStyle/>
                    <a:p>
                      <a:r>
                        <a:rPr lang="en-US" sz="1200" dirty="0" smtClean="0">
                          <a:solidFill>
                            <a:schemeClr val="bg1"/>
                          </a:solidFill>
                          <a:latin typeface="Arial" pitchFamily="34" charset="0"/>
                          <a:cs typeface="Arial" pitchFamily="34" charset="0"/>
                        </a:rPr>
                        <a:t>Customer A</a:t>
                      </a:r>
                      <a:endParaRPr lang="en-US" sz="1200" dirty="0">
                        <a:solidFill>
                          <a:schemeClr val="bg1"/>
                        </a:solidFill>
                        <a:latin typeface="Arial" pitchFamily="34" charset="0"/>
                        <a:cs typeface="Arial" pitchFamily="34" charset="0"/>
                      </a:endParaRPr>
                    </a:p>
                  </a:txBody>
                  <a:tcPr>
                    <a:solidFill>
                      <a:srgbClr val="234A6B"/>
                    </a:solidFill>
                  </a:tcPr>
                </a:tc>
                <a:tc>
                  <a:txBody>
                    <a:bodyPr/>
                    <a:lstStyle/>
                    <a:p>
                      <a:r>
                        <a:rPr lang="en-US" sz="1200" dirty="0" smtClean="0">
                          <a:solidFill>
                            <a:schemeClr val="bg1"/>
                          </a:solidFill>
                          <a:latin typeface="Arial" pitchFamily="34" charset="0"/>
                          <a:cs typeface="Arial" pitchFamily="34" charset="0"/>
                        </a:rPr>
                        <a:t>Customer B</a:t>
                      </a:r>
                      <a:endParaRPr lang="en-US" sz="1200" dirty="0">
                        <a:solidFill>
                          <a:schemeClr val="bg1"/>
                        </a:solidFill>
                        <a:latin typeface="Arial" pitchFamily="34" charset="0"/>
                        <a:cs typeface="Arial" pitchFamily="34" charset="0"/>
                      </a:endParaRPr>
                    </a:p>
                  </a:txBody>
                  <a:tcPr>
                    <a:solidFill>
                      <a:srgbClr val="234A6B"/>
                    </a:solidFill>
                  </a:tcPr>
                </a:tc>
              </a:tr>
              <a:tr h="290711">
                <a:tc>
                  <a:txBody>
                    <a:bodyPr/>
                    <a:lstStyle/>
                    <a:p>
                      <a:pPr algn="ctr"/>
                      <a:r>
                        <a:rPr lang="en-US" sz="1200" dirty="0" smtClean="0">
                          <a:latin typeface="Arial" pitchFamily="34" charset="0"/>
                          <a:cs typeface="Arial" pitchFamily="34" charset="0"/>
                        </a:rPr>
                        <a:t>Baseline</a:t>
                      </a:r>
                      <a:r>
                        <a:rPr lang="en-US" sz="1200" baseline="0" dirty="0" smtClean="0">
                          <a:latin typeface="Arial" pitchFamily="34" charset="0"/>
                          <a:cs typeface="Arial" pitchFamily="34" charset="0"/>
                        </a:rPr>
                        <a:t> Estimate</a:t>
                      </a:r>
                      <a:endParaRPr lang="en-US" sz="1200" dirty="0">
                        <a:latin typeface="Arial" pitchFamily="34" charset="0"/>
                        <a:cs typeface="Arial" pitchFamily="34" charset="0"/>
                      </a:endParaRPr>
                    </a:p>
                  </a:txBody>
                  <a:tcPr>
                    <a:solidFill>
                      <a:schemeClr val="bg1"/>
                    </a:solidFill>
                  </a:tcPr>
                </a:tc>
                <a:tc>
                  <a:txBody>
                    <a:bodyPr/>
                    <a:lstStyle/>
                    <a:p>
                      <a:r>
                        <a:rPr lang="en-US" sz="1200" dirty="0" smtClean="0">
                          <a:latin typeface="Arial" pitchFamily="34" charset="0"/>
                          <a:cs typeface="Arial" pitchFamily="34" charset="0"/>
                        </a:rPr>
                        <a:t>294 kW</a:t>
                      </a:r>
                      <a:endParaRPr lang="en-US" sz="1200" dirty="0">
                        <a:latin typeface="Arial" pitchFamily="34" charset="0"/>
                        <a:cs typeface="Arial" pitchFamily="34" charset="0"/>
                      </a:endParaRPr>
                    </a:p>
                  </a:txBody>
                  <a:tcPr>
                    <a:solidFill>
                      <a:schemeClr val="bg1"/>
                    </a:solidFill>
                  </a:tcPr>
                </a:tc>
                <a:tc>
                  <a:txBody>
                    <a:bodyPr/>
                    <a:lstStyle/>
                    <a:p>
                      <a:r>
                        <a:rPr lang="en-US" sz="1200" dirty="0" smtClean="0">
                          <a:latin typeface="Arial" pitchFamily="34" charset="0"/>
                          <a:cs typeface="Arial" pitchFamily="34" charset="0"/>
                        </a:rPr>
                        <a:t>294 kW</a:t>
                      </a:r>
                      <a:endParaRPr lang="en-US" sz="1200" dirty="0">
                        <a:latin typeface="Arial" pitchFamily="34" charset="0"/>
                        <a:cs typeface="Arial" pitchFamily="34" charset="0"/>
                      </a:endParaRPr>
                    </a:p>
                  </a:txBody>
                  <a:tcPr>
                    <a:solidFill>
                      <a:schemeClr val="bg1"/>
                    </a:solidFill>
                  </a:tcPr>
                </a:tc>
              </a:tr>
              <a:tr h="165633">
                <a:tc>
                  <a:txBody>
                    <a:bodyPr/>
                    <a:lstStyle/>
                    <a:p>
                      <a:pPr algn="ctr"/>
                      <a:r>
                        <a:rPr lang="en-US" sz="1200" dirty="0" smtClean="0">
                          <a:latin typeface="Arial" pitchFamily="34" charset="0"/>
                          <a:cs typeface="Arial" pitchFamily="34" charset="0"/>
                        </a:rPr>
                        <a:t>True Referen</a:t>
                      </a:r>
                      <a:r>
                        <a:rPr lang="en-US" sz="1200" baseline="0" dirty="0" smtClean="0">
                          <a:latin typeface="Arial" pitchFamily="34" charset="0"/>
                          <a:cs typeface="Arial" pitchFamily="34" charset="0"/>
                        </a:rPr>
                        <a:t>ce load</a:t>
                      </a:r>
                    </a:p>
                  </a:txBody>
                  <a:tcPr>
                    <a:solidFill>
                      <a:schemeClr val="bg1"/>
                    </a:solidFill>
                  </a:tcPr>
                </a:tc>
                <a:tc>
                  <a:txBody>
                    <a:bodyPr/>
                    <a:lstStyle/>
                    <a:p>
                      <a:r>
                        <a:rPr lang="en-US" sz="1200" dirty="0" smtClean="0">
                          <a:latin typeface="Arial" pitchFamily="34" charset="0"/>
                          <a:cs typeface="Arial" pitchFamily="34" charset="0"/>
                        </a:rPr>
                        <a:t>300 kW</a:t>
                      </a:r>
                      <a:endParaRPr lang="en-US" sz="1200" dirty="0">
                        <a:latin typeface="Arial" pitchFamily="34" charset="0"/>
                        <a:cs typeface="Arial" pitchFamily="34" charset="0"/>
                      </a:endParaRPr>
                    </a:p>
                  </a:txBody>
                  <a:tcPr>
                    <a:solidFill>
                      <a:schemeClr val="bg1"/>
                    </a:solidFill>
                  </a:tcPr>
                </a:tc>
                <a:tc>
                  <a:txBody>
                    <a:bodyPr/>
                    <a:lstStyle/>
                    <a:p>
                      <a:r>
                        <a:rPr lang="en-US" sz="1200" dirty="0" smtClean="0">
                          <a:latin typeface="Arial" pitchFamily="34" charset="0"/>
                          <a:cs typeface="Arial" pitchFamily="34" charset="0"/>
                        </a:rPr>
                        <a:t>300</a:t>
                      </a:r>
                      <a:r>
                        <a:rPr lang="en-US" sz="1200" baseline="0" dirty="0" smtClean="0">
                          <a:latin typeface="Arial" pitchFamily="34" charset="0"/>
                          <a:cs typeface="Arial" pitchFamily="34" charset="0"/>
                        </a:rPr>
                        <a:t> kW</a:t>
                      </a:r>
                      <a:endParaRPr lang="en-US" sz="1200" dirty="0">
                        <a:latin typeface="Arial" pitchFamily="34" charset="0"/>
                        <a:cs typeface="Arial" pitchFamily="34" charset="0"/>
                      </a:endParaRPr>
                    </a:p>
                  </a:txBody>
                  <a:tcPr>
                    <a:solidFill>
                      <a:schemeClr val="bg1"/>
                    </a:solidFill>
                  </a:tcPr>
                </a:tc>
              </a:tr>
              <a:tr h="165633">
                <a:tc>
                  <a:txBody>
                    <a:bodyPr/>
                    <a:lstStyle/>
                    <a:p>
                      <a:pPr algn="ctr"/>
                      <a:r>
                        <a:rPr lang="en-US" sz="1200" dirty="0" smtClean="0">
                          <a:latin typeface="Arial" pitchFamily="34" charset="0"/>
                          <a:cs typeface="Arial" pitchFamily="34" charset="0"/>
                        </a:rPr>
                        <a:t>Load</a:t>
                      </a:r>
                      <a:r>
                        <a:rPr lang="en-US" sz="1200" baseline="0" dirty="0" smtClean="0">
                          <a:latin typeface="Arial" pitchFamily="34" charset="0"/>
                          <a:cs typeface="Arial" pitchFamily="34" charset="0"/>
                        </a:rPr>
                        <a:t> with DR</a:t>
                      </a:r>
                      <a:endParaRPr lang="en-US" sz="1200" dirty="0">
                        <a:latin typeface="Arial" pitchFamily="34" charset="0"/>
                        <a:cs typeface="Arial" pitchFamily="34" charset="0"/>
                      </a:endParaRPr>
                    </a:p>
                  </a:txBody>
                  <a:tcPr>
                    <a:solidFill>
                      <a:schemeClr val="bg1"/>
                    </a:solidFill>
                  </a:tcPr>
                </a:tc>
                <a:tc>
                  <a:txBody>
                    <a:bodyPr/>
                    <a:lstStyle/>
                    <a:p>
                      <a:r>
                        <a:rPr lang="en-US" sz="1200" dirty="0" smtClean="0">
                          <a:latin typeface="Arial" pitchFamily="34" charset="0"/>
                          <a:cs typeface="Arial" pitchFamily="34" charset="0"/>
                        </a:rPr>
                        <a:t>270 kW</a:t>
                      </a:r>
                      <a:endParaRPr lang="en-US" sz="1200" dirty="0">
                        <a:latin typeface="Arial" pitchFamily="34" charset="0"/>
                        <a:cs typeface="Arial" pitchFamily="34" charset="0"/>
                      </a:endParaRPr>
                    </a:p>
                  </a:txBody>
                  <a:tcPr>
                    <a:solidFill>
                      <a:schemeClr val="bg1"/>
                    </a:solidFill>
                  </a:tcPr>
                </a:tc>
                <a:tc>
                  <a:txBody>
                    <a:bodyPr/>
                    <a:lstStyle/>
                    <a:p>
                      <a:r>
                        <a:rPr lang="en-US" sz="1200" dirty="0" smtClean="0">
                          <a:latin typeface="Arial" pitchFamily="34" charset="0"/>
                          <a:cs typeface="Arial" pitchFamily="34" charset="0"/>
                        </a:rPr>
                        <a:t>225 kW</a:t>
                      </a:r>
                      <a:endParaRPr lang="en-US" sz="1200" dirty="0">
                        <a:latin typeface="Arial" pitchFamily="34" charset="0"/>
                        <a:cs typeface="Arial" pitchFamily="34" charset="0"/>
                      </a:endParaRPr>
                    </a:p>
                  </a:txBody>
                  <a:tcPr>
                    <a:solidFill>
                      <a:schemeClr val="bg1"/>
                    </a:solidFill>
                  </a:tcPr>
                </a:tc>
              </a:tr>
              <a:tr h="165633">
                <a:tc>
                  <a:txBody>
                    <a:bodyPr/>
                    <a:lstStyle/>
                    <a:p>
                      <a:pPr algn="ctr"/>
                      <a:r>
                        <a:rPr lang="en-US" sz="1200" dirty="0" smtClean="0">
                          <a:latin typeface="Arial" pitchFamily="34" charset="0"/>
                          <a:cs typeface="Arial" pitchFamily="34" charset="0"/>
                        </a:rPr>
                        <a:t>Demand</a:t>
                      </a:r>
                      <a:r>
                        <a:rPr lang="en-US" sz="1200" baseline="0" dirty="0" smtClean="0">
                          <a:latin typeface="Arial" pitchFamily="34" charset="0"/>
                          <a:cs typeface="Arial" pitchFamily="34" charset="0"/>
                        </a:rPr>
                        <a:t> reduction estimate</a:t>
                      </a:r>
                      <a:endParaRPr lang="en-US" sz="1200" dirty="0">
                        <a:latin typeface="Arial" pitchFamily="34" charset="0"/>
                        <a:cs typeface="Arial" pitchFamily="34" charset="0"/>
                      </a:endParaRPr>
                    </a:p>
                  </a:txBody>
                  <a:tcPr>
                    <a:solidFill>
                      <a:schemeClr val="bg1"/>
                    </a:solidFill>
                  </a:tcPr>
                </a:tc>
                <a:tc>
                  <a:txBody>
                    <a:bodyPr/>
                    <a:lstStyle/>
                    <a:p>
                      <a:r>
                        <a:rPr lang="en-US" sz="1200" dirty="0" smtClean="0">
                          <a:latin typeface="Arial" pitchFamily="34" charset="0"/>
                          <a:cs typeface="Arial" pitchFamily="34" charset="0"/>
                        </a:rPr>
                        <a:t>24 kW (294-270)</a:t>
                      </a:r>
                      <a:endParaRPr lang="en-US" sz="1200" dirty="0">
                        <a:latin typeface="Arial" pitchFamily="34" charset="0"/>
                        <a:cs typeface="Arial" pitchFamily="34" charset="0"/>
                      </a:endParaRPr>
                    </a:p>
                  </a:txBody>
                  <a:tcPr>
                    <a:solidFill>
                      <a:schemeClr val="bg1"/>
                    </a:solidFill>
                  </a:tcPr>
                </a:tc>
                <a:tc>
                  <a:txBody>
                    <a:bodyPr/>
                    <a:lstStyle/>
                    <a:p>
                      <a:r>
                        <a:rPr lang="en-US" sz="1200" dirty="0" smtClean="0">
                          <a:latin typeface="Arial" pitchFamily="34" charset="0"/>
                          <a:cs typeface="Arial" pitchFamily="34" charset="0"/>
                        </a:rPr>
                        <a:t> 69 kW (294-225)</a:t>
                      </a:r>
                      <a:endParaRPr lang="en-US" sz="1200" dirty="0">
                        <a:latin typeface="Arial" pitchFamily="34" charset="0"/>
                        <a:cs typeface="Arial" pitchFamily="34" charset="0"/>
                      </a:endParaRPr>
                    </a:p>
                  </a:txBody>
                  <a:tcPr>
                    <a:solidFill>
                      <a:schemeClr val="bg1"/>
                    </a:solidFill>
                  </a:tcPr>
                </a:tc>
              </a:tr>
              <a:tr h="165633">
                <a:tc>
                  <a:txBody>
                    <a:bodyPr/>
                    <a:lstStyle/>
                    <a:p>
                      <a:pPr algn="ctr"/>
                      <a:r>
                        <a:rPr lang="en-US" sz="1200" dirty="0" smtClean="0">
                          <a:latin typeface="Arial" pitchFamily="34" charset="0"/>
                          <a:cs typeface="Arial" pitchFamily="34" charset="0"/>
                        </a:rPr>
                        <a:t>True</a:t>
                      </a:r>
                      <a:r>
                        <a:rPr lang="en-US" sz="1200" baseline="0" dirty="0" smtClean="0">
                          <a:latin typeface="Arial" pitchFamily="34" charset="0"/>
                          <a:cs typeface="Arial" pitchFamily="34" charset="0"/>
                        </a:rPr>
                        <a:t> demand reduction</a:t>
                      </a:r>
                      <a:endParaRPr lang="en-US" sz="1200" dirty="0">
                        <a:latin typeface="Arial" pitchFamily="34" charset="0"/>
                        <a:cs typeface="Arial" pitchFamily="34" charset="0"/>
                      </a:endParaRPr>
                    </a:p>
                  </a:txBody>
                  <a:tcPr>
                    <a:solidFill>
                      <a:schemeClr val="bg1"/>
                    </a:solidFill>
                  </a:tcPr>
                </a:tc>
                <a:tc>
                  <a:txBody>
                    <a:bodyPr/>
                    <a:lstStyle/>
                    <a:p>
                      <a:r>
                        <a:rPr lang="en-US" sz="1200" dirty="0" smtClean="0">
                          <a:latin typeface="Arial" pitchFamily="34" charset="0"/>
                          <a:cs typeface="Arial" pitchFamily="34" charset="0"/>
                        </a:rPr>
                        <a:t>30</a:t>
                      </a:r>
                      <a:r>
                        <a:rPr lang="en-US" sz="1200" baseline="0" dirty="0" smtClean="0">
                          <a:latin typeface="Arial" pitchFamily="34" charset="0"/>
                          <a:cs typeface="Arial" pitchFamily="34" charset="0"/>
                        </a:rPr>
                        <a:t> kW (10%)</a:t>
                      </a:r>
                      <a:endParaRPr lang="en-US" sz="1200" dirty="0">
                        <a:latin typeface="Arial" pitchFamily="34" charset="0"/>
                        <a:cs typeface="Arial" pitchFamily="34" charset="0"/>
                      </a:endParaRPr>
                    </a:p>
                  </a:txBody>
                  <a:tcPr>
                    <a:solidFill>
                      <a:schemeClr val="bg1"/>
                    </a:solidFill>
                  </a:tcPr>
                </a:tc>
                <a:tc>
                  <a:txBody>
                    <a:bodyPr/>
                    <a:lstStyle/>
                    <a:p>
                      <a:r>
                        <a:rPr lang="en-US" sz="1200" dirty="0" smtClean="0">
                          <a:latin typeface="Arial" pitchFamily="34" charset="0"/>
                          <a:cs typeface="Arial" pitchFamily="34" charset="0"/>
                        </a:rPr>
                        <a:t>75 kW (25%)</a:t>
                      </a:r>
                      <a:endParaRPr lang="en-US" sz="1200" dirty="0">
                        <a:latin typeface="Arial" pitchFamily="34" charset="0"/>
                        <a:cs typeface="Arial" pitchFamily="34" charset="0"/>
                      </a:endParaRPr>
                    </a:p>
                  </a:txBody>
                  <a:tcPr>
                    <a:solidFill>
                      <a:schemeClr val="bg1"/>
                    </a:solidFill>
                  </a:tcPr>
                </a:tc>
              </a:tr>
              <a:tr h="165633">
                <a:tc>
                  <a:txBody>
                    <a:bodyPr/>
                    <a:lstStyle/>
                    <a:p>
                      <a:pPr algn="ctr"/>
                      <a:r>
                        <a:rPr lang="en-US" sz="1200" dirty="0" smtClean="0">
                          <a:latin typeface="Arial" pitchFamily="34" charset="0"/>
                          <a:cs typeface="Arial" pitchFamily="34" charset="0"/>
                        </a:rPr>
                        <a:t>% Error</a:t>
                      </a:r>
                      <a:endParaRPr lang="en-US" sz="1200" dirty="0">
                        <a:latin typeface="Arial" pitchFamily="34" charset="0"/>
                        <a:cs typeface="Arial" pitchFamily="34" charset="0"/>
                      </a:endParaRPr>
                    </a:p>
                  </a:txBody>
                  <a:tcPr>
                    <a:solidFill>
                      <a:schemeClr val="bg1"/>
                    </a:solidFill>
                  </a:tcPr>
                </a:tc>
                <a:tc>
                  <a:txBody>
                    <a:bodyPr/>
                    <a:lstStyle/>
                    <a:p>
                      <a:r>
                        <a:rPr lang="en-US" sz="1200" dirty="0" smtClean="0">
                          <a:latin typeface="Arial" pitchFamily="34" charset="0"/>
                          <a:cs typeface="Arial" pitchFamily="34" charset="0"/>
                        </a:rPr>
                        <a:t>-20%</a:t>
                      </a:r>
                      <a:endParaRPr lang="en-US" sz="1200" dirty="0">
                        <a:latin typeface="Arial" pitchFamily="34" charset="0"/>
                        <a:cs typeface="Arial" pitchFamily="34" charset="0"/>
                      </a:endParaRPr>
                    </a:p>
                  </a:txBody>
                  <a:tcPr>
                    <a:solidFill>
                      <a:schemeClr val="bg1"/>
                    </a:solidFill>
                  </a:tcPr>
                </a:tc>
                <a:tc>
                  <a:txBody>
                    <a:bodyPr/>
                    <a:lstStyle/>
                    <a:p>
                      <a:r>
                        <a:rPr lang="en-US" sz="1200" dirty="0" smtClean="0">
                          <a:latin typeface="Arial" pitchFamily="34" charset="0"/>
                          <a:cs typeface="Arial" pitchFamily="34" charset="0"/>
                        </a:rPr>
                        <a:t>-8%</a:t>
                      </a:r>
                      <a:endParaRPr lang="en-US" sz="1200" dirty="0">
                        <a:latin typeface="Arial" pitchFamily="34" charset="0"/>
                        <a:cs typeface="Arial" pitchFamily="34" charset="0"/>
                      </a:endParaRPr>
                    </a:p>
                  </a:txBody>
                  <a:tcPr>
                    <a:solidFill>
                      <a:schemeClr val="bg1"/>
                    </a:solidFill>
                  </a:tcPr>
                </a:tc>
              </a:tr>
            </a:tbl>
          </a:graphicData>
        </a:graphic>
      </p:graphicFrame>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9</a:t>
            </a:fld>
            <a:endParaRPr lang="en-US" dirty="0"/>
          </a:p>
        </p:txBody>
      </p:sp>
      <p:pic>
        <p:nvPicPr>
          <p:cNvPr id="66740" name="Picture 180"/>
          <p:cNvPicPr>
            <a:picLocks noChangeAspect="1" noChangeArrowheads="1"/>
          </p:cNvPicPr>
          <p:nvPr/>
        </p:nvPicPr>
        <p:blipFill>
          <a:blip r:embed="rId3" cstate="print"/>
          <a:srcRect/>
          <a:stretch>
            <a:fillRect/>
          </a:stretch>
        </p:blipFill>
        <p:spPr bwMode="auto">
          <a:xfrm>
            <a:off x="832337" y="1314694"/>
            <a:ext cx="7302011" cy="2618353"/>
          </a:xfrm>
          <a:prstGeom prst="rect">
            <a:avLst/>
          </a:prstGeom>
          <a:noFill/>
          <a:ln w="9525">
            <a:noFill/>
            <a:miter lim="800000"/>
            <a:headEnd/>
            <a:tailEnd/>
          </a:ln>
          <a:effectLst/>
        </p:spPr>
      </p:pic>
      <p:grpSp>
        <p:nvGrpSpPr>
          <p:cNvPr id="3" name="Group 22"/>
          <p:cNvGrpSpPr/>
          <p:nvPr/>
        </p:nvGrpSpPr>
        <p:grpSpPr>
          <a:xfrm>
            <a:off x="2329544" y="2405744"/>
            <a:ext cx="4735285" cy="1480456"/>
            <a:chOff x="2329544" y="2405744"/>
            <a:chExt cx="4735285" cy="1480456"/>
          </a:xfrm>
        </p:grpSpPr>
        <p:sp>
          <p:nvSpPr>
            <p:cNvPr id="6" name="Rectangle 5"/>
            <p:cNvSpPr/>
            <p:nvPr/>
          </p:nvSpPr>
          <p:spPr>
            <a:xfrm>
              <a:off x="2329544" y="3015343"/>
              <a:ext cx="4365170" cy="870857"/>
            </a:xfrm>
            <a:prstGeom prst="rect">
              <a:avLst/>
            </a:prstGeom>
            <a:solidFill>
              <a:srgbClr val="2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Arial" pitchFamily="34" charset="0"/>
                  <a:cs typeface="Arial" pitchFamily="34" charset="0"/>
                </a:rPr>
                <a:t>The customers are nearly identical, but the estimation error differ because of they reduce ad different amount of demand</a:t>
              </a:r>
              <a:endParaRPr lang="en-US" sz="1500" dirty="0">
                <a:latin typeface="Arial" pitchFamily="34" charset="0"/>
                <a:cs typeface="Arial" pitchFamily="34" charset="0"/>
              </a:endParaRPr>
            </a:p>
          </p:txBody>
        </p:sp>
        <p:cxnSp>
          <p:nvCxnSpPr>
            <p:cNvPr id="8" name="Straight Arrow Connector 7"/>
            <p:cNvCxnSpPr/>
            <p:nvPr/>
          </p:nvCxnSpPr>
          <p:spPr>
            <a:xfrm flipH="1" flipV="1">
              <a:off x="3385457" y="2405744"/>
              <a:ext cx="97972" cy="642256"/>
            </a:xfrm>
            <a:prstGeom prst="straightConnector1">
              <a:avLst/>
            </a:prstGeom>
            <a:ln w="22225">
              <a:solidFill>
                <a:srgbClr val="234A6B"/>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694714" y="2688771"/>
              <a:ext cx="370115" cy="587830"/>
            </a:xfrm>
            <a:prstGeom prst="straightConnector1">
              <a:avLst/>
            </a:prstGeom>
            <a:ln w="22225">
              <a:solidFill>
                <a:srgbClr val="234A6B"/>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baseline calculations are applied individually</a:t>
            </a:r>
            <a:endParaRPr lang="en-US" dirty="0"/>
          </a:p>
        </p:txBody>
      </p:sp>
      <p:sp>
        <p:nvSpPr>
          <p:cNvPr id="6" name="Content Placeholder 5"/>
          <p:cNvSpPr>
            <a:spLocks noGrp="1"/>
          </p:cNvSpPr>
          <p:nvPr>
            <p:ph sz="half" idx="1"/>
          </p:nvPr>
        </p:nvSpPr>
        <p:spPr>
          <a:xfrm>
            <a:off x="457199" y="1600200"/>
            <a:ext cx="7936524" cy="4249615"/>
          </a:xfrm>
        </p:spPr>
        <p:txBody>
          <a:bodyPr/>
          <a:lstStyle/>
          <a:p>
            <a:pPr>
              <a:buNone/>
            </a:pPr>
            <a:r>
              <a:rPr lang="en-US" sz="2200" u="sng" dirty="0" smtClean="0"/>
              <a:t>Current Baseline Rules</a:t>
            </a:r>
          </a:p>
          <a:p>
            <a:r>
              <a:rPr lang="en-US" sz="2200" dirty="0" smtClean="0"/>
              <a:t>Last 10 of 10 eligible days</a:t>
            </a:r>
          </a:p>
          <a:p>
            <a:r>
              <a:rPr lang="en-US" sz="2200" dirty="0" smtClean="0"/>
              <a:t>Aggregators can elect whether or not to apply same day adjustment in advance, but must do so proactively</a:t>
            </a:r>
          </a:p>
          <a:p>
            <a:r>
              <a:rPr lang="en-US" sz="2200" dirty="0" smtClean="0"/>
              <a:t>Adjustment is calculated based on the first three of the four hours immediately before an event</a:t>
            </a:r>
          </a:p>
          <a:p>
            <a:r>
              <a:rPr lang="en-US" sz="2200" dirty="0" smtClean="0"/>
              <a:t>Adjustments are capped at ± 20%</a:t>
            </a:r>
          </a:p>
          <a:p>
            <a:r>
              <a:rPr lang="en-US" sz="2200" dirty="0" smtClean="0"/>
              <a:t>Baselines are calculated individually, adjustments are applied individually and then aggregated to the settlement portfolio</a:t>
            </a:r>
          </a:p>
          <a:p>
            <a:endParaRPr lang="en-US" sz="2200" dirty="0" smtClean="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10</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 total 32 different baseline rules were tested for each program option at each utility</a:t>
            </a:r>
            <a:endParaRPr lang="en-US" sz="2800" dirty="0"/>
          </a:p>
        </p:txBody>
      </p:sp>
      <p:sp>
        <p:nvSpPr>
          <p:cNvPr id="3" name="Content Placeholder 2"/>
          <p:cNvSpPr>
            <a:spLocks noGrp="1"/>
          </p:cNvSpPr>
          <p:nvPr>
            <p:ph idx="1"/>
          </p:nvPr>
        </p:nvSpPr>
        <p:spPr>
          <a:xfrm>
            <a:off x="5534966" y="1404258"/>
            <a:ext cx="2977662" cy="4343400"/>
          </a:xfrm>
        </p:spPr>
        <p:txBody>
          <a:bodyPr/>
          <a:lstStyle/>
          <a:p>
            <a:r>
              <a:rPr lang="en-US" sz="2000" dirty="0" smtClean="0"/>
              <a:t>The report has a much richer set of results</a:t>
            </a:r>
          </a:p>
          <a:p>
            <a:r>
              <a:rPr lang="en-US" sz="2000" dirty="0" smtClean="0"/>
              <a:t>CBP day-of and day-Ahead by utility</a:t>
            </a:r>
          </a:p>
          <a:p>
            <a:r>
              <a:rPr lang="en-US" sz="2000" dirty="0" smtClean="0"/>
              <a:t>AMP day-of and day-ahead for PG&amp;E</a:t>
            </a:r>
          </a:p>
          <a:p>
            <a:r>
              <a:rPr lang="en-US" sz="2000" dirty="0" smtClean="0"/>
              <a:t>DRRC day-of and day-ahead for SCE</a:t>
            </a:r>
            <a:endParaRPr lang="en-US" sz="20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11</a:t>
            </a:fld>
            <a:endParaRPr lang="en-US" dirty="0"/>
          </a:p>
        </p:txBody>
      </p:sp>
      <p:pic>
        <p:nvPicPr>
          <p:cNvPr id="67591" name="Picture 7"/>
          <p:cNvPicPr>
            <a:picLocks noChangeAspect="1" noChangeArrowheads="1"/>
          </p:cNvPicPr>
          <p:nvPr/>
        </p:nvPicPr>
        <p:blipFill>
          <a:blip r:embed="rId2" cstate="print"/>
          <a:srcRect/>
          <a:stretch>
            <a:fillRect/>
          </a:stretch>
        </p:blipFill>
        <p:spPr bwMode="auto">
          <a:xfrm>
            <a:off x="435427" y="1409124"/>
            <a:ext cx="5019675" cy="432900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42533"/>
          </a:xfrm>
        </p:spPr>
        <p:txBody>
          <a:bodyPr/>
          <a:lstStyle/>
          <a:p>
            <a:r>
              <a:rPr lang="en-US" sz="2800" dirty="0" smtClean="0"/>
              <a:t>The “real world” comparison compares one estimate – regression results – to other estimates – baseline results</a:t>
            </a:r>
            <a:endParaRPr lang="en-US" sz="2800" dirty="0"/>
          </a:p>
        </p:txBody>
      </p:sp>
      <p:sp>
        <p:nvSpPr>
          <p:cNvPr id="3" name="Content Placeholder 2"/>
          <p:cNvSpPr>
            <a:spLocks noGrp="1"/>
          </p:cNvSpPr>
          <p:nvPr>
            <p:ph idx="1"/>
          </p:nvPr>
        </p:nvSpPr>
        <p:spPr/>
        <p:txBody>
          <a:bodyPr/>
          <a:lstStyle/>
          <a:p>
            <a:r>
              <a:rPr lang="en-US" dirty="0" smtClean="0"/>
              <a:t>CPUC decision ordered comparison of actual event days</a:t>
            </a:r>
          </a:p>
          <a:p>
            <a:r>
              <a:rPr lang="en-US" dirty="0" smtClean="0"/>
              <a:t>Comparing results from actual event days is useful because: </a:t>
            </a:r>
          </a:p>
          <a:p>
            <a:pPr lvl="1"/>
            <a:r>
              <a:rPr lang="en-US" dirty="0" smtClean="0"/>
              <a:t>The comparison is made for real event conditions</a:t>
            </a:r>
          </a:p>
          <a:p>
            <a:pPr lvl="1"/>
            <a:r>
              <a:rPr lang="en-US" dirty="0" smtClean="0"/>
              <a:t>It reflects customer behavior that are difficult to replicate in a controlled setting – such as shifting of load to some pre-event hours, or early demand reductions – that can affect same day adjustments</a:t>
            </a:r>
          </a:p>
          <a:p>
            <a:pPr marL="342900" lvl="1" indent="-342900">
              <a:spcBef>
                <a:spcPct val="40000"/>
              </a:spcBef>
              <a:buFont typeface="Wingdings" pitchFamily="2" charset="2"/>
              <a:buChar char="§"/>
            </a:pPr>
            <a:r>
              <a:rPr lang="en-US" sz="2400" b="1" dirty="0" smtClean="0">
                <a:ea typeface="+mn-ea"/>
              </a:rPr>
              <a:t>However, to assess accuracy, it is necessary to know the correct answer</a:t>
            </a:r>
          </a:p>
          <a:p>
            <a:pPr lvl="1">
              <a:buNone/>
            </a:pPr>
            <a:endParaRPr lang="en-US" dirty="0" smtClean="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12</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800" dirty="0" smtClean="0"/>
              <a:t>In some cases, baseline estimates matched evaluation results; in other cases, they did not</a:t>
            </a:r>
            <a:endParaRPr lang="en-US" sz="2800" dirty="0"/>
          </a:p>
        </p:txBody>
      </p:sp>
      <p:graphicFrame>
        <p:nvGraphicFramePr>
          <p:cNvPr id="9" name="Content Placeholder 8"/>
          <p:cNvGraphicFramePr>
            <a:graphicFrameLocks noGrp="1"/>
          </p:cNvGraphicFramePr>
          <p:nvPr>
            <p:ph sz="half" idx="1"/>
          </p:nvPr>
        </p:nvGraphicFramePr>
        <p:xfrm>
          <a:off x="544286" y="1306225"/>
          <a:ext cx="7369624" cy="3926065"/>
        </p:xfrm>
        <a:graphic>
          <a:graphicData uri="http://schemas.openxmlformats.org/drawingml/2006/table">
            <a:tbl>
              <a:tblPr/>
              <a:tblGrid>
                <a:gridCol w="921203"/>
                <a:gridCol w="921203"/>
                <a:gridCol w="921203"/>
                <a:gridCol w="921203"/>
                <a:gridCol w="921203"/>
                <a:gridCol w="921203"/>
                <a:gridCol w="921203"/>
                <a:gridCol w="921203"/>
              </a:tblGrid>
              <a:tr h="384471">
                <a:tc rowSpan="2">
                  <a:txBody>
                    <a:bodyPr/>
                    <a:lstStyle/>
                    <a:p>
                      <a:pPr marL="0" marR="0" algn="ctr">
                        <a:lnSpc>
                          <a:spcPct val="115000"/>
                        </a:lnSpc>
                        <a:spcBef>
                          <a:spcPts val="0"/>
                        </a:spcBef>
                        <a:spcAft>
                          <a:spcPts val="0"/>
                        </a:spcAft>
                      </a:pPr>
                      <a:r>
                        <a:rPr lang="en-US" sz="1100" b="1" dirty="0">
                          <a:solidFill>
                            <a:srgbClr val="FFFFFF"/>
                          </a:solidFill>
                          <a:latin typeface="Arial"/>
                          <a:ea typeface="Times New Roman"/>
                          <a:cs typeface="Times New Roman"/>
                        </a:rPr>
                        <a:t>Utility</a:t>
                      </a:r>
                      <a:endParaRPr lang="en-US" sz="1100" dirty="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6091"/>
                    </a:solidFill>
                  </a:tcPr>
                </a:tc>
                <a:tc rowSpan="2">
                  <a:txBody>
                    <a:bodyPr/>
                    <a:lstStyle/>
                    <a:p>
                      <a:pPr marL="0" marR="0" algn="ctr">
                        <a:lnSpc>
                          <a:spcPct val="115000"/>
                        </a:lnSpc>
                        <a:spcBef>
                          <a:spcPts val="0"/>
                        </a:spcBef>
                        <a:spcAft>
                          <a:spcPts val="0"/>
                        </a:spcAft>
                      </a:pPr>
                      <a:r>
                        <a:rPr lang="en-US" sz="1100" b="1">
                          <a:solidFill>
                            <a:srgbClr val="FFFFFF"/>
                          </a:solidFill>
                          <a:latin typeface="Arial"/>
                          <a:ea typeface="Times New Roman"/>
                          <a:cs typeface="Times New Roman"/>
                        </a:rPr>
                        <a:t>Program</a:t>
                      </a:r>
                      <a:endParaRPr lang="en-US" sz="1100">
                        <a:latin typeface="Calibri"/>
                        <a:ea typeface="Times New Roman"/>
                        <a:cs typeface="Times New Roman"/>
                      </a:endParaRPr>
                    </a:p>
                  </a:txBody>
                  <a:tcPr marL="45232" marR="4523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6091"/>
                    </a:solidFill>
                  </a:tcPr>
                </a:tc>
                <a:tc rowSpan="2">
                  <a:txBody>
                    <a:bodyPr/>
                    <a:lstStyle/>
                    <a:p>
                      <a:pPr marL="0" marR="0" algn="ctr">
                        <a:lnSpc>
                          <a:spcPct val="115000"/>
                        </a:lnSpc>
                        <a:spcBef>
                          <a:spcPts val="0"/>
                        </a:spcBef>
                        <a:spcAft>
                          <a:spcPts val="0"/>
                        </a:spcAft>
                      </a:pPr>
                      <a:r>
                        <a:rPr lang="en-US" sz="1100" b="1">
                          <a:solidFill>
                            <a:srgbClr val="FFFFFF"/>
                          </a:solidFill>
                          <a:latin typeface="Arial"/>
                          <a:ea typeface="Times New Roman"/>
                          <a:cs typeface="Times New Roman"/>
                        </a:rPr>
                        <a:t>Advance Notification</a:t>
                      </a:r>
                      <a:endParaRPr lang="en-US" sz="1100">
                        <a:latin typeface="Calibri"/>
                        <a:ea typeface="Times New Roman"/>
                        <a:cs typeface="Times New Roman"/>
                      </a:endParaRPr>
                    </a:p>
                  </a:txBody>
                  <a:tcPr marL="45232" marR="4523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6091"/>
                    </a:solidFill>
                  </a:tcPr>
                </a:tc>
                <a:tc gridSpan="4">
                  <a:txBody>
                    <a:bodyPr/>
                    <a:lstStyle/>
                    <a:p>
                      <a:pPr marL="0" marR="0" algn="ctr">
                        <a:lnSpc>
                          <a:spcPct val="115000"/>
                        </a:lnSpc>
                        <a:spcBef>
                          <a:spcPts val="0"/>
                        </a:spcBef>
                        <a:spcAft>
                          <a:spcPts val="0"/>
                        </a:spcAft>
                      </a:pPr>
                      <a:r>
                        <a:rPr lang="en-US" sz="1100" b="1">
                          <a:solidFill>
                            <a:srgbClr val="FFFFFF"/>
                          </a:solidFill>
                          <a:latin typeface="Arial"/>
                          <a:ea typeface="Times New Roman"/>
                          <a:cs typeface="Times New Roman"/>
                        </a:rPr>
                        <a:t>Average Event Comparison</a:t>
                      </a:r>
                      <a:endParaRPr lang="en-US" sz="1100">
                        <a:latin typeface="Calibri"/>
                        <a:ea typeface="Times New Roman"/>
                        <a:cs typeface="Times New Roman"/>
                      </a:endParaRPr>
                    </a:p>
                  </a:txBody>
                  <a:tcPr marL="45232" marR="4523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76091"/>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100" b="1">
                          <a:solidFill>
                            <a:srgbClr val="FFFFFF"/>
                          </a:solidFill>
                          <a:latin typeface="Arial"/>
                          <a:ea typeface="Times New Roman"/>
                          <a:cs typeface="Times New Roman"/>
                        </a:rPr>
                        <a:t>Baseline Bias (simulation results)</a:t>
                      </a:r>
                      <a:endParaRPr lang="en-US" sz="1100">
                        <a:latin typeface="Calibri"/>
                        <a:ea typeface="Times New Roman"/>
                        <a:cs typeface="Times New Roman"/>
                      </a:endParaRPr>
                    </a:p>
                  </a:txBody>
                  <a:tcPr marL="45232" marR="4523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6091"/>
                    </a:solidFill>
                  </a:tcPr>
                </a:tc>
              </a:tr>
              <a:tr h="62419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00" b="1">
                          <a:solidFill>
                            <a:srgbClr val="FFFFFF"/>
                          </a:solidFill>
                          <a:latin typeface="Arial"/>
                          <a:ea typeface="Times New Roman"/>
                          <a:cs typeface="Times New Roman"/>
                        </a:rPr>
                        <a:t>Event Hours</a:t>
                      </a:r>
                      <a:endParaRPr lang="en-US" sz="1100">
                        <a:latin typeface="Calibri"/>
                        <a:ea typeface="Times New Roman"/>
                        <a:cs typeface="Times New Roman"/>
                      </a:endParaRPr>
                    </a:p>
                  </a:txBody>
                  <a:tcPr marL="45232" marR="4523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6091"/>
                    </a:solidFill>
                  </a:tcPr>
                </a:tc>
                <a:tc>
                  <a:txBody>
                    <a:bodyPr/>
                    <a:lstStyle/>
                    <a:p>
                      <a:pPr marL="0" marR="0" algn="ctr">
                        <a:lnSpc>
                          <a:spcPct val="115000"/>
                        </a:lnSpc>
                        <a:spcBef>
                          <a:spcPts val="0"/>
                        </a:spcBef>
                        <a:spcAft>
                          <a:spcPts val="0"/>
                        </a:spcAft>
                      </a:pPr>
                      <a:r>
                        <a:rPr lang="en-US" sz="1100" b="1">
                          <a:solidFill>
                            <a:srgbClr val="FFFFFF"/>
                          </a:solidFill>
                          <a:latin typeface="Arial"/>
                          <a:ea typeface="Times New Roman"/>
                          <a:cs typeface="Times New Roman"/>
                        </a:rPr>
                        <a:t>Evaluation  Load Reduction (MW)</a:t>
                      </a:r>
                      <a:endParaRPr lang="en-US" sz="1100">
                        <a:latin typeface="Calibri"/>
                        <a:ea typeface="Times New Roman"/>
                        <a:cs typeface="Times New Roman"/>
                      </a:endParaRPr>
                    </a:p>
                  </a:txBody>
                  <a:tcPr marL="45232" marR="4523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6091"/>
                    </a:solidFill>
                  </a:tcPr>
                </a:tc>
                <a:tc>
                  <a:txBody>
                    <a:bodyPr/>
                    <a:lstStyle/>
                    <a:p>
                      <a:pPr marL="0" marR="0" algn="ctr">
                        <a:lnSpc>
                          <a:spcPct val="115000"/>
                        </a:lnSpc>
                        <a:spcBef>
                          <a:spcPts val="0"/>
                        </a:spcBef>
                        <a:spcAft>
                          <a:spcPts val="0"/>
                        </a:spcAft>
                      </a:pPr>
                      <a:r>
                        <a:rPr lang="en-US" sz="1100" b="1">
                          <a:solidFill>
                            <a:srgbClr val="FFFFFF"/>
                          </a:solidFill>
                          <a:latin typeface="Arial"/>
                          <a:ea typeface="Times New Roman"/>
                          <a:cs typeface="Times New Roman"/>
                        </a:rPr>
                        <a:t>Baseline Load Reduction (MW)</a:t>
                      </a:r>
                      <a:endParaRPr lang="en-US" sz="1100">
                        <a:latin typeface="Calibri"/>
                        <a:ea typeface="Times New Roman"/>
                        <a:cs typeface="Times New Roman"/>
                      </a:endParaRPr>
                    </a:p>
                  </a:txBody>
                  <a:tcPr marL="45232" marR="4523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6091"/>
                    </a:solidFill>
                  </a:tcPr>
                </a:tc>
                <a:tc>
                  <a:txBody>
                    <a:bodyPr/>
                    <a:lstStyle/>
                    <a:p>
                      <a:pPr marL="0" marR="0" algn="ctr">
                        <a:lnSpc>
                          <a:spcPct val="115000"/>
                        </a:lnSpc>
                        <a:spcBef>
                          <a:spcPts val="0"/>
                        </a:spcBef>
                        <a:spcAft>
                          <a:spcPts val="0"/>
                        </a:spcAft>
                      </a:pPr>
                      <a:r>
                        <a:rPr lang="en-US" sz="1100" b="1">
                          <a:solidFill>
                            <a:srgbClr val="FFFFFF"/>
                          </a:solidFill>
                          <a:latin typeface="Arial"/>
                          <a:ea typeface="Times New Roman"/>
                          <a:cs typeface="Times New Roman"/>
                        </a:rPr>
                        <a:t>% of Evaluation Results</a:t>
                      </a:r>
                      <a:endParaRPr lang="en-US" sz="1100">
                        <a:latin typeface="Calibri"/>
                        <a:ea typeface="Times New Roman"/>
                        <a:cs typeface="Times New Roman"/>
                      </a:endParaRPr>
                    </a:p>
                  </a:txBody>
                  <a:tcPr marL="45232" marR="4523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6091"/>
                    </a:solidFill>
                  </a:tcPr>
                </a:tc>
                <a:tc vMerge="1">
                  <a:txBody>
                    <a:bodyPr/>
                    <a:lstStyle/>
                    <a:p>
                      <a:endParaRPr lang="en-US"/>
                    </a:p>
                  </a:txBody>
                  <a:tcPr/>
                </a:tc>
              </a:tr>
              <a:tr h="277045">
                <a:tc rowSpan="4">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PG&amp;E</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CBP</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Day Ahead</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100">
                          <a:solidFill>
                            <a:srgbClr val="000000"/>
                          </a:solidFill>
                          <a:latin typeface="Arial"/>
                          <a:ea typeface="Times New Roman"/>
                          <a:cs typeface="Times New Roman"/>
                        </a:rPr>
                        <a:t>15</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13.6</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15.2</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112.0%</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-22.3%</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04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Day-of</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100">
                          <a:solidFill>
                            <a:srgbClr val="000000"/>
                          </a:solidFill>
                          <a:latin typeface="Arial"/>
                          <a:ea typeface="Times New Roman"/>
                          <a:cs typeface="Times New Roman"/>
                        </a:rPr>
                        <a:t>3</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14.2</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12.5</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87.7%</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-9.7%</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045">
                <a:tc vMerge="1">
                  <a:txBody>
                    <a:bodyPr/>
                    <a:lstStyle/>
                    <a:p>
                      <a:endParaRPr lang="en-US"/>
                    </a:p>
                  </a:txBody>
                  <a:tcPr/>
                </a:tc>
                <a:tc rowSpan="2">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AMP</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Day Ahead</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100">
                          <a:solidFill>
                            <a:srgbClr val="000000"/>
                          </a:solidFill>
                          <a:latin typeface="Arial"/>
                          <a:ea typeface="Times New Roman"/>
                          <a:cs typeface="Times New Roman"/>
                        </a:rPr>
                        <a:t>4</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52.8</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43.3</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82.1%</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-22.8%</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04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Day-of</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100">
                          <a:solidFill>
                            <a:srgbClr val="000000"/>
                          </a:solidFill>
                          <a:latin typeface="Arial"/>
                          <a:ea typeface="Times New Roman"/>
                          <a:cs typeface="Times New Roman"/>
                        </a:rPr>
                        <a:t>4</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111.2</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104.5</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94.0%</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-5.1%</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045">
                <a:tc rowSpan="4">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SCE</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CBP</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Day Ahead</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100">
                          <a:solidFill>
                            <a:srgbClr val="000000"/>
                          </a:solidFill>
                          <a:latin typeface="Arial"/>
                          <a:ea typeface="Times New Roman"/>
                          <a:cs typeface="Times New Roman"/>
                        </a:rPr>
                        <a:t>48</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4.0</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3.2</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80.0%</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-15.0%</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04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Day-of</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100">
                          <a:solidFill>
                            <a:srgbClr val="000000"/>
                          </a:solidFill>
                          <a:latin typeface="Arial"/>
                          <a:ea typeface="Times New Roman"/>
                          <a:cs typeface="Times New Roman"/>
                        </a:rPr>
                        <a:t>10</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15.2</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13.6</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89.5%</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-11.3%</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045">
                <a:tc vMerge="1">
                  <a:txBody>
                    <a:bodyPr/>
                    <a:lstStyle/>
                    <a:p>
                      <a:endParaRPr lang="en-US"/>
                    </a:p>
                  </a:txBody>
                  <a:tcPr/>
                </a:tc>
                <a:tc rowSpan="2">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DRRC</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Day Ahead</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100">
                          <a:solidFill>
                            <a:srgbClr val="000000"/>
                          </a:solidFill>
                          <a:latin typeface="Arial"/>
                          <a:ea typeface="Times New Roman"/>
                          <a:cs typeface="Times New Roman"/>
                        </a:rPr>
                        <a:t>4</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17.4</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17.0</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97.7%</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-3.3%</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04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Day-of</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100">
                          <a:solidFill>
                            <a:srgbClr val="000000"/>
                          </a:solidFill>
                          <a:latin typeface="Arial"/>
                          <a:ea typeface="Times New Roman"/>
                          <a:cs typeface="Times New Roman"/>
                        </a:rPr>
                        <a:t>8</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81.4</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81.8</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100.5%</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-2.8%</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045">
                <a:tc rowSpan="2">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SDG&amp;E</a:t>
                      </a:r>
                      <a:endParaRPr lang="en-US" sz="1100" dirty="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CBP</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Day Ahead</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100">
                          <a:solidFill>
                            <a:srgbClr val="000000"/>
                          </a:solidFill>
                          <a:latin typeface="Arial"/>
                          <a:ea typeface="Times New Roman"/>
                          <a:cs typeface="Times New Roman"/>
                        </a:rPr>
                        <a:t>19</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11.0</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8.6</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78.2%</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-12.5%</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04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Day-of</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100">
                          <a:solidFill>
                            <a:srgbClr val="000000"/>
                          </a:solidFill>
                          <a:latin typeface="Arial"/>
                          <a:ea typeface="Times New Roman"/>
                          <a:cs typeface="Times New Roman"/>
                        </a:rPr>
                        <a:t>21</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11.4</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9.9</a:t>
                      </a:r>
                      <a:endParaRPr lang="en-US" sz="1100" dirty="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86.8%</a:t>
                      </a:r>
                      <a:endParaRPr lang="en-US" sz="110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-18.0%</a:t>
                      </a:r>
                      <a:endParaRPr lang="en-US" sz="1100" dirty="0">
                        <a:latin typeface="Calibri"/>
                        <a:ea typeface="Times New Roman"/>
                        <a:cs typeface="Times New Roman"/>
                      </a:endParaRPr>
                    </a:p>
                  </a:txBody>
                  <a:tcPr marL="45232" marR="452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13</a:t>
            </a:fld>
            <a:endParaRPr lang="en-US" dirty="0"/>
          </a:p>
        </p:txBody>
      </p:sp>
      <p:sp>
        <p:nvSpPr>
          <p:cNvPr id="10" name="Content Placeholder 2"/>
          <p:cNvSpPr>
            <a:spLocks noGrp="1"/>
          </p:cNvSpPr>
          <p:nvPr>
            <p:ph idx="1"/>
          </p:nvPr>
        </p:nvSpPr>
        <p:spPr>
          <a:xfrm>
            <a:off x="283029" y="5366656"/>
            <a:ext cx="8577942" cy="533401"/>
          </a:xfrm>
        </p:spPr>
        <p:txBody>
          <a:bodyPr/>
          <a:lstStyle/>
          <a:p>
            <a:pPr marL="0" indent="0">
              <a:buNone/>
            </a:pPr>
            <a:r>
              <a:rPr lang="en-US" sz="1400" dirty="0" smtClean="0"/>
              <a:t>The </a:t>
            </a:r>
            <a:r>
              <a:rPr lang="en-US" sz="1400" dirty="0" smtClean="0"/>
              <a:t>bias results </a:t>
            </a:r>
            <a:r>
              <a:rPr lang="en-US" sz="1400" dirty="0" smtClean="0"/>
              <a:t>for the controlled </a:t>
            </a:r>
            <a:r>
              <a:rPr lang="en-US" sz="1400" dirty="0" smtClean="0"/>
              <a:t>tests </a:t>
            </a:r>
            <a:r>
              <a:rPr lang="en-US" sz="1400" dirty="0" smtClean="0"/>
              <a:t>explain much of the difference, but some of those differences are due to changes in customer load during hours that affect the same-day adjustment</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75191"/>
          </a:xfrm>
        </p:spPr>
        <p:txBody>
          <a:bodyPr/>
          <a:lstStyle/>
          <a:p>
            <a:r>
              <a:rPr lang="en-US" sz="2800" dirty="0" smtClean="0"/>
              <a:t>The baseline adjustments are much smaller when loads are aggregated before baselines are calculated</a:t>
            </a:r>
            <a:endParaRPr lang="en-US" sz="28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14</a:t>
            </a:fld>
            <a:endParaRPr lang="en-US" dirty="0"/>
          </a:p>
        </p:txBody>
      </p:sp>
      <p:pic>
        <p:nvPicPr>
          <p:cNvPr id="5" name="Content Placeholder 4" descr="PG&amp;E AMP Actual Events.png"/>
          <p:cNvPicPr>
            <a:picLocks noGrp="1"/>
          </p:cNvPicPr>
          <p:nvPr>
            <p:ph idx="1"/>
          </p:nvPr>
        </p:nvPicPr>
        <p:blipFill>
          <a:blip r:embed="rId2" cstate="print"/>
          <a:stretch>
            <a:fillRect/>
          </a:stretch>
        </p:blipFill>
        <p:spPr>
          <a:xfrm>
            <a:off x="468086" y="1615929"/>
            <a:ext cx="8229600" cy="3166447"/>
          </a:xfrm>
          <a:prstGeom prst="rect">
            <a:avLst/>
          </a:prstGeom>
        </p:spPr>
      </p:pic>
      <p:sp>
        <p:nvSpPr>
          <p:cNvPr id="6" name="Content Placeholder 3"/>
          <p:cNvSpPr txBox="1">
            <a:spLocks/>
          </p:cNvSpPr>
          <p:nvPr/>
        </p:nvSpPr>
        <p:spPr>
          <a:xfrm>
            <a:off x="446314" y="4833257"/>
            <a:ext cx="8472055" cy="1066800"/>
          </a:xfrm>
          <a:prstGeom prst="rect">
            <a:avLst/>
          </a:prstGeom>
        </p:spPr>
        <p:txBody>
          <a:bodyPr/>
          <a:lstStyle/>
          <a:p>
            <a:pPr marL="234950" lvl="0" indent="-234950" eaLnBrk="0" hangingPunct="0">
              <a:spcBef>
                <a:spcPct val="40000"/>
              </a:spcBef>
              <a:buClr>
                <a:srgbClr val="00596F"/>
              </a:buClr>
              <a:buFont typeface="Wingdings" pitchFamily="2" charset="2"/>
              <a:buChar char="§"/>
            </a:pPr>
            <a:r>
              <a:rPr lang="en-CA" dirty="0" smtClean="0"/>
              <a:t>The results are similar for all utilities, programs and program options</a:t>
            </a:r>
          </a:p>
          <a:p>
            <a:pPr marL="234950" lvl="0" indent="-234950" eaLnBrk="0" hangingPunct="0">
              <a:spcBef>
                <a:spcPct val="40000"/>
              </a:spcBef>
              <a:buClr>
                <a:srgbClr val="00596F"/>
              </a:buClr>
              <a:buFont typeface="Wingdings" pitchFamily="2" charset="2"/>
              <a:buChar char="§"/>
            </a:pPr>
            <a:r>
              <a:rPr lang="en-US" dirty="0" smtClean="0"/>
              <a:t>Few individual accounts require very large adjustments </a:t>
            </a:r>
            <a:br>
              <a:rPr lang="en-US" dirty="0" smtClean="0"/>
            </a:br>
            <a:endParaRPr kumimoji="0" lang="en-US" b="0" i="0" u="none" strike="noStrike" kern="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look at the same issue for aggregator contracts</a:t>
            </a:r>
            <a:endParaRPr lang="en-US"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15</a:t>
            </a:fld>
            <a:endParaRPr lang="en-US" dirty="0"/>
          </a:p>
        </p:txBody>
      </p:sp>
      <p:graphicFrame>
        <p:nvGraphicFramePr>
          <p:cNvPr id="7" name="Content Placeholder 6"/>
          <p:cNvGraphicFramePr>
            <a:graphicFrameLocks noGrp="1"/>
          </p:cNvGraphicFramePr>
          <p:nvPr>
            <p:ph idx="1"/>
          </p:nvPr>
        </p:nvGraphicFramePr>
        <p:xfrm>
          <a:off x="609598" y="1534880"/>
          <a:ext cx="7347858" cy="4147467"/>
        </p:xfrm>
        <a:graphic>
          <a:graphicData uri="http://schemas.openxmlformats.org/drawingml/2006/table">
            <a:tbl>
              <a:tblPr/>
              <a:tblGrid>
                <a:gridCol w="1250290"/>
                <a:gridCol w="1250290"/>
                <a:gridCol w="1154114"/>
                <a:gridCol w="923291"/>
                <a:gridCol w="923291"/>
                <a:gridCol w="923291"/>
                <a:gridCol w="923291"/>
              </a:tblGrid>
              <a:tr h="464606">
                <a:tc rowSpan="2">
                  <a:txBody>
                    <a:bodyPr/>
                    <a:lstStyle/>
                    <a:p>
                      <a:pPr algn="ctr" fontAlgn="b"/>
                      <a:r>
                        <a:rPr lang="en-US" sz="1200" b="1" i="0" u="none" strike="noStrike">
                          <a:solidFill>
                            <a:srgbClr val="FFFFFF"/>
                          </a:solidFill>
                          <a:latin typeface="Arial"/>
                        </a:rPr>
                        <a:t>Program</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rowSpan="2">
                  <a:txBody>
                    <a:bodyPr/>
                    <a:lstStyle/>
                    <a:p>
                      <a:pPr algn="ctr" fontAlgn="b"/>
                      <a:r>
                        <a:rPr lang="en-US" sz="1200" b="1" i="0" u="none" strike="noStrike">
                          <a:solidFill>
                            <a:srgbClr val="FFFFFF"/>
                          </a:solidFill>
                          <a:latin typeface="Arial"/>
                        </a:rPr>
                        <a:t>Adjustment Level</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rowSpan="2">
                  <a:txBody>
                    <a:bodyPr/>
                    <a:lstStyle/>
                    <a:p>
                      <a:pPr algn="ctr" fontAlgn="b"/>
                      <a:r>
                        <a:rPr lang="en-US" sz="1200" b="1" i="0" u="none" strike="noStrike">
                          <a:solidFill>
                            <a:srgbClr val="FFFFFF"/>
                          </a:solidFill>
                          <a:latin typeface="Arial"/>
                        </a:rPr>
                        <a:t>Adjustment Direction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gridSpan="4">
                  <a:txBody>
                    <a:bodyPr/>
                    <a:lstStyle/>
                    <a:p>
                      <a:pPr algn="ctr" fontAlgn="b"/>
                      <a:r>
                        <a:rPr lang="en-US" sz="1200" b="1" i="0" u="none" strike="noStrike">
                          <a:solidFill>
                            <a:srgbClr val="FFFFFF"/>
                          </a:solidFill>
                          <a:latin typeface="Arial"/>
                        </a:rPr>
                        <a:t>Adjustment Cap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8329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1200" b="1" i="0" u="none" strike="noStrike">
                          <a:solidFill>
                            <a:srgbClr val="FFFFFF"/>
                          </a:solidFill>
                          <a:latin typeface="Arial"/>
                        </a:rPr>
                        <a:t>± 20%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fontAlgn="b"/>
                      <a:r>
                        <a:rPr lang="en-US" sz="1200" b="1" i="0" u="none" strike="noStrike">
                          <a:solidFill>
                            <a:srgbClr val="FFFFFF"/>
                          </a:solidFill>
                          <a:latin typeface="Arial"/>
                        </a:rPr>
                        <a:t>± 30%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fontAlgn="b"/>
                      <a:r>
                        <a:rPr lang="en-US" sz="1200" b="1" i="0" u="none" strike="noStrike">
                          <a:solidFill>
                            <a:srgbClr val="FFFFFF"/>
                          </a:solidFill>
                          <a:latin typeface="Arial"/>
                        </a:rPr>
                        <a:t>± 40%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fontAlgn="b"/>
                      <a:r>
                        <a:rPr lang="en-US" sz="1200" b="1" i="0" u="none" strike="noStrike">
                          <a:solidFill>
                            <a:srgbClr val="FFFFFF"/>
                          </a:solidFill>
                          <a:latin typeface="Arial"/>
                        </a:rPr>
                        <a:t>± 50%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283297">
                <a:tc rowSpan="6">
                  <a:txBody>
                    <a:bodyPr/>
                    <a:lstStyle/>
                    <a:p>
                      <a:pPr algn="ctr" fontAlgn="ctr"/>
                      <a:r>
                        <a:rPr lang="en-US" sz="1200" b="0" i="0" u="none" strike="noStrike">
                          <a:solidFill>
                            <a:srgbClr val="000000"/>
                          </a:solidFill>
                          <a:latin typeface="Arial"/>
                        </a:rPr>
                        <a:t>PG&amp;E AMP</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US" sz="1200" b="0" i="0" u="none" strike="noStrike">
                          <a:solidFill>
                            <a:srgbClr val="000000"/>
                          </a:solidFill>
                          <a:latin typeface="Arial"/>
                        </a:rPr>
                        <a:t>Aggregate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Upward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297">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Arial"/>
                        </a:rPr>
                        <a:t>Downward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297">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Arial"/>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297">
                <a:tc vMerge="1">
                  <a:txBody>
                    <a:bodyPr/>
                    <a:lstStyle/>
                    <a:p>
                      <a:endParaRPr lang="en-US"/>
                    </a:p>
                  </a:txBody>
                  <a:tcPr/>
                </a:tc>
                <a:tc rowSpan="3">
                  <a:txBody>
                    <a:bodyPr/>
                    <a:lstStyle/>
                    <a:p>
                      <a:pPr algn="ctr" fontAlgn="ctr"/>
                      <a:r>
                        <a:rPr lang="en-US" sz="1200" b="0" i="0" u="none" strike="noStrike">
                          <a:solidFill>
                            <a:srgbClr val="000000"/>
                          </a:solidFill>
                          <a:latin typeface="Arial"/>
                        </a:rPr>
                        <a:t>Individual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Upward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12.60%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7.90%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5.70%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4.00%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297">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Arial"/>
                        </a:rPr>
                        <a:t>Downward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7.60%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3.80%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3.20%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297">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Arial"/>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20.20%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12.90%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9.40%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7.20%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297">
                <a:tc rowSpan="6">
                  <a:txBody>
                    <a:bodyPr/>
                    <a:lstStyle/>
                    <a:p>
                      <a:pPr algn="ctr" fontAlgn="ctr"/>
                      <a:r>
                        <a:rPr lang="en-US" sz="1200" b="0" i="0" u="none" strike="noStrike">
                          <a:solidFill>
                            <a:srgbClr val="000000"/>
                          </a:solidFill>
                          <a:latin typeface="Arial"/>
                        </a:rPr>
                        <a:t>SCE's DRRC</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US" sz="1200" b="0" i="0" u="none" strike="noStrike">
                          <a:solidFill>
                            <a:srgbClr val="000000"/>
                          </a:solidFill>
                          <a:latin typeface="Arial"/>
                        </a:rPr>
                        <a:t>Aggregate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Upward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297">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Arial"/>
                        </a:rPr>
                        <a:t>Downward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297">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Arial"/>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297">
                <a:tc vMerge="1">
                  <a:txBody>
                    <a:bodyPr/>
                    <a:lstStyle/>
                    <a:p>
                      <a:endParaRPr lang="en-US"/>
                    </a:p>
                  </a:txBody>
                  <a:tcPr/>
                </a:tc>
                <a:tc rowSpan="3">
                  <a:txBody>
                    <a:bodyPr/>
                    <a:lstStyle/>
                    <a:p>
                      <a:pPr algn="ctr" fontAlgn="ctr"/>
                      <a:r>
                        <a:rPr lang="en-US" sz="1200" b="0" i="0" u="none" strike="noStrike">
                          <a:solidFill>
                            <a:srgbClr val="000000"/>
                          </a:solidFill>
                          <a:latin typeface="Arial"/>
                        </a:rPr>
                        <a:t>Individual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Upward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14.20%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8.90%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6.90%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5.20%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297">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Arial"/>
                        </a:rPr>
                        <a:t>Downward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10.70%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9.00%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7.80%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6.70%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297">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Arial"/>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24.90%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17.90%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14.80%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Arial"/>
                        </a:rPr>
                        <a:t>11.90%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For CBP, large adjustments are more common even when results are aggregated</a:t>
            </a:r>
            <a:endParaRPr lang="en-US" sz="28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16</a:t>
            </a:fld>
            <a:endParaRPr lang="en-US" dirty="0"/>
          </a:p>
        </p:txBody>
      </p:sp>
      <p:graphicFrame>
        <p:nvGraphicFramePr>
          <p:cNvPr id="7" name="Content Placeholder 6"/>
          <p:cNvGraphicFramePr>
            <a:graphicFrameLocks noGrp="1"/>
          </p:cNvGraphicFramePr>
          <p:nvPr>
            <p:ph idx="1"/>
          </p:nvPr>
        </p:nvGraphicFramePr>
        <p:xfrm>
          <a:off x="740228" y="1261493"/>
          <a:ext cx="7108374" cy="4595020"/>
        </p:xfrm>
        <a:graphic>
          <a:graphicData uri="http://schemas.openxmlformats.org/drawingml/2006/table">
            <a:tbl>
              <a:tblPr/>
              <a:tblGrid>
                <a:gridCol w="1209540"/>
                <a:gridCol w="1209540"/>
                <a:gridCol w="1116498"/>
                <a:gridCol w="893199"/>
                <a:gridCol w="893199"/>
                <a:gridCol w="893199"/>
                <a:gridCol w="893199"/>
              </a:tblGrid>
              <a:tr h="229751">
                <a:tc rowSpan="2">
                  <a:txBody>
                    <a:bodyPr/>
                    <a:lstStyle/>
                    <a:p>
                      <a:pPr algn="ctr" fontAlgn="b"/>
                      <a:r>
                        <a:rPr lang="en-US" sz="1000" b="1" i="0" u="none" strike="noStrike" dirty="0">
                          <a:solidFill>
                            <a:srgbClr val="FFFFFF"/>
                          </a:solidFill>
                          <a:latin typeface="Arial"/>
                        </a:rPr>
                        <a:t>Utility</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rowSpan="2">
                  <a:txBody>
                    <a:bodyPr/>
                    <a:lstStyle/>
                    <a:p>
                      <a:pPr algn="ctr" fontAlgn="b"/>
                      <a:r>
                        <a:rPr lang="en-US" sz="1000" b="1" i="0" u="none" strike="noStrike">
                          <a:solidFill>
                            <a:srgbClr val="FFFFFF"/>
                          </a:solidFill>
                          <a:latin typeface="Arial"/>
                        </a:rPr>
                        <a:t>Adjustment Level</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rowSpan="2">
                  <a:txBody>
                    <a:bodyPr/>
                    <a:lstStyle/>
                    <a:p>
                      <a:pPr algn="ctr" fontAlgn="b"/>
                      <a:r>
                        <a:rPr lang="en-US" sz="1000" b="1" i="0" u="none" strike="noStrike">
                          <a:solidFill>
                            <a:srgbClr val="FFFFFF"/>
                          </a:solidFill>
                          <a:latin typeface="Arial"/>
                        </a:rPr>
                        <a:t>Adjustment Direction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gridSpan="4">
                  <a:txBody>
                    <a:bodyPr/>
                    <a:lstStyle/>
                    <a:p>
                      <a:pPr algn="ctr" fontAlgn="b"/>
                      <a:r>
                        <a:rPr lang="en-US" sz="1000" b="1" i="0" u="none" strike="noStrike">
                          <a:solidFill>
                            <a:srgbClr val="FFFFFF"/>
                          </a:solidFill>
                          <a:latin typeface="Arial"/>
                        </a:rPr>
                        <a:t>Adjustment Cap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97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1000" b="1" i="0" u="none" strike="noStrike">
                          <a:solidFill>
                            <a:srgbClr val="FFFFFF"/>
                          </a:solidFill>
                          <a:latin typeface="Arial"/>
                        </a:rPr>
                        <a:t>± 20%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fontAlgn="b"/>
                      <a:r>
                        <a:rPr lang="en-US" sz="1000" b="1" i="0" u="none" strike="noStrike">
                          <a:solidFill>
                            <a:srgbClr val="FFFFFF"/>
                          </a:solidFill>
                          <a:latin typeface="Arial"/>
                        </a:rPr>
                        <a:t>± 30%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fontAlgn="b"/>
                      <a:r>
                        <a:rPr lang="en-US" sz="1000" b="1" i="0" u="none" strike="noStrike">
                          <a:solidFill>
                            <a:srgbClr val="FFFFFF"/>
                          </a:solidFill>
                          <a:latin typeface="Arial"/>
                        </a:rPr>
                        <a:t>± 40%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fontAlgn="b"/>
                      <a:r>
                        <a:rPr lang="en-US" sz="1000" b="1" i="0" u="none" strike="noStrike">
                          <a:solidFill>
                            <a:srgbClr val="FFFFFF"/>
                          </a:solidFill>
                          <a:latin typeface="Arial"/>
                        </a:rPr>
                        <a:t>± 50%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229751">
                <a:tc rowSpan="6">
                  <a:txBody>
                    <a:bodyPr/>
                    <a:lstStyle/>
                    <a:p>
                      <a:pPr algn="ctr" fontAlgn="ctr"/>
                      <a:r>
                        <a:rPr lang="en-US" sz="1000" b="0" i="0" u="none" strike="noStrike">
                          <a:solidFill>
                            <a:srgbClr val="000000"/>
                          </a:solidFill>
                          <a:latin typeface="Arial"/>
                        </a:rPr>
                        <a:t>PG&amp;E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b"/>
                      <a:r>
                        <a:rPr lang="en-US" sz="1000" b="0" i="0" u="none" strike="noStrike">
                          <a:solidFill>
                            <a:srgbClr val="000000"/>
                          </a:solidFill>
                          <a:latin typeface="Arial"/>
                        </a:rPr>
                        <a:t>Aggregate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Upward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7.90%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3.10%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1.60%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1.60%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vMerge="1">
                  <a:txBody>
                    <a:bodyPr/>
                    <a:lstStyle/>
                    <a:p>
                      <a:endParaRPr lang="en-US"/>
                    </a:p>
                  </a:txBody>
                  <a:tcPr/>
                </a:tc>
                <a:tc>
                  <a:txBody>
                    <a:bodyPr/>
                    <a:lstStyle/>
                    <a:p>
                      <a:pPr algn="ctr" fontAlgn="b"/>
                      <a:r>
                        <a:rPr lang="en-US" sz="1000" b="0" i="0" u="none" strike="noStrike">
                          <a:solidFill>
                            <a:srgbClr val="000000"/>
                          </a:solidFill>
                          <a:latin typeface="Arial"/>
                        </a:rPr>
                        <a:t>Downward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15.70%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3.90%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3.90%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3.90%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vMerge="1">
                  <a:txBody>
                    <a:bodyPr/>
                    <a:lstStyle/>
                    <a:p>
                      <a:endParaRPr lang="en-US"/>
                    </a:p>
                  </a:txBody>
                  <a:tcPr/>
                </a:tc>
                <a:tc>
                  <a:txBody>
                    <a:bodyPr/>
                    <a:lstStyle/>
                    <a:p>
                      <a:pPr algn="ctr" fontAlgn="b"/>
                      <a:r>
                        <a:rPr lang="en-US" sz="1000" b="0" i="0" u="none" strike="noStrike">
                          <a:solidFill>
                            <a:srgbClr val="000000"/>
                          </a:solidFill>
                          <a:latin typeface="Arial"/>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23.60%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7.10%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5.50%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5.50%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rowSpan="3">
                  <a:txBody>
                    <a:bodyPr/>
                    <a:lstStyle/>
                    <a:p>
                      <a:pPr algn="ctr" fontAlgn="b"/>
                      <a:r>
                        <a:rPr lang="en-US" sz="1000" b="0" i="0" u="none" strike="noStrike">
                          <a:solidFill>
                            <a:srgbClr val="000000"/>
                          </a:solidFill>
                          <a:latin typeface="Arial"/>
                        </a:rPr>
                        <a:t>Individual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Upward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16.50%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11.40%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9.20%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7.30%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vMerge="1">
                  <a:txBody>
                    <a:bodyPr/>
                    <a:lstStyle/>
                    <a:p>
                      <a:endParaRPr lang="en-US"/>
                    </a:p>
                  </a:txBody>
                  <a:tcPr/>
                </a:tc>
                <a:tc>
                  <a:txBody>
                    <a:bodyPr/>
                    <a:lstStyle/>
                    <a:p>
                      <a:pPr algn="ctr" fontAlgn="b"/>
                      <a:r>
                        <a:rPr lang="en-US" sz="1000" b="0" i="0" u="none" strike="noStrike">
                          <a:solidFill>
                            <a:srgbClr val="000000"/>
                          </a:solidFill>
                          <a:latin typeface="Arial"/>
                        </a:rPr>
                        <a:t>Downward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19.30%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18.30%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17.30%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16.30%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vMerge="1">
                  <a:txBody>
                    <a:bodyPr/>
                    <a:lstStyle/>
                    <a:p>
                      <a:endParaRPr lang="en-US"/>
                    </a:p>
                  </a:txBody>
                  <a:tcPr/>
                </a:tc>
                <a:tc>
                  <a:txBody>
                    <a:bodyPr/>
                    <a:lstStyle/>
                    <a:p>
                      <a:pPr algn="ctr" fontAlgn="b"/>
                      <a:r>
                        <a:rPr lang="en-US" sz="1000" b="0" i="0" u="none" strike="noStrike">
                          <a:solidFill>
                            <a:srgbClr val="000000"/>
                          </a:solidFill>
                          <a:latin typeface="Arial"/>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35.80%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29.70%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26.60%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23.70%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rowSpan="6">
                  <a:txBody>
                    <a:bodyPr/>
                    <a:lstStyle/>
                    <a:p>
                      <a:pPr algn="ctr" fontAlgn="ctr"/>
                      <a:r>
                        <a:rPr lang="en-US" sz="1000" b="0" i="0" u="none" strike="noStrike">
                          <a:solidFill>
                            <a:srgbClr val="000000"/>
                          </a:solidFill>
                          <a:latin typeface="Arial"/>
                        </a:rPr>
                        <a:t>SCE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b"/>
                      <a:r>
                        <a:rPr lang="en-US" sz="1000" b="0" i="0" u="none" strike="noStrike">
                          <a:solidFill>
                            <a:srgbClr val="000000"/>
                          </a:solidFill>
                          <a:latin typeface="Arial"/>
                        </a:rPr>
                        <a:t>Aggregate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Upward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19.80%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14.40%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9.00%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5.40%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vMerge="1">
                  <a:txBody>
                    <a:bodyPr/>
                    <a:lstStyle/>
                    <a:p>
                      <a:endParaRPr lang="en-US"/>
                    </a:p>
                  </a:txBody>
                  <a:tcPr/>
                </a:tc>
                <a:tc>
                  <a:txBody>
                    <a:bodyPr/>
                    <a:lstStyle/>
                    <a:p>
                      <a:pPr algn="ctr" fontAlgn="b"/>
                      <a:r>
                        <a:rPr lang="en-US" sz="1000" b="0" i="0" u="none" strike="noStrike">
                          <a:solidFill>
                            <a:srgbClr val="000000"/>
                          </a:solidFill>
                          <a:latin typeface="Arial"/>
                        </a:rPr>
                        <a:t>Downward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vMerge="1">
                  <a:txBody>
                    <a:bodyPr/>
                    <a:lstStyle/>
                    <a:p>
                      <a:endParaRPr lang="en-US"/>
                    </a:p>
                  </a:txBody>
                  <a:tcPr/>
                </a:tc>
                <a:tc>
                  <a:txBody>
                    <a:bodyPr/>
                    <a:lstStyle/>
                    <a:p>
                      <a:pPr algn="ctr" fontAlgn="b"/>
                      <a:r>
                        <a:rPr lang="en-US" sz="1000" b="0" i="0" u="none" strike="noStrike">
                          <a:solidFill>
                            <a:srgbClr val="000000"/>
                          </a:solidFill>
                          <a:latin typeface="Arial"/>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19.80%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14.40%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9.00%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5.40%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rowSpan="3">
                  <a:txBody>
                    <a:bodyPr/>
                    <a:lstStyle/>
                    <a:p>
                      <a:pPr algn="ctr" fontAlgn="b"/>
                      <a:r>
                        <a:rPr lang="en-US" sz="1000" b="0" i="0" u="none" strike="noStrike">
                          <a:solidFill>
                            <a:srgbClr val="000000"/>
                          </a:solidFill>
                          <a:latin typeface="Arial"/>
                        </a:rPr>
                        <a:t>Individual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Upward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10.00%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3.70%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2.20%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1.60%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vMerge="1">
                  <a:txBody>
                    <a:bodyPr/>
                    <a:lstStyle/>
                    <a:p>
                      <a:endParaRPr lang="en-US"/>
                    </a:p>
                  </a:txBody>
                  <a:tcPr/>
                </a:tc>
                <a:tc>
                  <a:txBody>
                    <a:bodyPr/>
                    <a:lstStyle/>
                    <a:p>
                      <a:pPr algn="ctr" fontAlgn="b"/>
                      <a:r>
                        <a:rPr lang="en-US" sz="1000" b="0" i="0" u="none" strike="noStrike">
                          <a:solidFill>
                            <a:srgbClr val="000000"/>
                          </a:solidFill>
                          <a:latin typeface="Arial"/>
                        </a:rPr>
                        <a:t>Downward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1.10%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vMerge="1">
                  <a:txBody>
                    <a:bodyPr/>
                    <a:lstStyle/>
                    <a:p>
                      <a:endParaRPr lang="en-US"/>
                    </a:p>
                  </a:txBody>
                  <a:tcPr/>
                </a:tc>
                <a:tc>
                  <a:txBody>
                    <a:bodyPr/>
                    <a:lstStyle/>
                    <a:p>
                      <a:pPr algn="ctr" fontAlgn="b"/>
                      <a:r>
                        <a:rPr lang="en-US" sz="1000" b="0" i="0" u="none" strike="noStrike">
                          <a:solidFill>
                            <a:srgbClr val="000000"/>
                          </a:solidFill>
                          <a:latin typeface="Arial"/>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11.10%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4.40%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2.80%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2.00%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rowSpan="6">
                  <a:txBody>
                    <a:bodyPr/>
                    <a:lstStyle/>
                    <a:p>
                      <a:pPr algn="ctr" fontAlgn="ctr"/>
                      <a:r>
                        <a:rPr lang="en-US" sz="1000" b="0" i="0" u="none" strike="noStrike">
                          <a:solidFill>
                            <a:srgbClr val="000000"/>
                          </a:solidFill>
                          <a:latin typeface="Arial"/>
                        </a:rPr>
                        <a:t>SDG&amp;E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b"/>
                      <a:r>
                        <a:rPr lang="en-US" sz="1000" b="0" i="0" u="none" strike="noStrike">
                          <a:solidFill>
                            <a:srgbClr val="000000"/>
                          </a:solidFill>
                          <a:latin typeface="Arial"/>
                        </a:rPr>
                        <a:t>Aggregate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Upward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22.80%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3.50%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3.50%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3.50%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vMerge="1">
                  <a:txBody>
                    <a:bodyPr/>
                    <a:lstStyle/>
                    <a:p>
                      <a:endParaRPr lang="en-US"/>
                    </a:p>
                  </a:txBody>
                  <a:tcPr/>
                </a:tc>
                <a:tc>
                  <a:txBody>
                    <a:bodyPr/>
                    <a:lstStyle/>
                    <a:p>
                      <a:pPr algn="ctr" fontAlgn="b"/>
                      <a:r>
                        <a:rPr lang="en-US" sz="1000" b="0" i="0" u="none" strike="noStrike">
                          <a:solidFill>
                            <a:srgbClr val="000000"/>
                          </a:solidFill>
                          <a:latin typeface="Arial"/>
                        </a:rPr>
                        <a:t>Downward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3.50%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3.50%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3.50%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3.50%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vMerge="1">
                  <a:txBody>
                    <a:bodyPr/>
                    <a:lstStyle/>
                    <a:p>
                      <a:endParaRPr lang="en-US"/>
                    </a:p>
                  </a:txBody>
                  <a:tcPr/>
                </a:tc>
                <a:tc>
                  <a:txBody>
                    <a:bodyPr/>
                    <a:lstStyle/>
                    <a:p>
                      <a:pPr algn="ctr" fontAlgn="b"/>
                      <a:r>
                        <a:rPr lang="en-US" sz="1000" b="0" i="0" u="none" strike="noStrike">
                          <a:solidFill>
                            <a:srgbClr val="000000"/>
                          </a:solidFill>
                          <a:latin typeface="Arial"/>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26.30%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7.00%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7.00%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7.00%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rowSpan="3">
                  <a:txBody>
                    <a:bodyPr/>
                    <a:lstStyle/>
                    <a:p>
                      <a:pPr algn="ctr" fontAlgn="b"/>
                      <a:r>
                        <a:rPr lang="en-US" sz="1000" b="0" i="0" u="none" strike="noStrike">
                          <a:solidFill>
                            <a:srgbClr val="000000"/>
                          </a:solidFill>
                          <a:latin typeface="Arial"/>
                        </a:rPr>
                        <a:t>Individual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Upward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20.30%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9.10%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4.80%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2.10%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vMerge="1">
                  <a:txBody>
                    <a:bodyPr/>
                    <a:lstStyle/>
                    <a:p>
                      <a:endParaRPr lang="en-US"/>
                    </a:p>
                  </a:txBody>
                  <a:tcPr/>
                </a:tc>
                <a:tc>
                  <a:txBody>
                    <a:bodyPr/>
                    <a:lstStyle/>
                    <a:p>
                      <a:pPr algn="ctr" fontAlgn="b"/>
                      <a:r>
                        <a:rPr lang="en-US" sz="1000" b="0" i="0" u="none" strike="noStrike">
                          <a:solidFill>
                            <a:srgbClr val="000000"/>
                          </a:solidFill>
                          <a:latin typeface="Arial"/>
                        </a:rPr>
                        <a:t>Downward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2.20%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1.20%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0.70%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0.60%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1">
                <a:tc vMerge="1">
                  <a:txBody>
                    <a:bodyPr/>
                    <a:lstStyle/>
                    <a:p>
                      <a:endParaRPr lang="en-US"/>
                    </a:p>
                  </a:txBody>
                  <a:tcPr/>
                </a:tc>
                <a:tc vMerge="1">
                  <a:txBody>
                    <a:bodyPr/>
                    <a:lstStyle/>
                    <a:p>
                      <a:endParaRPr lang="en-US"/>
                    </a:p>
                  </a:txBody>
                  <a:tcPr/>
                </a:tc>
                <a:tc>
                  <a:txBody>
                    <a:bodyPr/>
                    <a:lstStyle/>
                    <a:p>
                      <a:pPr algn="ctr" fontAlgn="b"/>
                      <a:r>
                        <a:rPr lang="en-US" sz="1000" b="0" i="0" u="none" strike="noStrike">
                          <a:solidFill>
                            <a:srgbClr val="000000"/>
                          </a:solidFill>
                          <a:latin typeface="Arial"/>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Arial"/>
                        </a:rPr>
                        <a:t>22.50%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10.30%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5.50%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Arial"/>
                        </a:rPr>
                        <a:t>2.70%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results from the “real world” test varied by program and option</a:t>
            </a:r>
            <a:endParaRPr lang="en-US" dirty="0"/>
          </a:p>
        </p:txBody>
      </p:sp>
      <p:sp>
        <p:nvSpPr>
          <p:cNvPr id="7" name="Content Placeholder 6"/>
          <p:cNvSpPr>
            <a:spLocks noGrp="1"/>
          </p:cNvSpPr>
          <p:nvPr>
            <p:ph sz="half" idx="2"/>
          </p:nvPr>
        </p:nvSpPr>
        <p:spPr>
          <a:xfrm>
            <a:off x="6433457" y="1600200"/>
            <a:ext cx="2416629" cy="4245429"/>
          </a:xfrm>
        </p:spPr>
        <p:txBody>
          <a:bodyPr/>
          <a:lstStyle/>
          <a:p>
            <a:pPr marL="228600" indent="-228600"/>
            <a:r>
              <a:rPr lang="en-US" sz="1800" dirty="0" smtClean="0"/>
              <a:t>Arrows indicate if the results get closer to the </a:t>
            </a:r>
            <a:r>
              <a:rPr lang="en-US" sz="1800" i="1" dirty="0" smtClean="0"/>
              <a:t>evaluation estimates</a:t>
            </a:r>
          </a:p>
          <a:p>
            <a:pPr marL="228600" indent="-228600"/>
            <a:r>
              <a:rPr lang="en-US" sz="1800" dirty="0" smtClean="0"/>
              <a:t>The results are affected by customer behavior during the same hours used to calculate the adjustment</a:t>
            </a:r>
            <a:endParaRPr lang="en-US" sz="18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17</a:t>
            </a:fld>
            <a:endParaRPr lang="en-US" dirty="0"/>
          </a:p>
        </p:txBody>
      </p:sp>
      <p:pic>
        <p:nvPicPr>
          <p:cNvPr id="15361" name="Picture 1"/>
          <p:cNvPicPr>
            <a:picLocks noGrp="1" noChangeAspect="1" noChangeArrowheads="1"/>
          </p:cNvPicPr>
          <p:nvPr>
            <p:ph sz="half" idx="1"/>
          </p:nvPr>
        </p:nvPicPr>
        <p:blipFill>
          <a:blip r:embed="rId2" cstate="print"/>
          <a:srcRect/>
          <a:stretch>
            <a:fillRect/>
          </a:stretch>
        </p:blipFill>
        <p:spPr bwMode="auto">
          <a:xfrm>
            <a:off x="457200" y="1687282"/>
            <a:ext cx="5922271" cy="3917243"/>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07848"/>
          </a:xfrm>
        </p:spPr>
        <p:txBody>
          <a:bodyPr/>
          <a:lstStyle/>
          <a:p>
            <a:r>
              <a:rPr lang="en-US" sz="2800" dirty="0" smtClean="0"/>
              <a:t>The controlled test relies on comparing baseline estimates to known demand reductions introduced on event-like days</a:t>
            </a:r>
            <a:endParaRPr lang="en-US" sz="28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18</a:t>
            </a:fld>
            <a:endParaRPr lang="en-US" dirty="0"/>
          </a:p>
        </p:txBody>
      </p:sp>
      <p:pic>
        <p:nvPicPr>
          <p:cNvPr id="72717" name="Picture 13"/>
          <p:cNvPicPr>
            <a:picLocks noGrp="1" noChangeAspect="1" noChangeArrowheads="1"/>
          </p:cNvPicPr>
          <p:nvPr>
            <p:ph idx="1"/>
          </p:nvPr>
        </p:nvPicPr>
        <p:blipFill>
          <a:blip r:embed="rId2" cstate="print"/>
          <a:srcRect/>
          <a:stretch>
            <a:fillRect/>
          </a:stretch>
        </p:blipFill>
        <p:spPr bwMode="auto">
          <a:xfrm>
            <a:off x="260600" y="1589314"/>
            <a:ext cx="5704771" cy="4359103"/>
          </a:xfrm>
          <a:prstGeom prst="rect">
            <a:avLst/>
          </a:prstGeom>
          <a:noFill/>
          <a:ln w="9525">
            <a:noFill/>
            <a:miter lim="800000"/>
            <a:headEnd/>
            <a:tailEnd/>
          </a:ln>
        </p:spPr>
      </p:pic>
      <p:sp>
        <p:nvSpPr>
          <p:cNvPr id="20" name="Rectangle 19"/>
          <p:cNvSpPr/>
          <p:nvPr/>
        </p:nvSpPr>
        <p:spPr>
          <a:xfrm>
            <a:off x="6074229" y="1752600"/>
            <a:ext cx="2558143" cy="35052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latin typeface="Arial" pitchFamily="34" charset="0"/>
                <a:cs typeface="Arial" pitchFamily="34" charset="0"/>
              </a:rPr>
              <a:t>To assess accuracy, one needs to know the correct values.  Because the demand reductions values are artificially introduced and known,  we can determine the accuracy of each set of baseline rules</a:t>
            </a:r>
            <a:endParaRPr lang="en-US"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latin typeface="Arial" charset="0"/>
                <a:cs typeface="Arial" charset="0"/>
              </a:rPr>
              <a:t>Presentation Overview</a:t>
            </a:r>
          </a:p>
        </p:txBody>
      </p:sp>
      <p:sp>
        <p:nvSpPr>
          <p:cNvPr id="6147" name="Content Placeholder 2"/>
          <p:cNvSpPr>
            <a:spLocks noGrp="1"/>
          </p:cNvSpPr>
          <p:nvPr>
            <p:ph idx="1"/>
          </p:nvPr>
        </p:nvSpPr>
        <p:spPr/>
        <p:txBody>
          <a:bodyPr/>
          <a:lstStyle/>
          <a:p>
            <a:r>
              <a:rPr lang="en-US" dirty="0" smtClean="0">
                <a:latin typeface="Arial" charset="0"/>
                <a:cs typeface="Arial" charset="0"/>
              </a:rPr>
              <a:t>Introduction and objectives </a:t>
            </a:r>
            <a:r>
              <a:rPr lang="en-US" dirty="0" smtClean="0">
                <a:latin typeface="Arial" charset="0"/>
                <a:cs typeface="Arial" charset="0"/>
              </a:rPr>
              <a:t>of </a:t>
            </a:r>
            <a:r>
              <a:rPr lang="en-US" dirty="0" smtClean="0">
                <a:latin typeface="Arial" charset="0"/>
                <a:cs typeface="Arial" charset="0"/>
              </a:rPr>
              <a:t>the </a:t>
            </a:r>
            <a:r>
              <a:rPr lang="en-US" dirty="0" smtClean="0">
                <a:latin typeface="Arial" charset="0"/>
                <a:cs typeface="Arial" charset="0"/>
              </a:rPr>
              <a:t>study</a:t>
            </a:r>
          </a:p>
          <a:p>
            <a:r>
              <a:rPr lang="en-US" dirty="0" smtClean="0">
                <a:latin typeface="Arial" charset="0"/>
                <a:cs typeface="Arial" charset="0"/>
              </a:rPr>
              <a:t>How baselines work </a:t>
            </a:r>
          </a:p>
          <a:p>
            <a:r>
              <a:rPr lang="en-US" dirty="0" smtClean="0">
                <a:latin typeface="Arial" charset="0"/>
                <a:cs typeface="Arial" charset="0"/>
              </a:rPr>
              <a:t>Changes in baseline rules tested</a:t>
            </a:r>
          </a:p>
          <a:p>
            <a:r>
              <a:rPr lang="en-US" dirty="0" smtClean="0">
                <a:latin typeface="Arial" charset="0"/>
                <a:cs typeface="Arial" charset="0"/>
              </a:rPr>
              <a:t>Results</a:t>
            </a:r>
          </a:p>
          <a:p>
            <a:r>
              <a:rPr lang="en-US" dirty="0" smtClean="0">
                <a:latin typeface="Arial" charset="0"/>
                <a:cs typeface="Arial" charset="0"/>
              </a:rPr>
              <a:t>Key findings</a:t>
            </a:r>
          </a:p>
        </p:txBody>
      </p:sp>
      <p:sp>
        <p:nvSpPr>
          <p:cNvPr id="4" name="Slide Number Placeholder 3"/>
          <p:cNvSpPr>
            <a:spLocks noGrp="1"/>
          </p:cNvSpPr>
          <p:nvPr>
            <p:ph type="sldNum" sz="quarter" idx="10"/>
          </p:nvPr>
        </p:nvSpPr>
        <p:spPr/>
        <p:txBody>
          <a:bodyPr/>
          <a:lstStyle/>
          <a:p>
            <a:pPr>
              <a:defRPr/>
            </a:pPr>
            <a:r>
              <a:rPr lang="en-US" smtClean="0"/>
              <a:t>Page </a:t>
            </a:r>
            <a:fld id="{7A16F4D6-76CB-4469-9B81-36E18DB1744E}" type="slidenum">
              <a:rPr lang="en-US" smtClean="0"/>
              <a:pPr>
                <a:defRPr/>
              </a:pPr>
              <a:t>1</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detailed results include information about accuracy for each event day</a:t>
            </a:r>
            <a:endParaRPr lang="en-US" dirty="0"/>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19</a:t>
            </a:fld>
            <a:endParaRPr lang="en-US" dirty="0"/>
          </a:p>
        </p:txBody>
      </p:sp>
      <p:graphicFrame>
        <p:nvGraphicFramePr>
          <p:cNvPr id="7" name="Content Placeholder 6"/>
          <p:cNvGraphicFramePr>
            <a:graphicFrameLocks noGrp="1"/>
          </p:cNvGraphicFramePr>
          <p:nvPr>
            <p:ph sz="half" idx="1"/>
          </p:nvPr>
        </p:nvGraphicFramePr>
        <p:xfrm>
          <a:off x="228598" y="1262738"/>
          <a:ext cx="8425543" cy="4408722"/>
        </p:xfrm>
        <a:graphic>
          <a:graphicData uri="http://schemas.openxmlformats.org/drawingml/2006/table">
            <a:tbl>
              <a:tblPr/>
              <a:tblGrid>
                <a:gridCol w="661929"/>
                <a:gridCol w="173423"/>
                <a:gridCol w="835352"/>
                <a:gridCol w="835352"/>
                <a:gridCol w="360067"/>
                <a:gridCol w="360067"/>
                <a:gridCol w="360067"/>
                <a:gridCol w="360067"/>
                <a:gridCol w="360067"/>
                <a:gridCol w="360067"/>
                <a:gridCol w="360067"/>
                <a:gridCol w="360067"/>
                <a:gridCol w="504091"/>
                <a:gridCol w="504091"/>
                <a:gridCol w="504091"/>
                <a:gridCol w="763339"/>
                <a:gridCol w="763339"/>
              </a:tblGrid>
              <a:tr h="232038">
                <a:tc rowSpan="2" gridSpan="2">
                  <a:txBody>
                    <a:bodyPr/>
                    <a:lstStyle/>
                    <a:p>
                      <a:pPr marL="0" marR="0" algn="ctr">
                        <a:lnSpc>
                          <a:spcPct val="115000"/>
                        </a:lnSpc>
                        <a:spcBef>
                          <a:spcPts val="0"/>
                        </a:spcBef>
                        <a:spcAft>
                          <a:spcPts val="0"/>
                        </a:spcAft>
                      </a:pPr>
                      <a:r>
                        <a:rPr lang="en-US" sz="1000" b="1" dirty="0">
                          <a:solidFill>
                            <a:srgbClr val="FFFFFF"/>
                          </a:solidFill>
                          <a:latin typeface="Arial"/>
                          <a:ea typeface="Times New Roman"/>
                          <a:cs typeface="Times New Roman"/>
                        </a:rPr>
                        <a:t>Application of Baselines</a:t>
                      </a:r>
                      <a:endParaRPr lang="en-US" sz="1000" dirty="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rowSpan="2" hMerge="1">
                  <a:txBody>
                    <a:bodyPr/>
                    <a:lstStyle/>
                    <a:p>
                      <a:endParaRPr lang="en-US"/>
                    </a:p>
                  </a:txBody>
                  <a:tcPr/>
                </a:tc>
                <a:tc rowSpan="2">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Adjustment Option</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rowSpan="2">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Adjustment Cap</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gridSpan="9">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Impact (MW) by Proxy Event Day</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Avg</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Bias</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gridSpan="2">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Goodness-of-Fit</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n-US"/>
                    </a:p>
                  </a:txBody>
                  <a:tcPr/>
                </a:tc>
              </a:tr>
              <a:tr h="232038">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1</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2</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3</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4</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5</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6</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7</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8</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9</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MPE</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MAPE</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000" b="1">
                          <a:solidFill>
                            <a:srgbClr val="FFFFFF"/>
                          </a:solidFill>
                          <a:latin typeface="Arial"/>
                          <a:ea typeface="Times New Roman"/>
                          <a:cs typeface="Times New Roman"/>
                        </a:rPr>
                        <a:t>CV RMSE</a:t>
                      </a:r>
                      <a:endParaRPr lang="en-US" sz="1000">
                        <a:latin typeface="Calibri"/>
                        <a:ea typeface="Times New Roman"/>
                        <a:cs typeface="Times New Roman"/>
                      </a:endParaRPr>
                    </a:p>
                  </a:txBody>
                  <a:tcPr marL="27305" marR="27305"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232038">
                <a:tc gridSpan="4">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Simulated Impact</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44.3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rowSpan="16">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Individual</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gridSpan="2">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Aggregator Choice</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hMerge="1">
                  <a:txBody>
                    <a:bodyPr/>
                    <a:lstStyle/>
                    <a:p>
                      <a:pPr marL="0" marR="0" algn="ctr">
                        <a:lnSpc>
                          <a:spcPct val="115000"/>
                        </a:lnSpc>
                        <a:spcBef>
                          <a:spcPts val="0"/>
                        </a:spcBef>
                        <a:spcAft>
                          <a:spcPts val="0"/>
                        </a:spcAft>
                      </a:pP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Unadjusted</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50.6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28.6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22.9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17.9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27.3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32.8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33.7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-23.9%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29.4%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0.336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20%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50.4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28.9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23.4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18.8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28.5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34.2</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-22.8%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28.1%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0.322</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30%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50.3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29.0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23.6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19.3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29.1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-22.5%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27.7%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0.317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35%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50.2</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29.1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23.7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19.5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29.4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Arial"/>
                          <a:ea typeface="Times New Roman"/>
                          <a:cs typeface="Times New Roman"/>
                        </a:rPr>
                        <a:t>34.4</a:t>
                      </a:r>
                      <a:endParaRPr lang="en-US" sz="1000" dirty="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-22.3%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27.5%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0.315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40%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50.2</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29.1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23.8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19.7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29.8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-22.2%</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27.3%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0.312</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50%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50.1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29.3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24.1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20.2</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30.4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-21.8%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26.9%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0.307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2x</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50.1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30.3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25.3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22.5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31.0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35.2</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-20.6%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25.6%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0.288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Unlimited</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49.6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48.2</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32.1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26.0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23.1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30.9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35.4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-20.0%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24.6%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0.278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rowSpan="8" gridSpan="2">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Universal</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hMerge="1">
                  <a:txBody>
                    <a:bodyPr/>
                    <a:lstStyle/>
                    <a:p>
                      <a:pPr marL="0" marR="0" algn="ctr">
                        <a:lnSpc>
                          <a:spcPct val="115000"/>
                        </a:lnSpc>
                        <a:spcBef>
                          <a:spcPts val="0"/>
                        </a:spcBef>
                        <a:spcAft>
                          <a:spcPts val="0"/>
                        </a:spcAft>
                      </a:pP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Unadjusted</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50.6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28.6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22.9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17.9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27.3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32.8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33.7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-23.9%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29.4%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0.336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20%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49.2</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49.8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44.0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36.5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28.4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22.0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40.6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39.2</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38.3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-13.6%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18.8%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0.237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30%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49.5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44.7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38.3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29.7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23.5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36.8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41.5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-11.8%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16.7%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0.215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35%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49.1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44.9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38.7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30.1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24.3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37.7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41.6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-11.2%</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15.9%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0.206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40%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47.8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45.0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30.5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25.0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38.7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41.8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-10.7%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15.1%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0.197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50%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47.4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44.9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31.1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26.4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40.4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42.0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39.3</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-9.8%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13.6%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0.181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2x</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47.7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48.0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45.0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42.4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32.4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43.8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42.5</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39.6</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41.7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-5.8%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Arial"/>
                          <a:ea typeface="Times New Roman"/>
                          <a:cs typeface="Times New Roman"/>
                        </a:rPr>
                        <a:t>9.7%</a:t>
                      </a:r>
                      <a:endParaRPr lang="en-US" sz="1000" dirty="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Arial"/>
                          <a:ea typeface="Times New Roman"/>
                          <a:cs typeface="Times New Roman"/>
                        </a:rPr>
                        <a:t>0.130</a:t>
                      </a:r>
                      <a:endParaRPr lang="en-US" sz="1000" dirty="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3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Arial"/>
                          <a:ea typeface="Times New Roman"/>
                          <a:cs typeface="Times New Roman"/>
                        </a:rPr>
                        <a:t>Unlimited</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46.1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46.4</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44.7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46.1</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35.7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34.0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43.9</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42.8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40.0</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42.2</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-4.7%</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Arial"/>
                          <a:ea typeface="Times New Roman"/>
                          <a:cs typeface="Times New Roman"/>
                        </a:rPr>
                        <a:t>7.8%</a:t>
                      </a:r>
                      <a:endParaRPr lang="en-US" sz="100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Arial"/>
                          <a:ea typeface="Times New Roman"/>
                          <a:cs typeface="Times New Roman"/>
                        </a:rPr>
                        <a:t>0.110</a:t>
                      </a:r>
                      <a:endParaRPr lang="en-US" sz="1000" dirty="0">
                        <a:latin typeface="Calibri"/>
                        <a:ea typeface="Times New Roman"/>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visual example of detailed results</a:t>
            </a:r>
            <a:endParaRPr lang="en-US" dirty="0"/>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20</a:t>
            </a:fld>
            <a:endParaRPr lang="en-US" dirty="0"/>
          </a:p>
        </p:txBody>
      </p:sp>
      <p:pic>
        <p:nvPicPr>
          <p:cNvPr id="93186" name="Picture 2"/>
          <p:cNvPicPr>
            <a:picLocks noGrp="1" noChangeAspect="1" noChangeArrowheads="1"/>
          </p:cNvPicPr>
          <p:nvPr>
            <p:ph sz="half" idx="1"/>
          </p:nvPr>
        </p:nvPicPr>
        <p:blipFill>
          <a:blip r:embed="rId2" cstate="print"/>
          <a:srcRect/>
          <a:stretch>
            <a:fillRect/>
          </a:stretch>
        </p:blipFill>
        <p:spPr bwMode="auto">
          <a:xfrm>
            <a:off x="143220" y="1393371"/>
            <a:ext cx="8749232" cy="43434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results from the controlled test varied by program and option</a:t>
            </a:r>
            <a:endParaRPr lang="en-US" dirty="0"/>
          </a:p>
        </p:txBody>
      </p:sp>
      <p:sp>
        <p:nvSpPr>
          <p:cNvPr id="7" name="Content Placeholder 6"/>
          <p:cNvSpPr>
            <a:spLocks noGrp="1"/>
          </p:cNvSpPr>
          <p:nvPr>
            <p:ph sz="half" idx="2"/>
          </p:nvPr>
        </p:nvSpPr>
        <p:spPr>
          <a:xfrm>
            <a:off x="6422571" y="1600200"/>
            <a:ext cx="2427515" cy="4245429"/>
          </a:xfrm>
        </p:spPr>
        <p:txBody>
          <a:bodyPr/>
          <a:lstStyle/>
          <a:p>
            <a:pPr marL="228600" indent="-228600"/>
            <a:r>
              <a:rPr lang="en-US" sz="1800" dirty="0" smtClean="0"/>
              <a:t>Arrows indicate if the results get </a:t>
            </a:r>
            <a:r>
              <a:rPr lang="en-US" sz="1800" i="1" dirty="0" smtClean="0"/>
              <a:t>more accurate</a:t>
            </a:r>
            <a:r>
              <a:rPr lang="en-US" sz="1800" dirty="0" smtClean="0"/>
              <a:t> – that is, closer to the true demand reduction</a:t>
            </a:r>
          </a:p>
          <a:p>
            <a:pPr marL="228600" indent="-228600"/>
            <a:r>
              <a:rPr lang="en-US" sz="1800" dirty="0" smtClean="0"/>
              <a:t>The controlled test assumes that customer behavior does not affect the hours used to calculate adjustments</a:t>
            </a:r>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21</a:t>
            </a:fld>
            <a:endParaRPr lang="en-US" dirty="0"/>
          </a:p>
        </p:txBody>
      </p:sp>
      <p:pic>
        <p:nvPicPr>
          <p:cNvPr id="14337" name="Picture 1"/>
          <p:cNvPicPr>
            <a:picLocks noGrp="1" noChangeAspect="1" noChangeArrowheads="1"/>
          </p:cNvPicPr>
          <p:nvPr>
            <p:ph sz="half" idx="1"/>
          </p:nvPr>
        </p:nvPicPr>
        <p:blipFill>
          <a:blip r:embed="rId3" cstate="print"/>
          <a:srcRect/>
          <a:stretch>
            <a:fillRect/>
          </a:stretch>
        </p:blipFill>
        <p:spPr bwMode="auto">
          <a:xfrm>
            <a:off x="457200" y="1700472"/>
            <a:ext cx="5780088" cy="3781132"/>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more aggregation that takes place, the more accurate the baseline estimates become</a:t>
            </a:r>
            <a:endParaRPr lang="en-US" sz="28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22</a:t>
            </a:fld>
            <a:endParaRPr lang="en-US" dirty="0"/>
          </a:p>
        </p:txBody>
      </p:sp>
      <p:sp>
        <p:nvSpPr>
          <p:cNvPr id="7" name="Content Placeholder 6"/>
          <p:cNvSpPr txBox="1">
            <a:spLocks/>
          </p:cNvSpPr>
          <p:nvPr/>
        </p:nvSpPr>
        <p:spPr>
          <a:xfrm>
            <a:off x="5878286" y="1317171"/>
            <a:ext cx="2950029" cy="4528456"/>
          </a:xfrm>
          <a:prstGeom prst="rect">
            <a:avLst/>
          </a:prstGeom>
        </p:spPr>
        <p:txBody>
          <a:bodyPr/>
          <a:lstStyle/>
          <a:p>
            <a:pPr marL="228600" indent="-228600" eaLnBrk="0" hangingPunct="0">
              <a:spcBef>
                <a:spcPct val="40000"/>
              </a:spcBef>
              <a:buClr>
                <a:srgbClr val="00596F"/>
              </a:buClr>
              <a:buFont typeface="Wingdings" pitchFamily="2" charset="2"/>
              <a:buChar char="§"/>
            </a:pPr>
            <a:r>
              <a:rPr lang="en-US" sz="1600" b="1" dirty="0" smtClean="0"/>
              <a:t>Individual settlement portfolio errors are larger than program errors</a:t>
            </a:r>
          </a:p>
          <a:p>
            <a:pPr marL="228600" indent="-228600" eaLnBrk="0" hangingPunct="0">
              <a:spcBef>
                <a:spcPct val="40000"/>
              </a:spcBef>
              <a:buClr>
                <a:srgbClr val="00596F"/>
              </a:buClr>
              <a:buFont typeface="Wingdings" pitchFamily="2" charset="2"/>
              <a:buChar char="§"/>
            </a:pPr>
            <a:r>
              <a:rPr lang="en-US" sz="1600" b="1" dirty="0" smtClean="0"/>
              <a:t>Individual day errors are larger than average day errors</a:t>
            </a:r>
          </a:p>
          <a:p>
            <a:pPr marL="228600" indent="-228600" eaLnBrk="0" hangingPunct="0">
              <a:spcBef>
                <a:spcPct val="40000"/>
              </a:spcBef>
              <a:buClr>
                <a:srgbClr val="00596F"/>
              </a:buClr>
              <a:buFont typeface="Wingdings" pitchFamily="2" charset="2"/>
              <a:buChar char="§"/>
            </a:pPr>
            <a:r>
              <a:rPr lang="en-US" sz="1600" b="1" dirty="0" smtClean="0"/>
              <a:t>Most baseline accuracy summaries show aggregate findings and don’t focus on the error of the demand reduction estimates</a:t>
            </a:r>
          </a:p>
        </p:txBody>
      </p:sp>
      <p:sp>
        <p:nvSpPr>
          <p:cNvPr id="6" name="TextBox 5"/>
          <p:cNvSpPr txBox="1"/>
          <p:nvPr/>
        </p:nvSpPr>
        <p:spPr>
          <a:xfrm>
            <a:off x="522514" y="5257801"/>
            <a:ext cx="5540830" cy="738664"/>
          </a:xfrm>
          <a:prstGeom prst="rect">
            <a:avLst/>
          </a:prstGeom>
          <a:noFill/>
        </p:spPr>
        <p:txBody>
          <a:bodyPr wrap="square" rtlCol="0">
            <a:spAutoFit/>
          </a:bodyPr>
          <a:lstStyle/>
          <a:p>
            <a:pPr marL="228600" lvl="0" indent="-228600" eaLnBrk="0" hangingPunct="0">
              <a:spcBef>
                <a:spcPct val="40000"/>
              </a:spcBef>
              <a:buClr>
                <a:srgbClr val="00596F"/>
              </a:buClr>
              <a:defRPr/>
            </a:pPr>
            <a:r>
              <a:rPr lang="en-US" sz="1400" i="1" kern="0" dirty="0" smtClean="0"/>
              <a:t>*    Based on aggregated baseline calculation, with same day adjustment universally applied and no cap.  Includes all settlement portfolios across all three utilities. </a:t>
            </a:r>
          </a:p>
        </p:txBody>
      </p:sp>
      <p:pic>
        <p:nvPicPr>
          <p:cNvPr id="11265" name="Picture 1"/>
          <p:cNvPicPr>
            <a:picLocks noGrp="1" noChangeAspect="1" noChangeArrowheads="1"/>
          </p:cNvPicPr>
          <p:nvPr>
            <p:ph idx="1"/>
          </p:nvPr>
        </p:nvPicPr>
        <p:blipFill>
          <a:blip r:embed="rId3" cstate="print"/>
          <a:srcRect/>
          <a:stretch>
            <a:fillRect/>
          </a:stretch>
        </p:blipFill>
        <p:spPr bwMode="auto">
          <a:xfrm>
            <a:off x="468215" y="1250257"/>
            <a:ext cx="5429508" cy="3974886"/>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Baseline estimates are more accurate when percent demand reductions are larger</a:t>
            </a:r>
            <a:endParaRPr lang="en-US" sz="28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23</a:t>
            </a:fld>
            <a:endParaRPr lang="en-US" dirty="0"/>
          </a:p>
        </p:txBody>
      </p:sp>
      <p:sp>
        <p:nvSpPr>
          <p:cNvPr id="6" name="Content Placeholder 6"/>
          <p:cNvSpPr txBox="1">
            <a:spLocks/>
          </p:cNvSpPr>
          <p:nvPr/>
        </p:nvSpPr>
        <p:spPr>
          <a:xfrm>
            <a:off x="6422571" y="1349830"/>
            <a:ext cx="2416629" cy="4365170"/>
          </a:xfrm>
          <a:prstGeom prst="rect">
            <a:avLst/>
          </a:prstGeom>
        </p:spPr>
        <p:txBody>
          <a:bodyPr/>
          <a:lstStyle/>
          <a:p>
            <a:pPr marL="228600" indent="-228600" eaLnBrk="0" hangingPunct="0">
              <a:spcBef>
                <a:spcPct val="40000"/>
              </a:spcBef>
              <a:buClr>
                <a:srgbClr val="00596F"/>
              </a:buClr>
              <a:buFont typeface="Wingdings" pitchFamily="2" charset="2"/>
              <a:buChar char="§"/>
            </a:pPr>
            <a:r>
              <a:rPr lang="en-US" sz="1400" b="1" dirty="0" smtClean="0"/>
              <a:t>Individual settlement portfolio errors are larger than program errors</a:t>
            </a:r>
          </a:p>
          <a:p>
            <a:pPr marL="228600" indent="-228600" eaLnBrk="0" hangingPunct="0">
              <a:spcBef>
                <a:spcPct val="40000"/>
              </a:spcBef>
              <a:buClr>
                <a:srgbClr val="00596F"/>
              </a:buClr>
              <a:buFont typeface="Wingdings" pitchFamily="2" charset="2"/>
              <a:buChar char="§"/>
            </a:pPr>
            <a:r>
              <a:rPr lang="en-US" sz="1400" b="1" dirty="0" smtClean="0"/>
              <a:t>Individual day errors are larger than average day errors</a:t>
            </a:r>
          </a:p>
          <a:p>
            <a:pPr marL="228600" indent="-228600" eaLnBrk="0" hangingPunct="0">
              <a:spcBef>
                <a:spcPct val="40000"/>
              </a:spcBef>
              <a:buClr>
                <a:srgbClr val="00596F"/>
              </a:buClr>
              <a:buFont typeface="Wingdings" pitchFamily="2" charset="2"/>
              <a:buChar char="§"/>
            </a:pPr>
            <a:endParaRPr lang="en-US" sz="1400" b="1" dirty="0" smtClean="0"/>
          </a:p>
        </p:txBody>
      </p:sp>
      <p:pic>
        <p:nvPicPr>
          <p:cNvPr id="10242" name="Picture 2"/>
          <p:cNvPicPr>
            <a:picLocks noChangeAspect="1" noChangeArrowheads="1"/>
          </p:cNvPicPr>
          <p:nvPr/>
        </p:nvPicPr>
        <p:blipFill>
          <a:blip r:embed="rId2" cstate="print"/>
          <a:srcRect/>
          <a:stretch>
            <a:fillRect/>
          </a:stretch>
        </p:blipFill>
        <p:spPr bwMode="auto">
          <a:xfrm>
            <a:off x="697200" y="1357685"/>
            <a:ext cx="5442344" cy="3982944"/>
          </a:xfrm>
          <a:prstGeom prst="rect">
            <a:avLst/>
          </a:prstGeom>
          <a:noFill/>
          <a:ln w="9525">
            <a:noFill/>
            <a:miter lim="800000"/>
            <a:headEnd/>
            <a:tailEnd/>
          </a:ln>
          <a:effectLst/>
        </p:spPr>
      </p:pic>
      <p:sp>
        <p:nvSpPr>
          <p:cNvPr id="8" name="TextBox 7"/>
          <p:cNvSpPr txBox="1"/>
          <p:nvPr/>
        </p:nvSpPr>
        <p:spPr>
          <a:xfrm>
            <a:off x="555170" y="5323112"/>
            <a:ext cx="6183087" cy="738664"/>
          </a:xfrm>
          <a:prstGeom prst="rect">
            <a:avLst/>
          </a:prstGeom>
          <a:noFill/>
        </p:spPr>
        <p:txBody>
          <a:bodyPr wrap="square" rtlCol="0">
            <a:spAutoFit/>
          </a:bodyPr>
          <a:lstStyle/>
          <a:p>
            <a:pPr marL="228600" lvl="0" indent="-228600" eaLnBrk="0" hangingPunct="0">
              <a:spcBef>
                <a:spcPct val="40000"/>
              </a:spcBef>
              <a:buClr>
                <a:srgbClr val="00596F"/>
              </a:buClr>
              <a:defRPr/>
            </a:pPr>
            <a:r>
              <a:rPr lang="en-US" sz="1400" i="1" kern="0" dirty="0" smtClean="0"/>
              <a:t>*    Based on aggregated baseline calculation, with same day adjustment universally applied and no cap.  Includes all settlement portfolios across all three utilities.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a:t>
            </a:r>
            <a:endParaRPr lang="en-US" dirty="0"/>
          </a:p>
        </p:txBody>
      </p:sp>
      <p:sp>
        <p:nvSpPr>
          <p:cNvPr id="3" name="Content Placeholder 2"/>
          <p:cNvSpPr>
            <a:spLocks noGrp="1"/>
          </p:cNvSpPr>
          <p:nvPr>
            <p:ph idx="1"/>
          </p:nvPr>
        </p:nvSpPr>
        <p:spPr>
          <a:xfrm>
            <a:off x="457200" y="1153886"/>
            <a:ext cx="8229600" cy="4757057"/>
          </a:xfrm>
        </p:spPr>
        <p:txBody>
          <a:bodyPr/>
          <a:lstStyle/>
          <a:p>
            <a:r>
              <a:rPr lang="en-US" sz="2200" dirty="0" smtClean="0"/>
              <a:t>Applying same-day adjustments universally almost always increases accuracy.</a:t>
            </a:r>
          </a:p>
          <a:p>
            <a:r>
              <a:rPr lang="en-US" sz="2200" dirty="0" smtClean="0"/>
              <a:t>Calculating adjustments at the settlement portfolio level generally does not noticeably decrease or increase bias in the impact estimate, but it does reduce the magnitude of same-day adjustments.</a:t>
            </a:r>
          </a:p>
          <a:p>
            <a:r>
              <a:rPr lang="en-US" sz="2200" dirty="0" smtClean="0"/>
              <a:t>The effect of increasing the adjustment cap varies by program and option. </a:t>
            </a:r>
            <a:r>
              <a:rPr lang="en-US" sz="2200" dirty="0" smtClean="0"/>
              <a:t> When </a:t>
            </a:r>
            <a:r>
              <a:rPr lang="en-US" sz="2200" dirty="0" smtClean="0"/>
              <a:t>it does change results, accuracy generally improves but only slightly.</a:t>
            </a:r>
          </a:p>
          <a:p>
            <a:r>
              <a:rPr lang="en-US" sz="2200" dirty="0" smtClean="0"/>
              <a:t>Few customer need large adjustments.</a:t>
            </a:r>
          </a:p>
          <a:p>
            <a:r>
              <a:rPr lang="en-US" sz="2200" dirty="0" smtClean="0"/>
              <a:t>Errors in the baseline estimates are smaller with more aggregation and larger percent demand reductions.</a:t>
            </a:r>
            <a:endParaRPr lang="en-US" sz="22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24</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457200" y="1129004"/>
            <a:ext cx="8229600" cy="4107025"/>
          </a:xfrm>
        </p:spPr>
        <p:txBody>
          <a:bodyPr/>
          <a:lstStyle/>
          <a:p>
            <a:pPr>
              <a:buFont typeface="+mj-lt"/>
              <a:buAutoNum type="arabicParenR"/>
            </a:pPr>
            <a:r>
              <a:rPr lang="en-US" i="1" dirty="0" smtClean="0"/>
              <a:t>Make same day adjustments the default option for settlement baselines</a:t>
            </a:r>
            <a:r>
              <a:rPr lang="en-US" dirty="0" smtClean="0"/>
              <a:t> </a:t>
            </a:r>
          </a:p>
          <a:p>
            <a:pPr>
              <a:buFont typeface="+mj-lt"/>
              <a:buAutoNum type="arabicParenR"/>
            </a:pPr>
            <a:r>
              <a:rPr lang="en-US" i="1" dirty="0" smtClean="0"/>
              <a:t>If </a:t>
            </a:r>
            <a:r>
              <a:rPr lang="en-US" i="1" dirty="0" smtClean="0"/>
              <a:t>needed, i</a:t>
            </a:r>
            <a:r>
              <a:rPr lang="en-US" i="1" dirty="0" smtClean="0"/>
              <a:t>ncrease </a:t>
            </a:r>
            <a:r>
              <a:rPr lang="en-US" i="1" dirty="0" smtClean="0"/>
              <a:t>the adjustment cap to ±30%</a:t>
            </a:r>
          </a:p>
          <a:p>
            <a:pPr lvl="1"/>
            <a:r>
              <a:rPr lang="en-US" dirty="0" smtClean="0"/>
              <a:t>We advise against removing the adjustment cap altogether it can cause extreme adjustments for some customers that are large enough to affect the overall program results.  </a:t>
            </a:r>
          </a:p>
          <a:p>
            <a:pPr lvl="1"/>
            <a:r>
              <a:rPr lang="en-US" dirty="0" smtClean="0"/>
              <a:t>We do not recommend higher adjustment caps of ±40% or ±50% for two reasons: relatively few accounts require large adjustments; and customers that require large adjustments are less predictable and instead should be encouraged to enroll in DR programs that do not rely on baselines for settlement. </a:t>
            </a:r>
          </a:p>
          <a:p>
            <a:pPr lvl="1"/>
            <a:endParaRPr lang="en-US" i="1" dirty="0" smtClean="0"/>
          </a:p>
          <a:p>
            <a:pPr lvl="1">
              <a:buFont typeface="+mj-lt"/>
              <a:buAutoNum type="arabicParenR"/>
            </a:pPr>
            <a:endParaRPr lang="en-US" dirty="0" smtClean="0"/>
          </a:p>
        </p:txBody>
      </p:sp>
      <p:sp>
        <p:nvSpPr>
          <p:cNvPr id="4" name="Slide Number Placeholder 3"/>
          <p:cNvSpPr>
            <a:spLocks noGrp="1"/>
          </p:cNvSpPr>
          <p:nvPr>
            <p:ph type="sldNum" sz="quarter" idx="10"/>
          </p:nvPr>
        </p:nvSpPr>
        <p:spPr/>
        <p:txBody>
          <a:bodyPr/>
          <a:lstStyle/>
          <a:p>
            <a:pPr>
              <a:defRPr/>
            </a:pPr>
            <a:r>
              <a:rPr lang="en-US" dirty="0" smtClean="0"/>
              <a:t>Page </a:t>
            </a:r>
            <a:fld id="{D8D417DF-031B-4D40-8BB1-49981ECAE5B0}" type="slidenum">
              <a:rPr lang="en-US" smtClean="0"/>
              <a:pPr>
                <a:defRPr/>
              </a:pPr>
              <a:t>25</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bwMode="auto">
          <a:ln>
            <a:miter lim="800000"/>
            <a:headEnd/>
            <a:tailEnd/>
          </a:ln>
        </p:spPr>
        <p:txBody>
          <a:bodyPr vert="horz" wrap="square" lIns="86493" tIns="43247" rIns="86493" bIns="43247" numCol="1" anchor="t" anchorCtr="0" compatLnSpc="1">
            <a:prstTxWarp prst="textNoShape">
              <a:avLst/>
            </a:prstTxWarp>
          </a:bodyPr>
          <a:lstStyle/>
          <a:p>
            <a:pPr>
              <a:defRPr/>
            </a:pPr>
            <a:r>
              <a:rPr lang="en-US" smtClean="0"/>
              <a:t>Page </a:t>
            </a:r>
            <a:fld id="{E8035F3C-20D2-40DE-9033-A1499D92D621}" type="slidenum">
              <a:rPr lang="en-US" smtClean="0"/>
              <a:pPr>
                <a:defRPr/>
              </a:pPr>
              <a:t>26</a:t>
            </a:fld>
            <a:endParaRPr lang="en-US" smtClean="0"/>
          </a:p>
        </p:txBody>
      </p:sp>
      <p:sp>
        <p:nvSpPr>
          <p:cNvPr id="20483" name="Rectangle 2"/>
          <p:cNvSpPr>
            <a:spLocks noGrp="1" noChangeArrowheads="1"/>
          </p:cNvSpPr>
          <p:nvPr>
            <p:ph type="title"/>
          </p:nvPr>
        </p:nvSpPr>
        <p:spPr/>
        <p:txBody>
          <a:bodyPr/>
          <a:lstStyle/>
          <a:p>
            <a:pPr eaLnBrk="1" hangingPunct="1"/>
            <a:r>
              <a:rPr lang="en-US" smtClean="0">
                <a:latin typeface="Arial" charset="0"/>
                <a:cs typeface="Arial" charset="0"/>
              </a:rPr>
              <a:t>For any questions, feel free to contact</a:t>
            </a:r>
          </a:p>
        </p:txBody>
      </p:sp>
      <p:sp>
        <p:nvSpPr>
          <p:cNvPr id="20484" name="Rectangle 3"/>
          <p:cNvSpPr>
            <a:spLocks noGrp="1" noChangeArrowheads="1"/>
          </p:cNvSpPr>
          <p:nvPr>
            <p:ph type="body" idx="1"/>
          </p:nvPr>
        </p:nvSpPr>
        <p:spPr>
          <a:xfrm>
            <a:off x="457200" y="1271588"/>
            <a:ext cx="8229600" cy="4267200"/>
          </a:xfrm>
        </p:spPr>
        <p:txBody>
          <a:bodyPr/>
          <a:lstStyle/>
          <a:p>
            <a:pPr eaLnBrk="1" hangingPunct="1">
              <a:buFont typeface="Wingdings" pitchFamily="2" charset="2"/>
              <a:buNone/>
            </a:pPr>
            <a:endParaRPr lang="en-US" dirty="0" smtClean="0">
              <a:latin typeface="Arial" charset="0"/>
              <a:cs typeface="Arial" charset="0"/>
            </a:endParaRPr>
          </a:p>
          <a:p>
            <a:pPr algn="ctr" eaLnBrk="1" hangingPunct="1">
              <a:lnSpc>
                <a:spcPct val="85000"/>
              </a:lnSpc>
              <a:spcBef>
                <a:spcPct val="0"/>
              </a:spcBef>
              <a:buFont typeface="Wingdings" pitchFamily="2" charset="2"/>
              <a:buNone/>
            </a:pPr>
            <a:endParaRPr lang="en-US" sz="2000" dirty="0" smtClean="0">
              <a:latin typeface="Arial" charset="0"/>
              <a:cs typeface="Arial" charset="0"/>
            </a:endParaRPr>
          </a:p>
          <a:p>
            <a:pPr algn="ctr" eaLnBrk="1" hangingPunct="1">
              <a:lnSpc>
                <a:spcPct val="85000"/>
              </a:lnSpc>
              <a:spcBef>
                <a:spcPct val="0"/>
              </a:spcBef>
              <a:buFont typeface="Wingdings" pitchFamily="2" charset="2"/>
              <a:buNone/>
            </a:pPr>
            <a:r>
              <a:rPr lang="en-US" dirty="0" smtClean="0">
                <a:latin typeface="Arial" charset="0"/>
                <a:cs typeface="Arial" charset="0"/>
              </a:rPr>
              <a:t>Josh Bode, M.P.P.</a:t>
            </a:r>
          </a:p>
          <a:p>
            <a:pPr algn="ctr" eaLnBrk="1" hangingPunct="1">
              <a:lnSpc>
                <a:spcPct val="85000"/>
              </a:lnSpc>
              <a:spcBef>
                <a:spcPct val="0"/>
              </a:spcBef>
              <a:buFont typeface="Wingdings" pitchFamily="2" charset="2"/>
              <a:buNone/>
            </a:pPr>
            <a:endParaRPr lang="en-US" sz="2000" dirty="0" smtClean="0">
              <a:latin typeface="Arial" charset="0"/>
              <a:cs typeface="Arial" charset="0"/>
            </a:endParaRPr>
          </a:p>
          <a:p>
            <a:pPr algn="ctr" eaLnBrk="1" hangingPunct="1">
              <a:lnSpc>
                <a:spcPct val="85000"/>
              </a:lnSpc>
              <a:spcBef>
                <a:spcPct val="0"/>
              </a:spcBef>
              <a:buFont typeface="Wingdings" pitchFamily="2" charset="2"/>
              <a:buNone/>
            </a:pPr>
            <a:endParaRPr lang="en-US" sz="1800" dirty="0" smtClean="0">
              <a:latin typeface="Arial" charset="0"/>
              <a:cs typeface="Arial" charset="0"/>
            </a:endParaRPr>
          </a:p>
          <a:p>
            <a:pPr algn="ctr" eaLnBrk="1" hangingPunct="1">
              <a:spcBef>
                <a:spcPct val="0"/>
              </a:spcBef>
              <a:buFont typeface="Wingdings" pitchFamily="2" charset="2"/>
              <a:buNone/>
            </a:pPr>
            <a:r>
              <a:rPr lang="en-US" sz="1800" dirty="0" smtClean="0">
                <a:latin typeface="Arial" charset="0"/>
                <a:cs typeface="Arial" charset="0"/>
              </a:rPr>
              <a:t>Freeman, Sullivan &amp; Co.</a:t>
            </a:r>
          </a:p>
          <a:p>
            <a:pPr algn="ctr" eaLnBrk="1" hangingPunct="1">
              <a:spcBef>
                <a:spcPct val="0"/>
              </a:spcBef>
              <a:buFont typeface="Wingdings" pitchFamily="2" charset="2"/>
              <a:buNone/>
            </a:pPr>
            <a:r>
              <a:rPr lang="en-US" sz="1800" dirty="0" smtClean="0">
                <a:latin typeface="Arial" charset="0"/>
                <a:cs typeface="Arial" charset="0"/>
              </a:rPr>
              <a:t>101 Montgomery Street 15</a:t>
            </a:r>
            <a:r>
              <a:rPr lang="en-US" sz="1800" baseline="30000" dirty="0" smtClean="0">
                <a:latin typeface="Arial" charset="0"/>
                <a:cs typeface="Arial" charset="0"/>
              </a:rPr>
              <a:t>th</a:t>
            </a:r>
            <a:r>
              <a:rPr lang="en-US" sz="1800" dirty="0" smtClean="0">
                <a:latin typeface="Arial" charset="0"/>
                <a:cs typeface="Arial" charset="0"/>
              </a:rPr>
              <a:t> Floor, San Francisco, CA  94104</a:t>
            </a:r>
          </a:p>
          <a:p>
            <a:pPr algn="ctr" eaLnBrk="1" hangingPunct="1">
              <a:spcBef>
                <a:spcPct val="0"/>
              </a:spcBef>
              <a:buFont typeface="Wingdings" pitchFamily="2" charset="2"/>
              <a:buNone/>
            </a:pPr>
            <a:r>
              <a:rPr lang="en-US" sz="1800" dirty="0" smtClean="0">
                <a:latin typeface="Arial" charset="0"/>
                <a:cs typeface="Arial" charset="0"/>
              </a:rPr>
              <a:t>joshbode@fscgroup.com</a:t>
            </a:r>
          </a:p>
          <a:p>
            <a:pPr algn="ctr" eaLnBrk="1" hangingPunct="1">
              <a:spcBef>
                <a:spcPct val="0"/>
              </a:spcBef>
              <a:buFont typeface="Wingdings" pitchFamily="2" charset="2"/>
              <a:buNone/>
            </a:pPr>
            <a:r>
              <a:rPr lang="en-US" sz="1800" dirty="0" smtClean="0">
                <a:latin typeface="Arial" charset="0"/>
                <a:cs typeface="Arial" charset="0"/>
              </a:rPr>
              <a:t>415.777.0707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501743" cy="868362"/>
          </a:xfrm>
        </p:spPr>
        <p:txBody>
          <a:bodyPr/>
          <a:lstStyle/>
          <a:p>
            <a:r>
              <a:rPr lang="en-US" sz="2800" dirty="0" smtClean="0"/>
              <a:t>Baselines are a tool to estimate demand reductions</a:t>
            </a:r>
            <a:endParaRPr lang="en-US" sz="2800" dirty="0"/>
          </a:p>
        </p:txBody>
      </p:sp>
      <p:sp>
        <p:nvSpPr>
          <p:cNvPr id="3" name="Content Placeholder 2"/>
          <p:cNvSpPr>
            <a:spLocks noGrp="1"/>
          </p:cNvSpPr>
          <p:nvPr>
            <p:ph idx="1"/>
          </p:nvPr>
        </p:nvSpPr>
        <p:spPr>
          <a:xfrm>
            <a:off x="457199" y="1404256"/>
            <a:ext cx="8475785" cy="4515899"/>
          </a:xfrm>
        </p:spPr>
        <p:txBody>
          <a:bodyPr/>
          <a:lstStyle/>
          <a:p>
            <a:r>
              <a:rPr lang="en-US" sz="2200" dirty="0" smtClean="0"/>
              <a:t>Measuring demand reductions is an entirely different task than measuring power production  </a:t>
            </a:r>
          </a:p>
          <a:p>
            <a:pPr lvl="1"/>
            <a:r>
              <a:rPr lang="en-US" dirty="0" smtClean="0"/>
              <a:t>Power production is metered and thus is measured directly.</a:t>
            </a:r>
          </a:p>
          <a:p>
            <a:pPr lvl="1"/>
            <a:r>
              <a:rPr lang="en-US" dirty="0" smtClean="0"/>
              <a:t>Demand reductions cannot be metered. They must be estimated by indirect approaches.   </a:t>
            </a:r>
          </a:p>
          <a:p>
            <a:r>
              <a:rPr lang="en-US" sz="2200" dirty="0" smtClean="0"/>
              <a:t>In principle, the reduction is simply the difference between electricity use with and without the load curtailment  </a:t>
            </a:r>
          </a:p>
          <a:p>
            <a:pPr lvl="1"/>
            <a:r>
              <a:rPr lang="en-US" dirty="0" smtClean="0"/>
              <a:t>However, it is not possible to directly observe or meter what electricity use would have been in the absence of the curtailment – the counterfactual.</a:t>
            </a:r>
          </a:p>
          <a:p>
            <a:pPr lvl="1"/>
            <a:r>
              <a:rPr lang="en-US" dirty="0" smtClean="0"/>
              <a:t>Instead, the counterfactual must be estimated.</a:t>
            </a:r>
            <a:endParaRPr lang="en-US"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2</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7" y="130630"/>
            <a:ext cx="8385349" cy="1164770"/>
          </a:xfrm>
        </p:spPr>
        <p:txBody>
          <a:bodyPr/>
          <a:lstStyle/>
          <a:p>
            <a:r>
              <a:rPr lang="en-US" sz="2800" dirty="0" smtClean="0"/>
              <a:t>We addressed three </a:t>
            </a:r>
            <a:r>
              <a:rPr lang="en-US" sz="2800" dirty="0" smtClean="0"/>
              <a:t>study </a:t>
            </a:r>
            <a:r>
              <a:rPr lang="en-US" sz="2800" dirty="0" smtClean="0"/>
              <a:t>objectives using controlled tests and real world comparisons</a:t>
            </a:r>
            <a:endParaRPr lang="en-US" sz="3000" dirty="0"/>
          </a:p>
        </p:txBody>
      </p:sp>
      <p:sp>
        <p:nvSpPr>
          <p:cNvPr id="3" name="Content Placeholder 2"/>
          <p:cNvSpPr>
            <a:spLocks noGrp="1"/>
          </p:cNvSpPr>
          <p:nvPr>
            <p:ph idx="1"/>
          </p:nvPr>
        </p:nvSpPr>
        <p:spPr>
          <a:xfrm>
            <a:off x="3130061" y="1436079"/>
            <a:ext cx="5638800" cy="1729154"/>
          </a:xfrm>
        </p:spPr>
        <p:txBody>
          <a:bodyPr/>
          <a:lstStyle/>
          <a:p>
            <a:r>
              <a:rPr lang="en-US" sz="1800" dirty="0" smtClean="0"/>
              <a:t>Does calculating the baselines and adjustments in aggregate (versus individually) affect the accuracy of the estimates?</a:t>
            </a:r>
          </a:p>
          <a:p>
            <a:r>
              <a:rPr lang="en-US" sz="1800" dirty="0" smtClean="0"/>
              <a:t>Does it reduce the magnitude of same-day adjustments? </a:t>
            </a:r>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3</a:t>
            </a:fld>
            <a:endParaRPr lang="en-US" dirty="0"/>
          </a:p>
        </p:txBody>
      </p:sp>
      <p:sp>
        <p:nvSpPr>
          <p:cNvPr id="5" name="Rectangle 4"/>
          <p:cNvSpPr/>
          <p:nvPr/>
        </p:nvSpPr>
        <p:spPr>
          <a:xfrm>
            <a:off x="609600" y="1418493"/>
            <a:ext cx="2203939" cy="1735016"/>
          </a:xfrm>
          <a:prstGeom prst="rect">
            <a:avLst/>
          </a:prstGeom>
          <a:solidFill>
            <a:srgbClr val="2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Aggregation</a:t>
            </a:r>
            <a:endParaRPr lang="en-US" b="1" dirty="0">
              <a:latin typeface="Arial" pitchFamily="34" charset="0"/>
              <a:cs typeface="Arial" pitchFamily="34" charset="0"/>
            </a:endParaRPr>
          </a:p>
        </p:txBody>
      </p:sp>
      <p:sp>
        <p:nvSpPr>
          <p:cNvPr id="6" name="Rectangle 5"/>
          <p:cNvSpPr/>
          <p:nvPr/>
        </p:nvSpPr>
        <p:spPr>
          <a:xfrm>
            <a:off x="597877" y="3270738"/>
            <a:ext cx="2203939" cy="1207477"/>
          </a:xfrm>
          <a:prstGeom prst="rect">
            <a:avLst/>
          </a:prstGeom>
          <a:solidFill>
            <a:srgbClr val="2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Universal application of same day adjustments</a:t>
            </a:r>
            <a:endParaRPr lang="en-US" b="1" dirty="0">
              <a:latin typeface="Arial" pitchFamily="34" charset="0"/>
              <a:cs typeface="Arial" pitchFamily="34" charset="0"/>
            </a:endParaRPr>
          </a:p>
        </p:txBody>
      </p:sp>
      <p:sp>
        <p:nvSpPr>
          <p:cNvPr id="7" name="Rectangle 6"/>
          <p:cNvSpPr/>
          <p:nvPr/>
        </p:nvSpPr>
        <p:spPr>
          <a:xfrm>
            <a:off x="597876" y="4642339"/>
            <a:ext cx="2203939" cy="1148862"/>
          </a:xfrm>
          <a:prstGeom prst="rect">
            <a:avLst/>
          </a:prstGeom>
          <a:solidFill>
            <a:srgbClr val="2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Adjustment caps</a:t>
            </a:r>
            <a:endParaRPr lang="en-US" b="1" dirty="0">
              <a:latin typeface="Arial" pitchFamily="34" charset="0"/>
              <a:cs typeface="Arial" pitchFamily="34" charset="0"/>
            </a:endParaRPr>
          </a:p>
        </p:txBody>
      </p:sp>
      <p:sp>
        <p:nvSpPr>
          <p:cNvPr id="11" name="Content Placeholder 2"/>
          <p:cNvSpPr txBox="1">
            <a:spLocks/>
          </p:cNvSpPr>
          <p:nvPr/>
        </p:nvSpPr>
        <p:spPr bwMode="auto">
          <a:xfrm>
            <a:off x="3118338" y="3212124"/>
            <a:ext cx="5744308" cy="26963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spcBef>
                <a:spcPct val="40000"/>
              </a:spcBef>
              <a:buClr>
                <a:srgbClr val="00596F"/>
              </a:buClr>
              <a:buFont typeface="Wingdings" pitchFamily="2" charset="2"/>
              <a:buChar char="§"/>
            </a:pPr>
            <a:r>
              <a:rPr lang="en-US" b="1" dirty="0" smtClean="0"/>
              <a:t>Does accuracy improve or deteriorate if same-day adjustments are applied universally? </a:t>
            </a:r>
          </a:p>
          <a:p>
            <a:pPr marL="342900" marR="0" lvl="0" indent="-342900" algn="l" defTabSz="914400" rtl="0" eaLnBrk="0" fontAlgn="base" latinLnBrk="0" hangingPunct="0">
              <a:lnSpc>
                <a:spcPct val="100000"/>
              </a:lnSpc>
              <a:spcBef>
                <a:spcPct val="40000"/>
              </a:spcBef>
              <a:spcAft>
                <a:spcPct val="0"/>
              </a:spcAft>
              <a:buClr>
                <a:srgbClr val="00596F"/>
              </a:buClr>
              <a:buSzTx/>
              <a:tabLst/>
              <a:defRPr/>
            </a:pPr>
            <a:endParaRPr kumimoji="0" lang="en-US" sz="1800" b="1"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100000"/>
              </a:lnSpc>
              <a:spcBef>
                <a:spcPct val="40000"/>
              </a:spcBef>
              <a:spcAft>
                <a:spcPct val="0"/>
              </a:spcAft>
              <a:buClr>
                <a:srgbClr val="00596F"/>
              </a:buClr>
              <a:buSzTx/>
              <a:buFont typeface="Wingdings" pitchFamily="2" charset="2"/>
              <a:buChar char="§"/>
              <a:tabLst/>
              <a:defRPr/>
            </a:pPr>
            <a:endParaRPr kumimoji="0" lang="en-US" sz="1800" b="1"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100000"/>
              </a:lnSpc>
              <a:spcBef>
                <a:spcPct val="40000"/>
              </a:spcBef>
              <a:spcAft>
                <a:spcPct val="0"/>
              </a:spcAft>
              <a:buClr>
                <a:srgbClr val="00596F"/>
              </a:buClr>
              <a:buSzTx/>
              <a:buFont typeface="Wingdings" pitchFamily="2" charset="2"/>
              <a:buChar char="§"/>
              <a:tabLst/>
              <a:defRPr/>
            </a:pPr>
            <a:r>
              <a:rPr kumimoji="0" lang="en-US" sz="1800" b="1"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How does</a:t>
            </a:r>
            <a:r>
              <a:rPr kumimoji="0" lang="en-US" sz="1800" b="1" i="0" u="none" strike="noStrike" kern="0" cap="none" spc="0" normalizeH="0" noProof="0" dirty="0" smtClean="0">
                <a:ln>
                  <a:noFill/>
                </a:ln>
                <a:solidFill>
                  <a:schemeClr val="tx1"/>
                </a:solidFill>
                <a:effectLst/>
                <a:uLnTx/>
                <a:uFillTx/>
                <a:latin typeface="Arial" pitchFamily="34" charset="0"/>
                <a:ea typeface="+mn-ea"/>
                <a:cs typeface="Arial" pitchFamily="34" charset="0"/>
              </a:rPr>
              <a:t> changing the adjustment cap affect accuracy?</a:t>
            </a:r>
          </a:p>
          <a:p>
            <a:pPr marL="342900" marR="0" lvl="0" indent="-342900" algn="l" defTabSz="914400" rtl="0" eaLnBrk="0" fontAlgn="base" latinLnBrk="0" hangingPunct="0">
              <a:lnSpc>
                <a:spcPct val="100000"/>
              </a:lnSpc>
              <a:spcBef>
                <a:spcPct val="40000"/>
              </a:spcBef>
              <a:spcAft>
                <a:spcPct val="0"/>
              </a:spcAft>
              <a:buClr>
                <a:srgbClr val="00596F"/>
              </a:buClr>
              <a:buSzTx/>
              <a:buFont typeface="Wingdings" pitchFamily="2" charset="2"/>
              <a:buChar char="§"/>
              <a:tabLst/>
              <a:defRPr/>
            </a:pPr>
            <a:r>
              <a:rPr lang="en-US" b="1" kern="0" baseline="0" dirty="0" smtClean="0">
                <a:latin typeface="Arial" pitchFamily="34" charset="0"/>
                <a:cs typeface="Arial" pitchFamily="34" charset="0"/>
              </a:rPr>
              <a:t>How</a:t>
            </a:r>
            <a:r>
              <a:rPr lang="en-US" b="1" kern="0" dirty="0" smtClean="0">
                <a:latin typeface="Arial" pitchFamily="34" charset="0"/>
                <a:cs typeface="Arial" pitchFamily="34" charset="0"/>
              </a:rPr>
              <a:t> often are different cap levels exceeded</a:t>
            </a:r>
            <a:endParaRPr kumimoji="0" lang="en-US" sz="1800" b="1"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Controlled </a:t>
            </a:r>
            <a:r>
              <a:rPr lang="en-US" dirty="0" smtClean="0"/>
              <a:t>tests can be very useful</a:t>
            </a:r>
            <a:endParaRPr lang="en-US" dirty="0"/>
          </a:p>
        </p:txBody>
      </p:sp>
      <p:pic>
        <p:nvPicPr>
          <p:cNvPr id="8" name="Content Placeholder 7" descr="Lab mice. 2.jpg"/>
          <p:cNvPicPr>
            <a:picLocks noGrp="1" noChangeAspect="1"/>
          </p:cNvPicPr>
          <p:nvPr>
            <p:ph sz="half" idx="1"/>
          </p:nvPr>
        </p:nvPicPr>
        <p:blipFill>
          <a:blip r:embed="rId2" cstate="print"/>
          <a:srcRect t="12486"/>
          <a:stretch>
            <a:fillRect/>
          </a:stretch>
        </p:blipFill>
        <p:spPr>
          <a:xfrm>
            <a:off x="577361" y="1570892"/>
            <a:ext cx="4460755" cy="3903785"/>
          </a:xfrm>
        </p:spPr>
      </p:pic>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4</a:t>
            </a:fld>
            <a:endParaRPr lang="en-US" dirty="0"/>
          </a:p>
        </p:txBody>
      </p:sp>
      <p:sp>
        <p:nvSpPr>
          <p:cNvPr id="10" name="Content Placeholder 9"/>
          <p:cNvSpPr>
            <a:spLocks noGrp="1"/>
          </p:cNvSpPr>
          <p:nvPr>
            <p:ph sz="half" idx="2"/>
          </p:nvPr>
        </p:nvSpPr>
        <p:spPr>
          <a:xfrm>
            <a:off x="5240215" y="1600200"/>
            <a:ext cx="3446585" cy="4226169"/>
          </a:xfrm>
        </p:spPr>
        <p:txBody>
          <a:bodyPr/>
          <a:lstStyle/>
          <a:p>
            <a:r>
              <a:rPr lang="en-US" sz="2000" dirty="0" smtClean="0"/>
              <a:t>Ability to introduce specific changes in a controlled fashion</a:t>
            </a:r>
          </a:p>
          <a:p>
            <a:r>
              <a:rPr lang="en-US" sz="2000" dirty="0" smtClean="0"/>
              <a:t>Ability to isolate the effects those changes</a:t>
            </a:r>
          </a:p>
          <a:p>
            <a:r>
              <a:rPr lang="en-US" sz="2000" dirty="0" smtClean="0"/>
              <a:t>Valid causal conclusions</a:t>
            </a:r>
          </a:p>
          <a:p>
            <a:r>
              <a:rPr lang="en-US" sz="2000" dirty="0" smtClean="0"/>
              <a:t>Ability to limit factors, such as behavior, that may otherwise be confounded with baseline changes</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07848"/>
          </a:xfrm>
        </p:spPr>
        <p:txBody>
          <a:bodyPr/>
          <a:lstStyle/>
          <a:p>
            <a:r>
              <a:rPr lang="en-US" dirty="0" smtClean="0"/>
              <a:t>But </a:t>
            </a:r>
            <a:r>
              <a:rPr lang="en-US" dirty="0" smtClean="0"/>
              <a:t>they do not always replicate all the factors in the real world…</a:t>
            </a:r>
            <a:endParaRPr lang="en-US"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5</a:t>
            </a:fld>
            <a:endParaRPr lang="en-US" dirty="0"/>
          </a:p>
        </p:txBody>
      </p:sp>
      <p:pic>
        <p:nvPicPr>
          <p:cNvPr id="12" name="Content Placeholder 11" descr="field mouse 3.jpg"/>
          <p:cNvPicPr>
            <a:picLocks noGrp="1" noChangeAspect="1"/>
          </p:cNvPicPr>
          <p:nvPr>
            <p:ph sz="half" idx="1"/>
          </p:nvPr>
        </p:nvPicPr>
        <p:blipFill>
          <a:blip r:embed="rId2" cstate="print"/>
          <a:stretch>
            <a:fillRect/>
          </a:stretch>
        </p:blipFill>
        <p:spPr>
          <a:xfrm>
            <a:off x="1570893" y="1631783"/>
            <a:ext cx="5310553" cy="424844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baselines work</a:t>
            </a:r>
            <a:endParaRPr lang="en-US" dirty="0"/>
          </a:p>
        </p:txBody>
      </p:sp>
      <p:sp>
        <p:nvSpPr>
          <p:cNvPr id="3" name="Content Placeholder 2"/>
          <p:cNvSpPr>
            <a:spLocks noGrp="1"/>
          </p:cNvSpPr>
          <p:nvPr>
            <p:ph idx="1"/>
          </p:nvPr>
        </p:nvSpPr>
        <p:spPr>
          <a:xfrm>
            <a:off x="457199" y="1219201"/>
            <a:ext cx="5849816" cy="4618892"/>
          </a:xfrm>
        </p:spPr>
        <p:txBody>
          <a:bodyPr/>
          <a:lstStyle/>
          <a:p>
            <a:r>
              <a:rPr lang="en-US" sz="2200" dirty="0" smtClean="0"/>
              <a:t>Select a set of days </a:t>
            </a:r>
          </a:p>
          <a:p>
            <a:r>
              <a:rPr lang="en-US" sz="2200" dirty="0" smtClean="0"/>
              <a:t>Average the hourly load for those days to produce a unadjusted baseline</a:t>
            </a:r>
          </a:p>
          <a:p>
            <a:r>
              <a:rPr lang="en-US" sz="2200" dirty="0" smtClean="0"/>
              <a:t>Apply same day adjustments</a:t>
            </a:r>
          </a:p>
          <a:p>
            <a:pPr lvl="1"/>
            <a:r>
              <a:rPr lang="en-US" sz="1800" dirty="0" smtClean="0"/>
              <a:t>Compare unadjusted baseline to actual load during the pre-event period</a:t>
            </a:r>
          </a:p>
          <a:p>
            <a:pPr lvl="1"/>
            <a:r>
              <a:rPr lang="en-US" sz="1800" dirty="0" smtClean="0"/>
              <a:t>Calculate the adjustment</a:t>
            </a:r>
          </a:p>
          <a:p>
            <a:pPr lvl="1"/>
            <a:r>
              <a:rPr lang="en-US" sz="1800" dirty="0" smtClean="0"/>
              <a:t>Apply the adjustment to the baseline</a:t>
            </a:r>
          </a:p>
          <a:p>
            <a:r>
              <a:rPr lang="en-US" sz="2200" dirty="0" smtClean="0"/>
              <a:t>Calculate impacts as the difference between the adjusted baseline and the actual loads during the event</a:t>
            </a:r>
            <a:endParaRPr lang="en-US" sz="22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6</a:t>
            </a:fld>
            <a:endParaRPr lang="en-US" dirty="0"/>
          </a:p>
        </p:txBody>
      </p:sp>
      <p:sp>
        <p:nvSpPr>
          <p:cNvPr id="5" name="Rectangle 4"/>
          <p:cNvSpPr/>
          <p:nvPr/>
        </p:nvSpPr>
        <p:spPr>
          <a:xfrm>
            <a:off x="6541477" y="1312985"/>
            <a:ext cx="2344615" cy="4349262"/>
          </a:xfrm>
          <a:prstGeom prst="rect">
            <a:avLst/>
          </a:prstGeom>
          <a:solidFill>
            <a:srgbClr val="2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pitchFamily="34" charset="0"/>
                <a:cs typeface="Arial" pitchFamily="34" charset="0"/>
              </a:rPr>
              <a:t>The process assumes usage in prior days provide information about the electricity customers would have used in the absence of curtailment</a:t>
            </a:r>
            <a:endParaRPr lang="en-US" sz="20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comes first, aggregation or calculation? </a:t>
            </a:r>
            <a:endParaRPr lang="en-US"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7</a:t>
            </a:fld>
            <a:endParaRPr lang="en-US" dirty="0"/>
          </a:p>
        </p:txBody>
      </p:sp>
      <p:sp>
        <p:nvSpPr>
          <p:cNvPr id="5" name="Rectangle 4"/>
          <p:cNvSpPr/>
          <p:nvPr/>
        </p:nvSpPr>
        <p:spPr>
          <a:xfrm>
            <a:off x="2743197" y="1512277"/>
            <a:ext cx="1617785" cy="1453662"/>
          </a:xfrm>
          <a:prstGeom prst="rect">
            <a:avLst/>
          </a:prstGeom>
          <a:solidFill>
            <a:srgbClr val="2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itchFamily="34" charset="0"/>
                <a:cs typeface="Arial" pitchFamily="34" charset="0"/>
              </a:rPr>
              <a:t>Calculate baselines individually</a:t>
            </a:r>
            <a:endParaRPr lang="en-US" dirty="0">
              <a:latin typeface="Arial" pitchFamily="34" charset="0"/>
              <a:cs typeface="Arial" pitchFamily="34" charset="0"/>
            </a:endParaRPr>
          </a:p>
        </p:txBody>
      </p:sp>
      <p:sp>
        <p:nvSpPr>
          <p:cNvPr id="6" name="Content Placeholder 5"/>
          <p:cNvSpPr>
            <a:spLocks noGrp="1"/>
          </p:cNvSpPr>
          <p:nvPr>
            <p:ph idx="1"/>
          </p:nvPr>
        </p:nvSpPr>
        <p:spPr>
          <a:xfrm>
            <a:off x="4853351" y="1506415"/>
            <a:ext cx="1672369" cy="1459523"/>
          </a:xfrm>
          <a:prstGeom prst="rect">
            <a:avLst/>
          </a:prstGeom>
          <a:solidFill>
            <a:srgbClr val="2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spcBef>
                <a:spcPct val="0"/>
              </a:spcBef>
              <a:buNone/>
            </a:pPr>
            <a:r>
              <a:rPr lang="en-US" sz="1800" b="0" kern="1200" dirty="0" smtClean="0"/>
              <a:t>Apply adjustments and caps individually</a:t>
            </a:r>
          </a:p>
        </p:txBody>
      </p:sp>
      <p:sp>
        <p:nvSpPr>
          <p:cNvPr id="7" name="Content Placeholder 5"/>
          <p:cNvSpPr txBox="1">
            <a:spLocks/>
          </p:cNvSpPr>
          <p:nvPr/>
        </p:nvSpPr>
        <p:spPr bwMode="auto">
          <a:xfrm>
            <a:off x="6951782" y="1529851"/>
            <a:ext cx="1543415" cy="1412641"/>
          </a:xfrm>
          <a:prstGeom prst="rect">
            <a:avLst/>
          </a:prstGeom>
          <a:solidFill>
            <a:srgbClr val="234A6B"/>
          </a:solidFill>
          <a:ln w="25400" cap="flat" cmpd="sng" algn="ctr">
            <a:solidFill>
              <a:schemeClr val="accent1">
                <a:shade val="50000"/>
              </a:schemeClr>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45720" tIns="45720" rIns="45720" bIns="45720" numCol="1" rtlCol="0" anchor="ctr" anchorCtr="0" compatLnSpc="1">
            <a:prstTxWarp prst="textNoShape">
              <a:avLst/>
            </a:prstTxWarp>
          </a:bodyPr>
          <a:lstStyle/>
          <a:p>
            <a:pPr marR="0" lvl="0" algn="ctr" defTabSz="914400" rtl="0" eaLnBrk="0" fontAlgn="base" latinLnBrk="0" hangingPunct="0">
              <a:lnSpc>
                <a:spcPct val="100000"/>
              </a:lnSpc>
              <a:spcBef>
                <a:spcPct val="0"/>
              </a:spcBef>
              <a:spcAft>
                <a:spcPct val="0"/>
              </a:spcAft>
              <a:buClr>
                <a:srgbClr val="00596F"/>
              </a:buClr>
              <a:buSzTx/>
              <a:buFont typeface="Wingdings" pitchFamily="2" charset="2"/>
              <a:buNone/>
              <a:tabLst/>
              <a:defRPr/>
            </a:pPr>
            <a:r>
              <a:rPr kumimoji="0" lang="en-US" sz="1800" b="0" i="0" u="none" strike="noStrike" kern="1200" cap="none" spc="0" normalizeH="0" baseline="0" noProof="0" dirty="0" smtClean="0">
                <a:ln>
                  <a:noFill/>
                </a:ln>
                <a:solidFill>
                  <a:schemeClr val="lt1"/>
                </a:solidFill>
                <a:effectLst/>
                <a:uLnTx/>
                <a:uFillTx/>
                <a:latin typeface="Arial" pitchFamily="34" charset="0"/>
                <a:ea typeface="+mn-ea"/>
                <a:cs typeface="Arial" pitchFamily="34" charset="0"/>
              </a:rPr>
              <a:t>Aggregate to settlement portfolio</a:t>
            </a:r>
          </a:p>
        </p:txBody>
      </p:sp>
      <p:cxnSp>
        <p:nvCxnSpPr>
          <p:cNvPr id="9" name="Straight Arrow Connector 8"/>
          <p:cNvCxnSpPr>
            <a:stCxn id="5" idx="3"/>
            <a:endCxn id="6" idx="1"/>
          </p:cNvCxnSpPr>
          <p:nvPr/>
        </p:nvCxnSpPr>
        <p:spPr>
          <a:xfrm flipV="1">
            <a:off x="4360982" y="2236177"/>
            <a:ext cx="492369" cy="2931"/>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3"/>
            <a:endCxn id="7" idx="1"/>
          </p:cNvCxnSpPr>
          <p:nvPr/>
        </p:nvCxnSpPr>
        <p:spPr>
          <a:xfrm flipV="1">
            <a:off x="6525720" y="2236172"/>
            <a:ext cx="426062" cy="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754920" y="3282463"/>
            <a:ext cx="1617785" cy="1453662"/>
          </a:xfrm>
          <a:prstGeom prst="rect">
            <a:avLst/>
          </a:prstGeom>
          <a:solidFill>
            <a:srgbClr val="2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itchFamily="34" charset="0"/>
                <a:cs typeface="Arial" pitchFamily="34" charset="0"/>
              </a:rPr>
              <a:t>Aggregate customer loads in portfolio</a:t>
            </a:r>
            <a:endParaRPr lang="en-US" dirty="0">
              <a:latin typeface="Arial" pitchFamily="34" charset="0"/>
              <a:cs typeface="Arial" pitchFamily="34" charset="0"/>
            </a:endParaRPr>
          </a:p>
        </p:txBody>
      </p:sp>
      <p:sp>
        <p:nvSpPr>
          <p:cNvPr id="14" name="Content Placeholder 5"/>
          <p:cNvSpPr txBox="1">
            <a:spLocks/>
          </p:cNvSpPr>
          <p:nvPr/>
        </p:nvSpPr>
        <p:spPr bwMode="auto">
          <a:xfrm>
            <a:off x="4865074" y="3276601"/>
            <a:ext cx="1672369" cy="1459523"/>
          </a:xfrm>
          <a:prstGeom prst="rect">
            <a:avLst/>
          </a:prstGeom>
          <a:solidFill>
            <a:srgbClr val="234A6B"/>
          </a:solidFill>
          <a:ln w="25400" cap="flat" cmpd="sng" algn="ctr">
            <a:solidFill>
              <a:schemeClr val="accent1">
                <a:shade val="50000"/>
              </a:schemeClr>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
                <a:srgbClr val="00596F"/>
              </a:buClr>
              <a:buSzTx/>
              <a:buFont typeface="Wingdings" pitchFamily="2" charset="2"/>
              <a:buNone/>
              <a:tabLst/>
              <a:defRPr/>
            </a:pPr>
            <a:r>
              <a:rPr kumimoji="0" lang="en-US" sz="1800" b="0" i="0" u="none" strike="noStrike" kern="1200" cap="none" spc="0" normalizeH="0" baseline="0" noProof="0" dirty="0" smtClean="0">
                <a:ln>
                  <a:noFill/>
                </a:ln>
                <a:solidFill>
                  <a:schemeClr val="lt1"/>
                </a:solidFill>
                <a:effectLst/>
                <a:uLnTx/>
                <a:uFillTx/>
                <a:latin typeface="Arial" pitchFamily="34" charset="0"/>
                <a:ea typeface="+mn-ea"/>
                <a:cs typeface="Arial" pitchFamily="34" charset="0"/>
              </a:rPr>
              <a:t>Calculate baselines using aggregated</a:t>
            </a:r>
            <a:r>
              <a:rPr kumimoji="0" lang="en-US" sz="1800" b="0" i="0" u="none" strike="noStrike" kern="1200" cap="none" spc="0" normalizeH="0" noProof="0" dirty="0" smtClean="0">
                <a:ln>
                  <a:noFill/>
                </a:ln>
                <a:solidFill>
                  <a:schemeClr val="lt1"/>
                </a:solidFill>
                <a:effectLst/>
                <a:uLnTx/>
                <a:uFillTx/>
                <a:latin typeface="Arial" pitchFamily="34" charset="0"/>
                <a:ea typeface="+mn-ea"/>
                <a:cs typeface="Arial" pitchFamily="34" charset="0"/>
              </a:rPr>
              <a:t> load</a:t>
            </a:r>
            <a:endParaRPr kumimoji="0" lang="en-US" sz="1800" b="0" i="0" u="none" strike="noStrike" kern="1200" cap="none" spc="0" normalizeH="0" baseline="0" noProof="0" dirty="0" smtClean="0">
              <a:ln>
                <a:noFill/>
              </a:ln>
              <a:solidFill>
                <a:schemeClr val="lt1"/>
              </a:solidFill>
              <a:effectLst/>
              <a:uLnTx/>
              <a:uFillTx/>
              <a:latin typeface="Arial" pitchFamily="34" charset="0"/>
              <a:ea typeface="+mn-ea"/>
              <a:cs typeface="Arial" pitchFamily="34" charset="0"/>
            </a:endParaRPr>
          </a:p>
        </p:txBody>
      </p:sp>
      <p:sp>
        <p:nvSpPr>
          <p:cNvPr id="15" name="Content Placeholder 5"/>
          <p:cNvSpPr txBox="1">
            <a:spLocks/>
          </p:cNvSpPr>
          <p:nvPr/>
        </p:nvSpPr>
        <p:spPr bwMode="auto">
          <a:xfrm>
            <a:off x="6963505" y="3300037"/>
            <a:ext cx="1543415" cy="1412641"/>
          </a:xfrm>
          <a:prstGeom prst="rect">
            <a:avLst/>
          </a:prstGeom>
          <a:solidFill>
            <a:srgbClr val="234A6B"/>
          </a:solidFill>
          <a:ln w="25400" cap="flat" cmpd="sng" algn="ctr">
            <a:solidFill>
              <a:schemeClr val="accent1">
                <a:shade val="50000"/>
              </a:schemeClr>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45720" tIns="45720" rIns="45720" bIns="45720" numCol="1" rtlCol="0" anchor="ctr" anchorCtr="0" compatLnSpc="1">
            <a:prstTxWarp prst="textNoShape">
              <a:avLst/>
            </a:prstTxWarp>
          </a:bodyPr>
          <a:lstStyle/>
          <a:p>
            <a:pPr lvl="0" algn="ctr" eaLnBrk="0" hangingPunct="0">
              <a:buClr>
                <a:srgbClr val="00596F"/>
              </a:buClr>
            </a:pPr>
            <a:r>
              <a:rPr lang="en-US" dirty="0" smtClean="0">
                <a:latin typeface="Arial" pitchFamily="34" charset="0"/>
                <a:cs typeface="Arial" pitchFamily="34" charset="0"/>
              </a:rPr>
              <a:t>Apply adjustments and caps</a:t>
            </a:r>
            <a:endParaRPr kumimoji="0" lang="en-US" sz="1800" b="0" i="0" u="none" strike="noStrike" kern="1200" cap="none" spc="0" normalizeH="0" baseline="0" noProof="0" dirty="0" smtClean="0">
              <a:ln>
                <a:noFill/>
              </a:ln>
              <a:solidFill>
                <a:schemeClr val="lt1"/>
              </a:solidFill>
              <a:effectLst/>
              <a:uLnTx/>
              <a:uFillTx/>
              <a:latin typeface="Arial" pitchFamily="34" charset="0"/>
              <a:cs typeface="Arial" pitchFamily="34" charset="0"/>
            </a:endParaRPr>
          </a:p>
        </p:txBody>
      </p:sp>
      <p:cxnSp>
        <p:nvCxnSpPr>
          <p:cNvPr id="16" name="Straight Arrow Connector 15"/>
          <p:cNvCxnSpPr>
            <a:stCxn id="13" idx="3"/>
            <a:endCxn id="14" idx="1"/>
          </p:cNvCxnSpPr>
          <p:nvPr/>
        </p:nvCxnSpPr>
        <p:spPr>
          <a:xfrm flipV="1">
            <a:off x="4372705" y="4006363"/>
            <a:ext cx="492369" cy="2931"/>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4" idx="3"/>
            <a:endCxn id="15" idx="1"/>
          </p:cNvCxnSpPr>
          <p:nvPr/>
        </p:nvCxnSpPr>
        <p:spPr>
          <a:xfrm flipV="1">
            <a:off x="6537443" y="4006358"/>
            <a:ext cx="426062" cy="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2031" y="1641232"/>
            <a:ext cx="1887415" cy="1200329"/>
          </a:xfrm>
          <a:prstGeom prst="rect">
            <a:avLst/>
          </a:prstGeom>
          <a:noFill/>
        </p:spPr>
        <p:txBody>
          <a:bodyPr wrap="square" rtlCol="0">
            <a:spAutoFit/>
          </a:bodyPr>
          <a:lstStyle/>
          <a:p>
            <a:r>
              <a:rPr lang="en-US" sz="2400" b="1" dirty="0" smtClean="0"/>
              <a:t>Calculate first, then aggregate</a:t>
            </a:r>
            <a:endParaRPr lang="en-US" sz="2400" b="1" dirty="0"/>
          </a:p>
        </p:txBody>
      </p:sp>
      <p:sp>
        <p:nvSpPr>
          <p:cNvPr id="19" name="TextBox 18"/>
          <p:cNvSpPr txBox="1"/>
          <p:nvPr/>
        </p:nvSpPr>
        <p:spPr>
          <a:xfrm>
            <a:off x="574431" y="3329345"/>
            <a:ext cx="1887415" cy="1200329"/>
          </a:xfrm>
          <a:prstGeom prst="rect">
            <a:avLst/>
          </a:prstGeom>
          <a:noFill/>
        </p:spPr>
        <p:txBody>
          <a:bodyPr wrap="square" rtlCol="0">
            <a:spAutoFit/>
          </a:bodyPr>
          <a:lstStyle/>
          <a:p>
            <a:r>
              <a:rPr lang="en-US" sz="2400" b="1" dirty="0" smtClean="0"/>
              <a:t>Aggregate first, then calculate</a:t>
            </a:r>
            <a:endParaRPr lang="en-US" sz="2400" b="1" dirty="0"/>
          </a:p>
        </p:txBody>
      </p:sp>
      <p:sp>
        <p:nvSpPr>
          <p:cNvPr id="22" name="Content Placeholder 2"/>
          <p:cNvSpPr txBox="1">
            <a:spLocks/>
          </p:cNvSpPr>
          <p:nvPr/>
        </p:nvSpPr>
        <p:spPr bwMode="auto">
          <a:xfrm>
            <a:off x="550985" y="5040922"/>
            <a:ext cx="8382000" cy="8206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40000"/>
              </a:spcBef>
              <a:spcAft>
                <a:spcPct val="0"/>
              </a:spcAft>
              <a:buClr>
                <a:srgbClr val="00596F"/>
              </a:buClr>
              <a:buSzTx/>
              <a:buFont typeface="Wingdings" pitchFamily="2" charset="2"/>
              <a:buChar char="§"/>
              <a:tabLst/>
              <a:defRPr/>
            </a:pPr>
            <a:r>
              <a:rPr kumimoji="0" lang="en-US" sz="1800" b="1"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Does aggregating loads first affect the accuracy of the estimates?</a:t>
            </a:r>
          </a:p>
          <a:p>
            <a:pPr marL="342900" marR="0" lvl="0" indent="-342900" algn="l" defTabSz="914400" rtl="0" eaLnBrk="0" fontAlgn="base" latinLnBrk="0" hangingPunct="0">
              <a:lnSpc>
                <a:spcPct val="100000"/>
              </a:lnSpc>
              <a:spcBef>
                <a:spcPct val="40000"/>
              </a:spcBef>
              <a:spcAft>
                <a:spcPct val="0"/>
              </a:spcAft>
              <a:buClr>
                <a:srgbClr val="00596F"/>
              </a:buClr>
              <a:buSzTx/>
              <a:buFont typeface="Wingdings" pitchFamily="2" charset="2"/>
              <a:buChar char="§"/>
              <a:tabLst/>
              <a:defRPr/>
            </a:pPr>
            <a:r>
              <a:rPr kumimoji="0" lang="en-US" sz="1800" b="1"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Does it reduce the magnitude of same-day adjustments?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An applied example of same day adjustments</a:t>
            </a:r>
            <a:endParaRPr lang="en-US" sz="28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8</a:t>
            </a:fld>
            <a:endParaRPr lang="en-US" dirty="0"/>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83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97879" y="5369170"/>
            <a:ext cx="5029200" cy="502018"/>
          </a:xfrm>
          <a:prstGeom prst="rect">
            <a:avLst/>
          </a:prstGeom>
          <a:noFill/>
        </p:spPr>
      </p:pic>
      <p:sp>
        <p:nvSpPr>
          <p:cNvPr id="8" name="Content Placeholder 3"/>
          <p:cNvSpPr txBox="1">
            <a:spLocks/>
          </p:cNvSpPr>
          <p:nvPr/>
        </p:nvSpPr>
        <p:spPr>
          <a:xfrm>
            <a:off x="5943600" y="1353984"/>
            <a:ext cx="2974769" cy="4413769"/>
          </a:xfrm>
          <a:prstGeom prst="rect">
            <a:avLst/>
          </a:prstGeom>
        </p:spPr>
        <p:txBody>
          <a:bodyPr/>
          <a:lstStyle/>
          <a:p>
            <a:pPr marL="234950" lvl="0" indent="-234950" eaLnBrk="0" hangingPunct="0">
              <a:spcBef>
                <a:spcPct val="40000"/>
              </a:spcBef>
              <a:buClr>
                <a:srgbClr val="00596F"/>
              </a:buClr>
              <a:buFont typeface="Wingdings" pitchFamily="2" charset="2"/>
              <a:buChar char="§"/>
            </a:pPr>
            <a:r>
              <a:rPr lang="en-CA" dirty="0" smtClean="0"/>
              <a:t>Baselines can be adjusted up or down based on electricity use patterns during the hours leading up to an event </a:t>
            </a:r>
          </a:p>
          <a:p>
            <a:pPr marL="234950" lvl="0" indent="-234950" eaLnBrk="0" hangingPunct="0">
              <a:spcBef>
                <a:spcPct val="40000"/>
              </a:spcBef>
              <a:buClr>
                <a:srgbClr val="00596F"/>
              </a:buClr>
              <a:buFont typeface="Wingdings" pitchFamily="2" charset="2"/>
              <a:buChar char="§"/>
            </a:pPr>
            <a:r>
              <a:rPr lang="en-US" b="1" i="1" dirty="0" smtClean="0"/>
              <a:t>Same-day adjustments implicitly assume that differences between the unadjusted baseline and actual loads during hours leading up to an event are due to predictive error and not due to customer behavior </a:t>
            </a:r>
            <a:r>
              <a:rPr lang="en-US" dirty="0" smtClean="0"/>
              <a:t/>
            </a:r>
            <a:br>
              <a:rPr lang="en-US" dirty="0" smtClean="0"/>
            </a:br>
            <a:endParaRPr kumimoji="0" lang="en-US" b="0" i="0" u="none" strike="noStrike" kern="0" cap="none" spc="0" normalizeH="0" baseline="0" noProof="0" dirty="0" smtClean="0">
              <a:ln>
                <a:noFill/>
              </a:ln>
              <a:solidFill>
                <a:schemeClr val="tx1"/>
              </a:solidFill>
              <a:effectLst/>
              <a:uLnTx/>
              <a:uFillTx/>
              <a:latin typeface="Arial" charset="0"/>
              <a:ea typeface="+mn-ea"/>
              <a:cs typeface="+mn-cs"/>
            </a:endParaRPr>
          </a:p>
        </p:txBody>
      </p:sp>
      <p:pic>
        <p:nvPicPr>
          <p:cNvPr id="58371" name="Picture 3"/>
          <p:cNvPicPr>
            <a:picLocks noGrp="1" noChangeAspect="1" noChangeArrowheads="1"/>
          </p:cNvPicPr>
          <p:nvPr>
            <p:ph idx="1"/>
          </p:nvPr>
        </p:nvPicPr>
        <p:blipFill>
          <a:blip r:embed="rId3" cstate="print"/>
          <a:srcRect/>
          <a:stretch>
            <a:fillRect/>
          </a:stretch>
        </p:blipFill>
        <p:spPr bwMode="auto">
          <a:xfrm>
            <a:off x="494381" y="1389186"/>
            <a:ext cx="5390602" cy="3989532"/>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30288</TotalTime>
  <Words>2242</Words>
  <Application>Microsoft Office PowerPoint</Application>
  <PresentationFormat>On-screen Show (4:3)</PresentationFormat>
  <Paragraphs>691</Paragraphs>
  <Slides>27</Slides>
  <Notes>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2011 Aggregator Programs Accuracy of Baseline Estimates   Josh Bode, M.P.P.  DRMEC Load Impact Workshop San Francisco, CA July 25-26, 2012  </vt:lpstr>
      <vt:lpstr>Presentation Overview</vt:lpstr>
      <vt:lpstr>Baselines are a tool to estimate demand reductions</vt:lpstr>
      <vt:lpstr>We addressed three study objectives using controlled tests and real world comparisons</vt:lpstr>
      <vt:lpstr>Controlled tests can be very useful</vt:lpstr>
      <vt:lpstr>But they do not always replicate all the factors in the real world…</vt:lpstr>
      <vt:lpstr>How baselines work</vt:lpstr>
      <vt:lpstr>Which comes first, aggregation or calculation? </vt:lpstr>
      <vt:lpstr>An applied example of same day adjustments</vt:lpstr>
      <vt:lpstr>Customer and aggregator behavior can affect the accuracy of baseline estimates</vt:lpstr>
      <vt:lpstr>The current baseline calculations are applied individually</vt:lpstr>
      <vt:lpstr>In total 32 different baseline rules were tested for each program option at each utility</vt:lpstr>
      <vt:lpstr>The “real world” comparison compares one estimate – regression results – to other estimates – baseline results</vt:lpstr>
      <vt:lpstr>In some cases, baseline estimates matched evaluation results; in other cases, they did not</vt:lpstr>
      <vt:lpstr>The baseline adjustments are much smaller when loads are aggregated before baselines are calculated</vt:lpstr>
      <vt:lpstr>Another look at the same issue for aggregator contracts</vt:lpstr>
      <vt:lpstr>For CBP, large adjustments are more common even when results are aggregated</vt:lpstr>
      <vt:lpstr>The results from the “real world” test varied by program and option</vt:lpstr>
      <vt:lpstr>The controlled test relies on comparing baseline estimates to known demand reductions introduced on event-like days</vt:lpstr>
      <vt:lpstr>The detailed results include information about accuracy for each event day</vt:lpstr>
      <vt:lpstr>A visual example of detailed results</vt:lpstr>
      <vt:lpstr>The results from the controlled test varied by program and option</vt:lpstr>
      <vt:lpstr>The more aggregation that takes place, the more accurate the baseline estimates become</vt:lpstr>
      <vt:lpstr>Baseline estimates are more accurate when percent demand reductions are larger</vt:lpstr>
      <vt:lpstr>Key findings</vt:lpstr>
      <vt:lpstr>Recommendations</vt:lpstr>
      <vt:lpstr>For any questions, feel free to contact</vt:lpstr>
    </vt:vector>
  </TitlesOfParts>
  <Company>FSC Group,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Tony Cerny</dc:creator>
  <cp:lastModifiedBy>joshbode</cp:lastModifiedBy>
  <cp:revision>1801</cp:revision>
  <dcterms:created xsi:type="dcterms:W3CDTF">2008-02-13T16:17:33Z</dcterms:created>
  <dcterms:modified xsi:type="dcterms:W3CDTF">2012-07-20T23:01:54Z</dcterms:modified>
</cp:coreProperties>
</file>