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bookmarkIdSeed="2">
  <p:sldMasterIdLst>
    <p:sldMasterId id="2147483648" r:id="rId1"/>
  </p:sldMasterIdLst>
  <p:notesMasterIdLst>
    <p:notesMasterId r:id="rId30"/>
  </p:notesMasterIdLst>
  <p:handoutMasterIdLst>
    <p:handoutMasterId r:id="rId31"/>
  </p:handoutMasterIdLst>
  <p:sldIdLst>
    <p:sldId id="393" r:id="rId2"/>
    <p:sldId id="414" r:id="rId3"/>
    <p:sldId id="424" r:id="rId4"/>
    <p:sldId id="438" r:id="rId5"/>
    <p:sldId id="440" r:id="rId6"/>
    <p:sldId id="439" r:id="rId7"/>
    <p:sldId id="432" r:id="rId8"/>
    <p:sldId id="434" r:id="rId9"/>
    <p:sldId id="459" r:id="rId10"/>
    <p:sldId id="436" r:id="rId11"/>
    <p:sldId id="437" r:id="rId12"/>
    <p:sldId id="446" r:id="rId13"/>
    <p:sldId id="465" r:id="rId14"/>
    <p:sldId id="447" r:id="rId15"/>
    <p:sldId id="466" r:id="rId16"/>
    <p:sldId id="467" r:id="rId17"/>
    <p:sldId id="450" r:id="rId18"/>
    <p:sldId id="442" r:id="rId19"/>
    <p:sldId id="468" r:id="rId20"/>
    <p:sldId id="470" r:id="rId21"/>
    <p:sldId id="461" r:id="rId22"/>
    <p:sldId id="464" r:id="rId23"/>
    <p:sldId id="472" r:id="rId24"/>
    <p:sldId id="453" r:id="rId25"/>
    <p:sldId id="474" r:id="rId26"/>
    <p:sldId id="475" r:id="rId27"/>
    <p:sldId id="476" r:id="rId28"/>
    <p:sldId id="404" r:id="rId29"/>
  </p:sldIdLst>
  <p:sldSz cx="9144000" cy="6858000" type="screen4x3"/>
  <p:notesSz cx="6934200" cy="92329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DBEFF"/>
    <a:srgbClr val="234A6B"/>
    <a:srgbClr val="99CCFF"/>
    <a:srgbClr val="003366"/>
    <a:srgbClr val="336C99"/>
    <a:srgbClr val="860000"/>
    <a:srgbClr val="E8F5F8"/>
    <a:srgbClr val="E6F5FA"/>
    <a:srgbClr val="DFF2F9"/>
    <a:srgbClr val="FFFF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27" autoAdjust="0"/>
    <p:restoredTop sz="92271" autoAdjust="0"/>
  </p:normalViewPr>
  <p:slideViewPr>
    <p:cSldViewPr snapToGrid="0">
      <p:cViewPr varScale="1">
        <p:scale>
          <a:sx n="78" d="100"/>
          <a:sy n="78" d="100"/>
        </p:scale>
        <p:origin x="-1450" y="-67"/>
      </p:cViewPr>
      <p:guideLst>
        <p:guide orient="horz" pos="2160"/>
        <p:guide orient="horz" pos="1008"/>
        <p:guide pos="2880"/>
        <p:guide pos="1728"/>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6" d="100"/>
          <a:sy n="56" d="100"/>
        </p:scale>
        <p:origin x="-1860" y="-84"/>
      </p:cViewPr>
      <p:guideLst>
        <p:guide orient="horz" pos="2908"/>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energy2\data\FSC\1571%20Statewide%202011%20CPP%20Evaluation\Deliverables\DRMEC%20Presentation%20table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10"/>
  <c:chart>
    <c:plotArea>
      <c:layout/>
      <c:barChart>
        <c:barDir val="bar"/>
        <c:grouping val="clustered"/>
        <c:ser>
          <c:idx val="0"/>
          <c:order val="0"/>
          <c:tx>
            <c:strRef>
              <c:f>Sheet4!$G$2</c:f>
              <c:strCache>
                <c:ptCount val="1"/>
                <c:pt idx="0">
                  <c:v>Regressions</c:v>
                </c:pt>
              </c:strCache>
            </c:strRef>
          </c:tx>
          <c:spPr>
            <a:solidFill>
              <a:srgbClr val="234A6B"/>
            </a:solidFill>
          </c:spPr>
          <c:cat>
            <c:strRef>
              <c:f>Sheet4!$F$3:$F$5</c:f>
              <c:strCache>
                <c:ptCount val="3"/>
                <c:pt idx="0">
                  <c:v>PG&amp;E</c:v>
                </c:pt>
                <c:pt idx="1">
                  <c:v>SCE</c:v>
                </c:pt>
                <c:pt idx="2">
                  <c:v>SDG&amp;E*</c:v>
                </c:pt>
              </c:strCache>
            </c:strRef>
          </c:cat>
          <c:val>
            <c:numRef>
              <c:f>Sheet4!$G$3:$G$5</c:f>
              <c:numCache>
                <c:formatCode>0.00%</c:formatCode>
                <c:ptCount val="3"/>
                <c:pt idx="0">
                  <c:v>5.9000000000000066E-2</c:v>
                </c:pt>
                <c:pt idx="1">
                  <c:v>5.7000000000000065E-2</c:v>
                </c:pt>
                <c:pt idx="2">
                  <c:v>5.2000000000000067E-2</c:v>
                </c:pt>
              </c:numCache>
            </c:numRef>
          </c:val>
        </c:ser>
        <c:ser>
          <c:idx val="1"/>
          <c:order val="1"/>
          <c:tx>
            <c:strRef>
              <c:f>Sheet4!$H$2</c:f>
              <c:strCache>
                <c:ptCount val="1"/>
                <c:pt idx="0">
                  <c:v>Control Group</c:v>
                </c:pt>
              </c:strCache>
            </c:strRef>
          </c:tx>
          <c:spPr>
            <a:solidFill>
              <a:srgbClr val="7DBEFF"/>
            </a:solidFill>
          </c:spPr>
          <c:cat>
            <c:strRef>
              <c:f>Sheet4!$F$3:$F$5</c:f>
              <c:strCache>
                <c:ptCount val="3"/>
                <c:pt idx="0">
                  <c:v>PG&amp;E</c:v>
                </c:pt>
                <c:pt idx="1">
                  <c:v>SCE</c:v>
                </c:pt>
                <c:pt idx="2">
                  <c:v>SDG&amp;E*</c:v>
                </c:pt>
              </c:strCache>
            </c:strRef>
          </c:cat>
          <c:val>
            <c:numRef>
              <c:f>Sheet4!$H$3:$H$5</c:f>
              <c:numCache>
                <c:formatCode>0.00%</c:formatCode>
                <c:ptCount val="3"/>
                <c:pt idx="0">
                  <c:v>5.8000000000000065E-2</c:v>
                </c:pt>
                <c:pt idx="1">
                  <c:v>5.4000000000000076E-2</c:v>
                </c:pt>
                <c:pt idx="2">
                  <c:v>6.7000000000000101E-2</c:v>
                </c:pt>
              </c:numCache>
            </c:numRef>
          </c:val>
        </c:ser>
        <c:axId val="85892480"/>
        <c:axId val="86090880"/>
      </c:barChart>
      <c:catAx>
        <c:axId val="85892480"/>
        <c:scaling>
          <c:orientation val="maxMin"/>
        </c:scaling>
        <c:axPos val="l"/>
        <c:tickLblPos val="nextTo"/>
        <c:txPr>
          <a:bodyPr/>
          <a:lstStyle/>
          <a:p>
            <a:pPr>
              <a:defRPr sz="1400" b="1">
                <a:latin typeface="Arial" pitchFamily="34" charset="0"/>
                <a:cs typeface="Arial" pitchFamily="34" charset="0"/>
              </a:defRPr>
            </a:pPr>
            <a:endParaRPr lang="en-US"/>
          </a:p>
        </c:txPr>
        <c:crossAx val="86090880"/>
        <c:crosses val="autoZero"/>
        <c:auto val="1"/>
        <c:lblAlgn val="ctr"/>
        <c:lblOffset val="100"/>
      </c:catAx>
      <c:valAx>
        <c:axId val="86090880"/>
        <c:scaling>
          <c:orientation val="minMax"/>
        </c:scaling>
        <c:axPos val="t"/>
        <c:majorGridlines/>
        <c:title>
          <c:tx>
            <c:rich>
              <a:bodyPr/>
              <a:lstStyle/>
              <a:p>
                <a:pPr>
                  <a:defRPr sz="1600">
                    <a:latin typeface="Arial" pitchFamily="34" charset="0"/>
                    <a:cs typeface="Arial" pitchFamily="34" charset="0"/>
                  </a:defRPr>
                </a:pPr>
                <a:r>
                  <a:rPr lang="en-US" sz="1600" baseline="0" dirty="0" smtClean="0">
                    <a:latin typeface="Arial" pitchFamily="34" charset="0"/>
                    <a:cs typeface="Arial" pitchFamily="34" charset="0"/>
                  </a:rPr>
                  <a:t> %  Demand Reduction </a:t>
                </a:r>
                <a:endParaRPr lang="en-US" sz="1600" dirty="0">
                  <a:latin typeface="Arial" pitchFamily="34" charset="0"/>
                  <a:cs typeface="Arial" pitchFamily="34" charset="0"/>
                </a:endParaRPr>
              </a:p>
            </c:rich>
          </c:tx>
          <c:layout/>
        </c:title>
        <c:numFmt formatCode="0.00%" sourceLinked="1"/>
        <c:tickLblPos val="nextTo"/>
        <c:txPr>
          <a:bodyPr/>
          <a:lstStyle/>
          <a:p>
            <a:pPr>
              <a:defRPr sz="1300">
                <a:latin typeface="Arial" pitchFamily="34" charset="0"/>
                <a:cs typeface="Arial" pitchFamily="34" charset="0"/>
              </a:defRPr>
            </a:pPr>
            <a:endParaRPr lang="en-US"/>
          </a:p>
        </c:txPr>
        <c:crossAx val="85892480"/>
        <c:crosses val="autoZero"/>
        <c:crossBetween val="between"/>
      </c:valAx>
    </c:plotArea>
    <c:legend>
      <c:legendPos val="t"/>
      <c:layout/>
      <c:txPr>
        <a:bodyPr/>
        <a:lstStyle/>
        <a:p>
          <a:pPr>
            <a:defRPr sz="1400">
              <a:latin typeface="Arial" pitchFamily="34" charset="0"/>
              <a:cs typeface="Arial" pitchFamily="34" charset="0"/>
            </a:defRPr>
          </a:pPr>
          <a:endParaRPr lang="en-US"/>
        </a:p>
      </c:txPr>
    </c:legend>
    <c:plotVisOnly val="1"/>
    <c:dispBlanksAs val="gap"/>
  </c:chart>
  <c:spPr>
    <a:ln>
      <a:solidFill>
        <a:schemeClr val="tx1"/>
      </a:solidFill>
    </a:ln>
  </c:sp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04820" cy="461645"/>
          </a:xfrm>
          <a:prstGeom prst="rect">
            <a:avLst/>
          </a:prstGeom>
          <a:noFill/>
          <a:ln w="9525">
            <a:noFill/>
            <a:miter lim="800000"/>
            <a:headEnd/>
            <a:tailEnd/>
          </a:ln>
        </p:spPr>
        <p:txBody>
          <a:bodyPr vert="horz" wrap="square" lIns="92337" tIns="46167" rIns="92337" bIns="46167" numCol="1" anchor="t" anchorCtr="0" compatLnSpc="1">
            <a:prstTxWarp prst="textNoShape">
              <a:avLst/>
            </a:prstTxWarp>
          </a:bodyPr>
          <a:lstStyle>
            <a:lvl1pPr defTabSz="920611">
              <a:defRPr sz="1200">
                <a:cs typeface="+mn-cs"/>
              </a:defRPr>
            </a:lvl1pPr>
          </a:lstStyle>
          <a:p>
            <a:pPr>
              <a:defRPr/>
            </a:pPr>
            <a:endParaRPr lang="en-US"/>
          </a:p>
        </p:txBody>
      </p:sp>
      <p:sp>
        <p:nvSpPr>
          <p:cNvPr id="4099" name="Rectangle 3"/>
          <p:cNvSpPr>
            <a:spLocks noGrp="1" noChangeArrowheads="1"/>
          </p:cNvSpPr>
          <p:nvPr>
            <p:ph type="dt" sz="quarter" idx="1"/>
          </p:nvPr>
        </p:nvSpPr>
        <p:spPr bwMode="auto">
          <a:xfrm>
            <a:off x="3927775" y="0"/>
            <a:ext cx="3004820" cy="461645"/>
          </a:xfrm>
          <a:prstGeom prst="rect">
            <a:avLst/>
          </a:prstGeom>
          <a:noFill/>
          <a:ln w="9525">
            <a:noFill/>
            <a:miter lim="800000"/>
            <a:headEnd/>
            <a:tailEnd/>
          </a:ln>
        </p:spPr>
        <p:txBody>
          <a:bodyPr vert="horz" wrap="square" lIns="92337" tIns="46167" rIns="92337" bIns="46167" numCol="1" anchor="t" anchorCtr="0" compatLnSpc="1">
            <a:prstTxWarp prst="textNoShape">
              <a:avLst/>
            </a:prstTxWarp>
          </a:bodyPr>
          <a:lstStyle>
            <a:lvl1pPr algn="r" defTabSz="920611">
              <a:defRPr sz="1200">
                <a:cs typeface="+mn-cs"/>
              </a:defRPr>
            </a:lvl1pPr>
          </a:lstStyle>
          <a:p>
            <a:pPr>
              <a:defRPr/>
            </a:pPr>
            <a:endParaRPr lang="en-US"/>
          </a:p>
        </p:txBody>
      </p:sp>
      <p:sp>
        <p:nvSpPr>
          <p:cNvPr id="4100" name="Rectangle 4"/>
          <p:cNvSpPr>
            <a:spLocks noGrp="1" noChangeArrowheads="1"/>
          </p:cNvSpPr>
          <p:nvPr>
            <p:ph type="ftr" sz="quarter" idx="2"/>
          </p:nvPr>
        </p:nvSpPr>
        <p:spPr bwMode="auto">
          <a:xfrm>
            <a:off x="0" y="8769653"/>
            <a:ext cx="3004820" cy="461645"/>
          </a:xfrm>
          <a:prstGeom prst="rect">
            <a:avLst/>
          </a:prstGeom>
          <a:noFill/>
          <a:ln w="9525">
            <a:noFill/>
            <a:miter lim="800000"/>
            <a:headEnd/>
            <a:tailEnd/>
          </a:ln>
        </p:spPr>
        <p:txBody>
          <a:bodyPr vert="horz" wrap="square" lIns="92337" tIns="46167" rIns="92337" bIns="46167" numCol="1" anchor="b" anchorCtr="0" compatLnSpc="1">
            <a:prstTxWarp prst="textNoShape">
              <a:avLst/>
            </a:prstTxWarp>
          </a:bodyPr>
          <a:lstStyle>
            <a:lvl1pPr defTabSz="920611">
              <a:defRPr sz="1200">
                <a:cs typeface="+mn-cs"/>
              </a:defRPr>
            </a:lvl1pPr>
          </a:lstStyle>
          <a:p>
            <a:pPr>
              <a:defRPr/>
            </a:pPr>
            <a:endParaRPr lang="en-US"/>
          </a:p>
        </p:txBody>
      </p:sp>
      <p:sp>
        <p:nvSpPr>
          <p:cNvPr id="4101" name="Rectangle 5"/>
          <p:cNvSpPr>
            <a:spLocks noGrp="1" noChangeArrowheads="1"/>
          </p:cNvSpPr>
          <p:nvPr>
            <p:ph type="sldNum" sz="quarter" idx="3"/>
          </p:nvPr>
        </p:nvSpPr>
        <p:spPr bwMode="auto">
          <a:xfrm>
            <a:off x="3927775" y="8769653"/>
            <a:ext cx="3004820" cy="461645"/>
          </a:xfrm>
          <a:prstGeom prst="rect">
            <a:avLst/>
          </a:prstGeom>
          <a:noFill/>
          <a:ln w="9525">
            <a:noFill/>
            <a:miter lim="800000"/>
            <a:headEnd/>
            <a:tailEnd/>
          </a:ln>
        </p:spPr>
        <p:txBody>
          <a:bodyPr vert="horz" wrap="square" lIns="92337" tIns="46167" rIns="92337" bIns="46167" numCol="1" anchor="b" anchorCtr="0" compatLnSpc="1">
            <a:prstTxWarp prst="textNoShape">
              <a:avLst/>
            </a:prstTxWarp>
          </a:bodyPr>
          <a:lstStyle>
            <a:lvl1pPr algn="r" defTabSz="920611">
              <a:defRPr sz="1200">
                <a:cs typeface="+mn-cs"/>
              </a:defRPr>
            </a:lvl1pPr>
          </a:lstStyle>
          <a:p>
            <a:pPr>
              <a:defRPr/>
            </a:pPr>
            <a:fld id="{20BD5BB3-DA4C-431B-874C-84CDB04F9FFA}" type="slidenum">
              <a:rPr lang="en-US"/>
              <a:pPr>
                <a:defRPr/>
              </a:pPr>
              <a:t>‹#›</a:t>
            </a:fld>
            <a:endParaRPr lang="en-US"/>
          </a:p>
        </p:txBody>
      </p:sp>
    </p:spTree>
    <p:extLst>
      <p:ext uri="{BB962C8B-B14F-4D97-AF65-F5344CB8AC3E}">
        <p14:creationId xmlns="" xmlns:p14="http://schemas.microsoft.com/office/powerpoint/2010/main" val="36543272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004820" cy="461645"/>
          </a:xfrm>
          <a:prstGeom prst="rect">
            <a:avLst/>
          </a:prstGeom>
          <a:noFill/>
          <a:ln w="9525">
            <a:noFill/>
            <a:miter lim="800000"/>
            <a:headEnd/>
            <a:tailEnd/>
          </a:ln>
        </p:spPr>
        <p:txBody>
          <a:bodyPr vert="horz" wrap="square" lIns="92337" tIns="46167" rIns="92337" bIns="46167" numCol="1" anchor="t" anchorCtr="0" compatLnSpc="1">
            <a:prstTxWarp prst="textNoShape">
              <a:avLst/>
            </a:prstTxWarp>
          </a:bodyPr>
          <a:lstStyle>
            <a:lvl1pPr defTabSz="920611">
              <a:defRPr sz="1200">
                <a:cs typeface="+mn-cs"/>
              </a:defRPr>
            </a:lvl1pPr>
          </a:lstStyle>
          <a:p>
            <a:pPr>
              <a:defRPr/>
            </a:pPr>
            <a:endParaRPr lang="en-US"/>
          </a:p>
        </p:txBody>
      </p:sp>
      <p:sp>
        <p:nvSpPr>
          <p:cNvPr id="10243" name="Rectangle 3"/>
          <p:cNvSpPr>
            <a:spLocks noGrp="1" noChangeArrowheads="1"/>
          </p:cNvSpPr>
          <p:nvPr>
            <p:ph type="dt" idx="1"/>
          </p:nvPr>
        </p:nvSpPr>
        <p:spPr bwMode="auto">
          <a:xfrm>
            <a:off x="3927775" y="0"/>
            <a:ext cx="3004820" cy="461645"/>
          </a:xfrm>
          <a:prstGeom prst="rect">
            <a:avLst/>
          </a:prstGeom>
          <a:noFill/>
          <a:ln w="9525">
            <a:noFill/>
            <a:miter lim="800000"/>
            <a:headEnd/>
            <a:tailEnd/>
          </a:ln>
        </p:spPr>
        <p:txBody>
          <a:bodyPr vert="horz" wrap="square" lIns="92337" tIns="46167" rIns="92337" bIns="46167" numCol="1" anchor="t" anchorCtr="0" compatLnSpc="1">
            <a:prstTxWarp prst="textNoShape">
              <a:avLst/>
            </a:prstTxWarp>
          </a:bodyPr>
          <a:lstStyle>
            <a:lvl1pPr algn="r" defTabSz="920611">
              <a:defRPr sz="1200">
                <a:cs typeface="+mn-cs"/>
              </a:defRPr>
            </a:lvl1pPr>
          </a:lstStyle>
          <a:p>
            <a:pPr>
              <a:defRPr/>
            </a:pPr>
            <a:endParaRPr lang="en-US"/>
          </a:p>
        </p:txBody>
      </p:sp>
      <p:sp>
        <p:nvSpPr>
          <p:cNvPr id="21508" name="Rectangle 4"/>
          <p:cNvSpPr>
            <a:spLocks noGrp="1" noRot="1" noChangeAspect="1" noChangeArrowheads="1" noTextEdit="1"/>
          </p:cNvSpPr>
          <p:nvPr>
            <p:ph type="sldImg" idx="2"/>
          </p:nvPr>
        </p:nvSpPr>
        <p:spPr bwMode="auto">
          <a:xfrm>
            <a:off x="1158875" y="692150"/>
            <a:ext cx="4616450" cy="3462338"/>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693420" y="4385628"/>
            <a:ext cx="5547360" cy="4154805"/>
          </a:xfrm>
          <a:prstGeom prst="rect">
            <a:avLst/>
          </a:prstGeom>
          <a:noFill/>
          <a:ln w="9525">
            <a:noFill/>
            <a:miter lim="800000"/>
            <a:headEnd/>
            <a:tailEnd/>
          </a:ln>
        </p:spPr>
        <p:txBody>
          <a:bodyPr vert="horz" wrap="square" lIns="92337" tIns="46167" rIns="92337" bIns="4616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246" name="Rectangle 6"/>
          <p:cNvSpPr>
            <a:spLocks noGrp="1" noChangeArrowheads="1"/>
          </p:cNvSpPr>
          <p:nvPr>
            <p:ph type="ftr" sz="quarter" idx="4"/>
          </p:nvPr>
        </p:nvSpPr>
        <p:spPr bwMode="auto">
          <a:xfrm>
            <a:off x="0" y="8769653"/>
            <a:ext cx="3004820" cy="461645"/>
          </a:xfrm>
          <a:prstGeom prst="rect">
            <a:avLst/>
          </a:prstGeom>
          <a:noFill/>
          <a:ln w="9525">
            <a:noFill/>
            <a:miter lim="800000"/>
            <a:headEnd/>
            <a:tailEnd/>
          </a:ln>
        </p:spPr>
        <p:txBody>
          <a:bodyPr vert="horz" wrap="square" lIns="92337" tIns="46167" rIns="92337" bIns="46167" numCol="1" anchor="b" anchorCtr="0" compatLnSpc="1">
            <a:prstTxWarp prst="textNoShape">
              <a:avLst/>
            </a:prstTxWarp>
          </a:bodyPr>
          <a:lstStyle>
            <a:lvl1pPr defTabSz="920611">
              <a:defRPr sz="1200">
                <a:cs typeface="+mn-cs"/>
              </a:defRPr>
            </a:lvl1pPr>
          </a:lstStyle>
          <a:p>
            <a:pPr>
              <a:defRPr/>
            </a:pPr>
            <a:endParaRPr lang="en-US"/>
          </a:p>
        </p:txBody>
      </p:sp>
      <p:sp>
        <p:nvSpPr>
          <p:cNvPr id="10247" name="Rectangle 7"/>
          <p:cNvSpPr>
            <a:spLocks noGrp="1" noChangeArrowheads="1"/>
          </p:cNvSpPr>
          <p:nvPr>
            <p:ph type="sldNum" sz="quarter" idx="5"/>
          </p:nvPr>
        </p:nvSpPr>
        <p:spPr bwMode="auto">
          <a:xfrm>
            <a:off x="3927775" y="8769653"/>
            <a:ext cx="3004820" cy="461645"/>
          </a:xfrm>
          <a:prstGeom prst="rect">
            <a:avLst/>
          </a:prstGeom>
          <a:noFill/>
          <a:ln w="9525">
            <a:noFill/>
            <a:miter lim="800000"/>
            <a:headEnd/>
            <a:tailEnd/>
          </a:ln>
        </p:spPr>
        <p:txBody>
          <a:bodyPr vert="horz" wrap="square" lIns="92337" tIns="46167" rIns="92337" bIns="46167" numCol="1" anchor="b" anchorCtr="0" compatLnSpc="1">
            <a:prstTxWarp prst="textNoShape">
              <a:avLst/>
            </a:prstTxWarp>
          </a:bodyPr>
          <a:lstStyle>
            <a:lvl1pPr algn="r" defTabSz="920611">
              <a:defRPr sz="1200">
                <a:cs typeface="+mn-cs"/>
              </a:defRPr>
            </a:lvl1pPr>
          </a:lstStyle>
          <a:p>
            <a:pPr>
              <a:defRPr/>
            </a:pPr>
            <a:fld id="{3ECBDEA9-5E1F-4BA4-895F-DA3AB357B58E}" type="slidenum">
              <a:rPr lang="en-US"/>
              <a:pPr>
                <a:defRPr/>
              </a:pPr>
              <a:t>‹#›</a:t>
            </a:fld>
            <a:endParaRPr lang="en-US"/>
          </a:p>
        </p:txBody>
      </p:sp>
    </p:spTree>
    <p:extLst>
      <p:ext uri="{BB962C8B-B14F-4D97-AF65-F5344CB8AC3E}">
        <p14:creationId xmlns="" xmlns:p14="http://schemas.microsoft.com/office/powerpoint/2010/main" val="15222721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p:txBody>
          <a:bodyPr/>
          <a:lstStyle/>
          <a:p>
            <a:pPr>
              <a:defRPr/>
            </a:pPr>
            <a:fld id="{E7F50215-1873-48B2-9B88-D16E1D613730}" type="slidenum">
              <a:rPr lang="en-US" smtClean="0"/>
              <a:pPr>
                <a:defRPr/>
              </a:pPr>
              <a:t>0</a:t>
            </a:fld>
            <a:endParaRPr lang="en-US" smtClean="0"/>
          </a:p>
        </p:txBody>
      </p:sp>
      <p:sp>
        <p:nvSpPr>
          <p:cNvPr id="22531" name="Rectangle 2"/>
          <p:cNvSpPr>
            <a:spLocks noGrp="1" noRot="1" noChangeAspect="1" noChangeArrowheads="1" noTextEdit="1"/>
          </p:cNvSpPr>
          <p:nvPr>
            <p:ph type="sldImg"/>
          </p:nvPr>
        </p:nvSpPr>
        <p:spPr>
          <a:xfrm>
            <a:off x="1158875" y="693738"/>
            <a:ext cx="4616450" cy="3462337"/>
          </a:xfrm>
          <a:ln/>
        </p:spPr>
      </p:sp>
      <p:sp>
        <p:nvSpPr>
          <p:cNvPr id="22532" name="Rectangle 3"/>
          <p:cNvSpPr>
            <a:spLocks noGrp="1" noChangeArrowheads="1"/>
          </p:cNvSpPr>
          <p:nvPr>
            <p:ph type="body" idx="1"/>
          </p:nvPr>
        </p:nvSpPr>
        <p:spPr>
          <a:xfrm>
            <a:off x="693420" y="4385628"/>
            <a:ext cx="5547360" cy="4153203"/>
          </a:xfrm>
          <a:noFill/>
          <a:ln/>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ECBDEA9-5E1F-4BA4-895F-DA3AB357B58E}" type="slidenum">
              <a:rPr lang="en-US" smtClean="0"/>
              <a:pPr>
                <a:defRPr/>
              </a:pPr>
              <a:t>17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compared impacts</a:t>
            </a:r>
            <a:r>
              <a:rPr lang="en-US" baseline="0" dirty="0" smtClean="0"/>
              <a:t> for customers that were there in both 2010 and 2011.  The % impacts were very similar and differences were less than 1 percentage point.</a:t>
            </a:r>
          </a:p>
          <a:p>
            <a:r>
              <a:rPr lang="en-US" dirty="0" smtClean="0"/>
              <a:t>*In</a:t>
            </a:r>
            <a:r>
              <a:rPr lang="en-US" baseline="0" dirty="0" smtClean="0"/>
              <a:t> general, customers that staid of the rate performed better than those that opted out. </a:t>
            </a:r>
          </a:p>
          <a:p>
            <a:r>
              <a:rPr lang="en-US" baseline="0" dirty="0" smtClean="0"/>
              <a:t>*There was also a substantial change in the customer.  For example, 200 PG&amp;E customers opted out and PG&amp;E added 300 new accounts, most of which were in the agricultural or water transport business segments. </a:t>
            </a:r>
          </a:p>
          <a:p>
            <a:endParaRPr lang="en-US" dirty="0"/>
          </a:p>
        </p:txBody>
      </p:sp>
      <p:sp>
        <p:nvSpPr>
          <p:cNvPr id="4" name="Slide Number Placeholder 3"/>
          <p:cNvSpPr>
            <a:spLocks noGrp="1"/>
          </p:cNvSpPr>
          <p:nvPr>
            <p:ph type="sldNum" sz="quarter" idx="10"/>
          </p:nvPr>
        </p:nvSpPr>
        <p:spPr/>
        <p:txBody>
          <a:bodyPr/>
          <a:lstStyle/>
          <a:p>
            <a:pPr>
              <a:defRPr/>
            </a:pPr>
            <a:fld id="{3ECBDEA9-5E1F-4BA4-895F-DA3AB357B58E}" type="slidenum">
              <a:rPr lang="en-US" smtClean="0"/>
              <a:pPr>
                <a:defRPr/>
              </a:pPr>
              <a:t>21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used customers still enrolled as of the end of the </a:t>
            </a:r>
            <a:r>
              <a:rPr lang="en-US" baseline="0" dirty="0" smtClean="0"/>
              <a:t>2011 evaluation to reflect mix; used all historical data for all three utilities</a:t>
            </a:r>
            <a:endParaRPr lang="en-US" dirty="0"/>
          </a:p>
        </p:txBody>
      </p:sp>
      <p:sp>
        <p:nvSpPr>
          <p:cNvPr id="4" name="Slide Number Placeholder 3"/>
          <p:cNvSpPr>
            <a:spLocks noGrp="1"/>
          </p:cNvSpPr>
          <p:nvPr>
            <p:ph type="sldNum" sz="quarter" idx="10"/>
          </p:nvPr>
        </p:nvSpPr>
        <p:spPr/>
        <p:txBody>
          <a:bodyPr/>
          <a:lstStyle/>
          <a:p>
            <a:pPr>
              <a:defRPr/>
            </a:pPr>
            <a:fld id="{3ECBDEA9-5E1F-4BA4-895F-DA3AB357B58E}" type="slidenum">
              <a:rPr lang="en-US" smtClean="0"/>
              <a:pPr>
                <a:defRPr/>
              </a:pPr>
              <a:t>25</a:t>
            </a:fld>
            <a:endParaRPr lang="en-US"/>
          </a:p>
        </p:txBody>
      </p:sp>
    </p:spTree>
    <p:extLst>
      <p:ext uri="{BB962C8B-B14F-4D97-AF65-F5344CB8AC3E}">
        <p14:creationId xmlns="" xmlns:p14="http://schemas.microsoft.com/office/powerpoint/2010/main" val="11569107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US" sz="1400" b="0" dirty="0" smtClean="0"/>
              <a:t>1. If CPP will be implemented on a default basis for these customer segments, we recommend a multi-stage deployment process, where utilities test the default CPP process with a smaller, random sub-set of customers prior to full implementation; 3. Calling additional events will help SDG&amp;E better understand the relationship between weather conditions and the magnitude of demand reductions</a:t>
            </a:r>
          </a:p>
          <a:p>
            <a:pPr marL="0" marR="0" lvl="1" indent="0" algn="l" defTabSz="914400" rtl="0" eaLnBrk="0" fontAlgn="base" latinLnBrk="0" hangingPunct="0">
              <a:lnSpc>
                <a:spcPct val="100000"/>
              </a:lnSpc>
              <a:spcBef>
                <a:spcPct val="30000"/>
              </a:spcBef>
              <a:spcAft>
                <a:spcPct val="0"/>
              </a:spcAft>
              <a:buClrTx/>
              <a:buSzTx/>
              <a:buFontTx/>
              <a:buNone/>
              <a:tabLst/>
              <a:defRPr/>
            </a:pPr>
            <a:endParaRPr lang="en-US" sz="1400" b="0" dirty="0" smtClean="0"/>
          </a:p>
          <a:p>
            <a:endParaRPr lang="en-US" dirty="0"/>
          </a:p>
        </p:txBody>
      </p:sp>
      <p:sp>
        <p:nvSpPr>
          <p:cNvPr id="4" name="Slide Number Placeholder 3"/>
          <p:cNvSpPr>
            <a:spLocks noGrp="1"/>
          </p:cNvSpPr>
          <p:nvPr>
            <p:ph type="sldNum" sz="quarter" idx="10"/>
          </p:nvPr>
        </p:nvSpPr>
        <p:spPr/>
        <p:txBody>
          <a:bodyPr/>
          <a:lstStyle/>
          <a:p>
            <a:pPr>
              <a:defRPr/>
            </a:pPr>
            <a:fld id="{3ECBDEA9-5E1F-4BA4-895F-DA3AB357B58E}" type="slidenum">
              <a:rPr lang="en-US" smtClean="0"/>
              <a:pPr>
                <a:defRPr/>
              </a:pPr>
              <a:t>26</a:t>
            </a:fld>
            <a:endParaRPr lang="en-US"/>
          </a:p>
        </p:txBody>
      </p:sp>
    </p:spTree>
    <p:extLst>
      <p:ext uri="{BB962C8B-B14F-4D97-AF65-F5344CB8AC3E}">
        <p14:creationId xmlns="" xmlns:p14="http://schemas.microsoft.com/office/powerpoint/2010/main" val="102082941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14"/>
          <p:cNvSpPr>
            <a:spLocks noChangeShapeType="1"/>
          </p:cNvSpPr>
          <p:nvPr userDrawn="1"/>
        </p:nvSpPr>
        <p:spPr bwMode="auto">
          <a:xfrm>
            <a:off x="2743200" y="0"/>
            <a:ext cx="0" cy="6858000"/>
          </a:xfrm>
          <a:prstGeom prst="line">
            <a:avLst/>
          </a:prstGeom>
          <a:noFill/>
          <a:ln w="3175">
            <a:solidFill>
              <a:schemeClr val="tx1"/>
            </a:solidFill>
            <a:round/>
            <a:headEnd/>
            <a:tailEnd/>
          </a:ln>
          <a:effectLst/>
        </p:spPr>
        <p:txBody>
          <a:bodyPr/>
          <a:lstStyle/>
          <a:p>
            <a:pPr>
              <a:defRPr/>
            </a:pPr>
            <a:endParaRPr lang="en-US" dirty="0">
              <a:cs typeface="+mn-cs"/>
            </a:endParaRPr>
          </a:p>
        </p:txBody>
      </p:sp>
      <p:sp>
        <p:nvSpPr>
          <p:cNvPr id="5" name="Rectangle 7"/>
          <p:cNvSpPr>
            <a:spLocks noChangeArrowheads="1"/>
          </p:cNvSpPr>
          <p:nvPr userDrawn="1"/>
        </p:nvSpPr>
        <p:spPr bwMode="auto">
          <a:xfrm>
            <a:off x="0" y="0"/>
            <a:ext cx="2743200" cy="1600200"/>
          </a:xfrm>
          <a:prstGeom prst="rect">
            <a:avLst/>
          </a:prstGeom>
          <a:solidFill>
            <a:srgbClr val="433B67"/>
          </a:solidFill>
          <a:ln w="9525">
            <a:noFill/>
            <a:miter lim="800000"/>
            <a:headEnd/>
            <a:tailEnd/>
          </a:ln>
          <a:effectLst/>
        </p:spPr>
        <p:txBody>
          <a:bodyPr wrap="none" anchor="ctr"/>
          <a:lstStyle/>
          <a:p>
            <a:pPr>
              <a:defRPr/>
            </a:pPr>
            <a:endParaRPr lang="en-US" dirty="0">
              <a:cs typeface="+mn-cs"/>
            </a:endParaRPr>
          </a:p>
        </p:txBody>
      </p:sp>
      <p:sp>
        <p:nvSpPr>
          <p:cNvPr id="6" name="Rectangle 8" descr="Light vertical"/>
          <p:cNvSpPr>
            <a:spLocks noChangeArrowheads="1"/>
          </p:cNvSpPr>
          <p:nvPr userDrawn="1"/>
        </p:nvSpPr>
        <p:spPr bwMode="auto">
          <a:xfrm>
            <a:off x="0" y="1600200"/>
            <a:ext cx="2743200" cy="5257800"/>
          </a:xfrm>
          <a:prstGeom prst="rect">
            <a:avLst/>
          </a:prstGeom>
          <a:pattFill prst="ltVert">
            <a:fgClr>
              <a:srgbClr val="8581A4"/>
            </a:fgClr>
            <a:bgClr>
              <a:srgbClr val="C1BED1"/>
            </a:bgClr>
          </a:pattFill>
          <a:ln w="9525">
            <a:noFill/>
            <a:miter lim="800000"/>
            <a:headEnd/>
            <a:tailEnd/>
          </a:ln>
          <a:effectLst/>
        </p:spPr>
        <p:txBody>
          <a:bodyPr wrap="none" anchor="ctr"/>
          <a:lstStyle/>
          <a:p>
            <a:pPr>
              <a:defRPr/>
            </a:pPr>
            <a:endParaRPr lang="en-US" dirty="0">
              <a:cs typeface="+mn-cs"/>
            </a:endParaRPr>
          </a:p>
        </p:txBody>
      </p:sp>
      <p:sp>
        <p:nvSpPr>
          <p:cNvPr id="7" name="Rectangle 9"/>
          <p:cNvSpPr>
            <a:spLocks noChangeArrowheads="1"/>
          </p:cNvSpPr>
          <p:nvPr userDrawn="1"/>
        </p:nvSpPr>
        <p:spPr bwMode="auto">
          <a:xfrm>
            <a:off x="0" y="1600200"/>
            <a:ext cx="9144000" cy="228600"/>
          </a:xfrm>
          <a:prstGeom prst="rect">
            <a:avLst/>
          </a:prstGeom>
          <a:gradFill rotWithShape="1">
            <a:gsLst>
              <a:gs pos="0">
                <a:srgbClr val="853D1E"/>
              </a:gs>
              <a:gs pos="100000">
                <a:srgbClr val="853D1E">
                  <a:gamma/>
                  <a:shade val="46275"/>
                  <a:invGamma/>
                </a:srgbClr>
              </a:gs>
            </a:gsLst>
            <a:lin ang="0" scaled="1"/>
          </a:gradFill>
          <a:ln w="9525">
            <a:noFill/>
            <a:miter lim="800000"/>
            <a:headEnd/>
            <a:tailEnd/>
          </a:ln>
          <a:effectLst/>
        </p:spPr>
        <p:txBody>
          <a:bodyPr wrap="none" anchor="ctr"/>
          <a:lstStyle/>
          <a:p>
            <a:pPr>
              <a:defRPr/>
            </a:pPr>
            <a:endParaRPr lang="en-US" dirty="0">
              <a:cs typeface="+mn-cs"/>
            </a:endParaRPr>
          </a:p>
        </p:txBody>
      </p:sp>
      <p:sp>
        <p:nvSpPr>
          <p:cNvPr id="8" name="Rectangle 7"/>
          <p:cNvSpPr>
            <a:spLocks noChangeArrowheads="1"/>
          </p:cNvSpPr>
          <p:nvPr userDrawn="1"/>
        </p:nvSpPr>
        <p:spPr bwMode="auto">
          <a:xfrm>
            <a:off x="0" y="5638800"/>
            <a:ext cx="2743200" cy="914400"/>
          </a:xfrm>
          <a:prstGeom prst="rect">
            <a:avLst/>
          </a:prstGeom>
          <a:solidFill>
            <a:schemeClr val="bg1"/>
          </a:solidFill>
          <a:ln w="9525">
            <a:noFill/>
            <a:miter lim="800000"/>
            <a:headEnd/>
            <a:tailEnd/>
          </a:ln>
          <a:effectLst/>
        </p:spPr>
        <p:txBody>
          <a:bodyPr wrap="none" anchor="ctr"/>
          <a:lstStyle/>
          <a:p>
            <a:pPr>
              <a:defRPr/>
            </a:pPr>
            <a:endParaRPr lang="en-US" dirty="0">
              <a:cs typeface="+mn-cs"/>
            </a:endParaRPr>
          </a:p>
        </p:txBody>
      </p:sp>
      <p:pic>
        <p:nvPicPr>
          <p:cNvPr id="9" name="Picture 12" descr="FSC Logo NEW PURPLE 2007 for PP"/>
          <p:cNvPicPr>
            <a:picLocks noChangeAspect="1" noChangeArrowheads="1"/>
          </p:cNvPicPr>
          <p:nvPr userDrawn="1"/>
        </p:nvPicPr>
        <p:blipFill>
          <a:blip r:embed="rId2" cstate="print"/>
          <a:srcRect/>
          <a:stretch>
            <a:fillRect/>
          </a:stretch>
        </p:blipFill>
        <p:spPr bwMode="auto">
          <a:xfrm>
            <a:off x="152400" y="5873750"/>
            <a:ext cx="2495550" cy="374650"/>
          </a:xfrm>
          <a:prstGeom prst="rect">
            <a:avLst/>
          </a:prstGeom>
          <a:noFill/>
          <a:ln w="9525">
            <a:noFill/>
            <a:miter lim="800000"/>
            <a:headEnd/>
            <a:tailEnd/>
          </a:ln>
        </p:spPr>
      </p:pic>
      <p:pic>
        <p:nvPicPr>
          <p:cNvPr id="10" name="Picture 13" descr="smart meter reduced"/>
          <p:cNvPicPr>
            <a:picLocks noChangeAspect="1" noChangeArrowheads="1"/>
          </p:cNvPicPr>
          <p:nvPr userDrawn="1"/>
        </p:nvPicPr>
        <p:blipFill>
          <a:blip r:embed="rId3" cstate="print"/>
          <a:srcRect/>
          <a:stretch>
            <a:fillRect/>
          </a:stretch>
        </p:blipFill>
        <p:spPr bwMode="auto">
          <a:xfrm>
            <a:off x="990600" y="1828800"/>
            <a:ext cx="1752600" cy="1562100"/>
          </a:xfrm>
          <a:prstGeom prst="rect">
            <a:avLst/>
          </a:prstGeom>
          <a:noFill/>
          <a:ln w="3175">
            <a:solidFill>
              <a:schemeClr val="tx1"/>
            </a:solidFill>
            <a:miter lim="800000"/>
            <a:headEnd/>
            <a:tailEnd/>
          </a:ln>
        </p:spPr>
      </p:pic>
      <p:pic>
        <p:nvPicPr>
          <p:cNvPr id="11" name="Picture 15" descr="solar roof reduced"/>
          <p:cNvPicPr>
            <a:picLocks noChangeAspect="1" noChangeArrowheads="1"/>
          </p:cNvPicPr>
          <p:nvPr userDrawn="1"/>
        </p:nvPicPr>
        <p:blipFill>
          <a:blip r:embed="rId4" cstate="print"/>
          <a:srcRect/>
          <a:stretch>
            <a:fillRect/>
          </a:stretch>
        </p:blipFill>
        <p:spPr bwMode="auto">
          <a:xfrm>
            <a:off x="987425" y="3581400"/>
            <a:ext cx="1755775" cy="1565275"/>
          </a:xfrm>
          <a:prstGeom prst="rect">
            <a:avLst/>
          </a:prstGeom>
          <a:noFill/>
          <a:ln w="3175">
            <a:solidFill>
              <a:schemeClr val="tx1"/>
            </a:solidFill>
            <a:miter lim="800000"/>
            <a:headEnd/>
            <a:tailEnd/>
          </a:ln>
        </p:spPr>
      </p:pic>
      <p:sp>
        <p:nvSpPr>
          <p:cNvPr id="3074" name="Rectangle 2"/>
          <p:cNvSpPr>
            <a:spLocks noGrp="1" noChangeArrowheads="1"/>
          </p:cNvSpPr>
          <p:nvPr>
            <p:ph type="ctrTitle"/>
          </p:nvPr>
        </p:nvSpPr>
        <p:spPr>
          <a:xfrm>
            <a:off x="2971800" y="2130425"/>
            <a:ext cx="5867400" cy="1470025"/>
          </a:xfrm>
        </p:spPr>
        <p:txBody>
          <a:bodyPr/>
          <a:lstStyle>
            <a:lvl1pPr algn="ctr">
              <a:defRPr sz="3200">
                <a:latin typeface="Calibri" pitchFamily="34" charset="0"/>
              </a:defRPr>
            </a:lvl1pPr>
          </a:lstStyle>
          <a:p>
            <a:r>
              <a:rPr lang="en-US"/>
              <a:t>Click to edit Master title style</a:t>
            </a:r>
          </a:p>
        </p:txBody>
      </p:sp>
      <p:sp>
        <p:nvSpPr>
          <p:cNvPr id="3075" name="Rectangle 3"/>
          <p:cNvSpPr>
            <a:spLocks noGrp="1" noChangeArrowheads="1"/>
          </p:cNvSpPr>
          <p:nvPr>
            <p:ph type="subTitle" idx="1"/>
          </p:nvPr>
        </p:nvSpPr>
        <p:spPr>
          <a:xfrm>
            <a:off x="3048000" y="5181600"/>
            <a:ext cx="5791200" cy="457200"/>
          </a:xfrm>
        </p:spPr>
        <p:txBody>
          <a:bodyPr/>
          <a:lstStyle>
            <a:lvl1pPr marL="0" indent="0" algn="ctr">
              <a:buFont typeface="Wingdings" pitchFamily="2" charset="2"/>
              <a:buNone/>
              <a:defRPr sz="1400">
                <a:solidFill>
                  <a:srgbClr val="64300A"/>
                </a:solidFill>
                <a:latin typeface="Calibri" pitchFamily="34" charset="0"/>
              </a:defRPr>
            </a:lvl1pPr>
          </a:lstStyle>
          <a:p>
            <a:r>
              <a:rPr lang="en-US"/>
              <a:t>Click to edit Master subtitle style</a:t>
            </a:r>
          </a:p>
        </p:txBody>
      </p:sp>
      <p:sp>
        <p:nvSpPr>
          <p:cNvPr id="12" name="Rectangle 4"/>
          <p:cNvSpPr>
            <a:spLocks noGrp="1" noChangeArrowheads="1"/>
          </p:cNvSpPr>
          <p:nvPr>
            <p:ph type="dt" sz="half" idx="10"/>
          </p:nvPr>
        </p:nvSpPr>
        <p:spPr bwMode="auto">
          <a:xfrm>
            <a:off x="457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a:cs typeface="+mn-cs"/>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sldNum" sz="quarter" idx="10"/>
          </p:nvPr>
        </p:nvSpPr>
        <p:spPr/>
        <p:txBody>
          <a:bodyPr/>
          <a:lstStyle>
            <a:lvl1pPr>
              <a:defRPr/>
            </a:lvl1pPr>
          </a:lstStyle>
          <a:p>
            <a:pPr>
              <a:defRPr/>
            </a:pPr>
            <a:r>
              <a:rPr lang="en-US"/>
              <a:t>Page </a:t>
            </a:r>
            <a:fld id="{34A84901-FA1D-43C2-9008-F94D740C9F55}"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sldNum" sz="quarter" idx="10"/>
          </p:nvPr>
        </p:nvSpPr>
        <p:spPr/>
        <p:txBody>
          <a:bodyPr/>
          <a:lstStyle>
            <a:lvl1pPr>
              <a:defRPr/>
            </a:lvl1pPr>
          </a:lstStyle>
          <a:p>
            <a:pPr>
              <a:defRPr/>
            </a:pPr>
            <a:r>
              <a:rPr lang="en-US"/>
              <a:t>Page </a:t>
            </a:r>
            <a:fld id="{BC8E3C35-D4B5-4360-A7AE-544E033CFB70}"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Rectangle 13"/>
          <p:cNvSpPr>
            <a:spLocks noGrp="1" noChangeArrowheads="1"/>
          </p:cNvSpPr>
          <p:nvPr>
            <p:ph type="sldNum" sz="quarter" idx="10"/>
          </p:nvPr>
        </p:nvSpPr>
        <p:spPr/>
        <p:txBody>
          <a:bodyPr/>
          <a:lstStyle>
            <a:lvl1pPr>
              <a:defRPr/>
            </a:lvl1pPr>
          </a:lstStyle>
          <a:p>
            <a:pPr>
              <a:defRPr/>
            </a:pPr>
            <a:r>
              <a:rPr lang="en-US"/>
              <a:t>Page </a:t>
            </a:r>
            <a:fld id="{393C68DA-E97D-4F9E-BDFF-02665079CFB2}"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3"/>
          <p:cNvSpPr>
            <a:spLocks noGrp="1" noChangeArrowheads="1"/>
          </p:cNvSpPr>
          <p:nvPr>
            <p:ph type="sldNum" sz="quarter" idx="10"/>
          </p:nvPr>
        </p:nvSpPr>
        <p:spPr/>
        <p:txBody>
          <a:bodyPr/>
          <a:lstStyle>
            <a:lvl1pPr>
              <a:defRPr/>
            </a:lvl1pPr>
          </a:lstStyle>
          <a:p>
            <a:pPr>
              <a:defRPr/>
            </a:pPr>
            <a:r>
              <a:rPr lang="en-US"/>
              <a:t>Page </a:t>
            </a:r>
            <a:fld id="{FEF2374D-066B-4CBF-98CB-4257DC9547E9}"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3"/>
          <p:cNvSpPr>
            <a:spLocks noGrp="1" noChangeArrowheads="1"/>
          </p:cNvSpPr>
          <p:nvPr>
            <p:ph type="sldNum" sz="quarter" idx="10"/>
          </p:nvPr>
        </p:nvSpPr>
        <p:spPr/>
        <p:txBody>
          <a:bodyPr/>
          <a:lstStyle>
            <a:lvl1pPr>
              <a:defRPr/>
            </a:lvl1pPr>
          </a:lstStyle>
          <a:p>
            <a:pPr>
              <a:defRPr/>
            </a:pPr>
            <a:r>
              <a:rPr lang="en-US"/>
              <a:t>Page </a:t>
            </a:r>
            <a:fld id="{89CF0FB6-8E9A-4D78-AF50-5B6A0B53F8D0}"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sldNum" sz="quarter" idx="10"/>
          </p:nvPr>
        </p:nvSpPr>
        <p:spPr/>
        <p:txBody>
          <a:bodyPr/>
          <a:lstStyle>
            <a:lvl1pPr>
              <a:defRPr/>
            </a:lvl1pPr>
          </a:lstStyle>
          <a:p>
            <a:pPr>
              <a:defRPr/>
            </a:pPr>
            <a:r>
              <a:rPr lang="en-US"/>
              <a:t>Page </a:t>
            </a:r>
            <a:fld id="{D4CAE13A-577A-4B65-8A72-0833B70F7A6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400" baseline="0">
                <a:latin typeface="Arial" pitchFamily="34" charset="0"/>
                <a:cs typeface="Arial" pitchFamily="34" charset="0"/>
              </a:defRPr>
            </a:lvl1pPr>
            <a:lvl2pPr>
              <a:defRPr sz="2000" baseline="0">
                <a:latin typeface="Arial" pitchFamily="34" charset="0"/>
                <a:cs typeface="Arial" pitchFamily="34" charset="0"/>
              </a:defRPr>
            </a:lvl2pPr>
            <a:lvl3pPr>
              <a:defRPr sz="1600" i="0" baseline="0">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13"/>
          <p:cNvSpPr>
            <a:spLocks noGrp="1" noChangeArrowheads="1"/>
          </p:cNvSpPr>
          <p:nvPr>
            <p:ph type="sldNum" sz="quarter" idx="10"/>
          </p:nvPr>
        </p:nvSpPr>
        <p:spPr>
          <a:xfrm>
            <a:off x="3594100" y="6400800"/>
            <a:ext cx="1951038" cy="201613"/>
          </a:xfrm>
        </p:spPr>
        <p:txBody>
          <a:bodyPr/>
          <a:lstStyle>
            <a:lvl1pPr algn="ctr">
              <a:defRPr sz="1200" i="1"/>
            </a:lvl1pPr>
          </a:lstStyle>
          <a:p>
            <a:pPr>
              <a:defRPr/>
            </a:pPr>
            <a:r>
              <a:rPr lang="en-US"/>
              <a:t>Page </a:t>
            </a:r>
            <a:fld id="{D8D417DF-031B-4D40-8BB1-49981ECAE5B0}"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3"/>
          <p:cNvSpPr>
            <a:spLocks noGrp="1" noChangeArrowheads="1"/>
          </p:cNvSpPr>
          <p:nvPr>
            <p:ph type="sldNum" sz="quarter" idx="10"/>
          </p:nvPr>
        </p:nvSpPr>
        <p:spPr/>
        <p:txBody>
          <a:bodyPr/>
          <a:lstStyle>
            <a:lvl1pPr>
              <a:defRPr/>
            </a:lvl1pPr>
          </a:lstStyle>
          <a:p>
            <a:pPr>
              <a:defRPr/>
            </a:pPr>
            <a:r>
              <a:rPr lang="en-US"/>
              <a:t>Page </a:t>
            </a:r>
            <a:fld id="{404252DE-5831-49B0-8102-6C0562601E8E}"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3"/>
          <p:cNvSpPr>
            <a:spLocks noGrp="1" noChangeArrowheads="1"/>
          </p:cNvSpPr>
          <p:nvPr>
            <p:ph type="sldNum" sz="quarter" idx="10"/>
          </p:nvPr>
        </p:nvSpPr>
        <p:spPr>
          <a:xfrm>
            <a:off x="3594100" y="6400800"/>
            <a:ext cx="1951038" cy="201613"/>
          </a:xfrm>
        </p:spPr>
        <p:txBody>
          <a:bodyPr/>
          <a:lstStyle>
            <a:lvl1pPr algn="ctr">
              <a:defRPr sz="1200" i="1"/>
            </a:lvl1pPr>
          </a:lstStyle>
          <a:p>
            <a:pPr>
              <a:defRPr/>
            </a:pPr>
            <a:r>
              <a:rPr lang="en-US"/>
              <a:t>Page </a:t>
            </a:r>
            <a:fld id="{EEFEA303-5A66-4CC4-96E5-03C3030260AE}"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3"/>
          <p:cNvSpPr>
            <a:spLocks noGrp="1" noChangeArrowheads="1"/>
          </p:cNvSpPr>
          <p:nvPr>
            <p:ph type="sldNum" sz="quarter" idx="10"/>
          </p:nvPr>
        </p:nvSpPr>
        <p:spPr/>
        <p:txBody>
          <a:bodyPr/>
          <a:lstStyle>
            <a:lvl1pPr>
              <a:defRPr/>
            </a:lvl1pPr>
          </a:lstStyle>
          <a:p>
            <a:pPr>
              <a:defRPr/>
            </a:pPr>
            <a:r>
              <a:rPr lang="en-US"/>
              <a:t>Page </a:t>
            </a:r>
            <a:fld id="{AEC57709-CF6D-4BF0-9E4B-7A4F0D48FA75}"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3"/>
          <p:cNvSpPr>
            <a:spLocks noGrp="1" noChangeArrowheads="1"/>
          </p:cNvSpPr>
          <p:nvPr>
            <p:ph type="sldNum" sz="quarter" idx="10"/>
          </p:nvPr>
        </p:nvSpPr>
        <p:spPr/>
        <p:txBody>
          <a:bodyPr/>
          <a:lstStyle>
            <a:lvl1pPr>
              <a:defRPr/>
            </a:lvl1pPr>
          </a:lstStyle>
          <a:p>
            <a:pPr>
              <a:defRPr/>
            </a:pPr>
            <a:r>
              <a:rPr lang="en-US"/>
              <a:t>Page </a:t>
            </a:r>
            <a:fld id="{3EE876D0-540D-43D8-AF35-422D91F92D0E}"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3"/>
          <p:cNvSpPr>
            <a:spLocks noGrp="1" noChangeArrowheads="1"/>
          </p:cNvSpPr>
          <p:nvPr>
            <p:ph type="sldNum" sz="quarter" idx="10"/>
          </p:nvPr>
        </p:nvSpPr>
        <p:spPr/>
        <p:txBody>
          <a:bodyPr/>
          <a:lstStyle>
            <a:lvl1pPr>
              <a:defRPr/>
            </a:lvl1pPr>
          </a:lstStyle>
          <a:p>
            <a:pPr>
              <a:defRPr/>
            </a:pPr>
            <a:r>
              <a:rPr lang="en-US"/>
              <a:t>Page </a:t>
            </a:r>
            <a:fld id="{519ABB5D-CADE-45EC-B527-23CBCA38174E}"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sldNum" sz="quarter" idx="10"/>
          </p:nvPr>
        </p:nvSpPr>
        <p:spPr/>
        <p:txBody>
          <a:bodyPr/>
          <a:lstStyle>
            <a:lvl1pPr>
              <a:defRPr/>
            </a:lvl1pPr>
          </a:lstStyle>
          <a:p>
            <a:pPr>
              <a:defRPr/>
            </a:pPr>
            <a:r>
              <a:rPr lang="en-US"/>
              <a:t>Page </a:t>
            </a:r>
            <a:fld id="{6DBB68F1-043A-423B-8EBB-761C3154B47F}"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sldNum" sz="quarter" idx="10"/>
          </p:nvPr>
        </p:nvSpPr>
        <p:spPr/>
        <p:txBody>
          <a:bodyPr/>
          <a:lstStyle>
            <a:lvl1pPr>
              <a:defRPr/>
            </a:lvl1pPr>
          </a:lstStyle>
          <a:p>
            <a:pPr>
              <a:defRPr/>
            </a:pPr>
            <a:r>
              <a:rPr lang="en-US"/>
              <a:t>Page </a:t>
            </a:r>
            <a:fld id="{EF3CC446-DEE5-4779-81B6-593AEE6430F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8683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28" name="Picture 7" descr="FSC Logo NEW PURPLE 2007 for PP"/>
          <p:cNvPicPr>
            <a:picLocks noChangeAspect="1" noChangeArrowheads="1"/>
          </p:cNvPicPr>
          <p:nvPr/>
        </p:nvPicPr>
        <p:blipFill>
          <a:blip r:embed="rId17" cstate="print"/>
          <a:srcRect/>
          <a:stretch>
            <a:fillRect/>
          </a:stretch>
        </p:blipFill>
        <p:spPr bwMode="auto">
          <a:xfrm>
            <a:off x="195263" y="6381750"/>
            <a:ext cx="2163762" cy="323850"/>
          </a:xfrm>
          <a:prstGeom prst="rect">
            <a:avLst/>
          </a:prstGeom>
          <a:noFill/>
          <a:ln w="9525">
            <a:noFill/>
            <a:miter lim="800000"/>
            <a:headEnd/>
            <a:tailEnd/>
          </a:ln>
        </p:spPr>
      </p:pic>
      <p:sp>
        <p:nvSpPr>
          <p:cNvPr id="1034" name="Rectangle 10"/>
          <p:cNvSpPr>
            <a:spLocks noChangeArrowheads="1"/>
          </p:cNvSpPr>
          <p:nvPr/>
        </p:nvSpPr>
        <p:spPr bwMode="auto">
          <a:xfrm>
            <a:off x="0" y="5986463"/>
            <a:ext cx="9144000" cy="76200"/>
          </a:xfrm>
          <a:prstGeom prst="rect">
            <a:avLst/>
          </a:prstGeom>
          <a:gradFill rotWithShape="1">
            <a:gsLst>
              <a:gs pos="0">
                <a:srgbClr val="542D6F">
                  <a:gamma/>
                  <a:shade val="0"/>
                  <a:invGamma/>
                </a:srgbClr>
              </a:gs>
              <a:gs pos="100000">
                <a:srgbClr val="542D6F">
                  <a:alpha val="85001"/>
                </a:srgbClr>
              </a:gs>
            </a:gsLst>
            <a:lin ang="0" scaled="1"/>
          </a:gradFill>
          <a:ln w="9525">
            <a:noFill/>
            <a:miter lim="800000"/>
            <a:headEnd/>
            <a:tailEnd/>
          </a:ln>
          <a:effectLst/>
        </p:spPr>
        <p:txBody>
          <a:bodyPr wrap="none" anchor="ctr"/>
          <a:lstStyle/>
          <a:p>
            <a:pPr>
              <a:defRPr/>
            </a:pPr>
            <a:endParaRPr lang="en-US" dirty="0">
              <a:cs typeface="+mn-cs"/>
            </a:endParaRPr>
          </a:p>
        </p:txBody>
      </p:sp>
      <p:sp>
        <p:nvSpPr>
          <p:cNvPr id="1035" name="Rectangle 11"/>
          <p:cNvSpPr>
            <a:spLocks noChangeArrowheads="1"/>
          </p:cNvSpPr>
          <p:nvPr/>
        </p:nvSpPr>
        <p:spPr bwMode="auto">
          <a:xfrm>
            <a:off x="0" y="6096000"/>
            <a:ext cx="9144000" cy="152400"/>
          </a:xfrm>
          <a:prstGeom prst="rect">
            <a:avLst/>
          </a:prstGeom>
          <a:gradFill rotWithShape="1">
            <a:gsLst>
              <a:gs pos="0">
                <a:srgbClr val="3E1D0E"/>
              </a:gs>
              <a:gs pos="100000">
                <a:srgbClr val="853D1E"/>
              </a:gs>
            </a:gsLst>
            <a:lin ang="0" scaled="1"/>
          </a:gradFill>
          <a:ln w="9525">
            <a:noFill/>
            <a:miter lim="800000"/>
            <a:headEnd/>
            <a:tailEnd/>
          </a:ln>
          <a:effectLst/>
        </p:spPr>
        <p:txBody>
          <a:bodyPr wrap="none" anchor="ctr"/>
          <a:lstStyle/>
          <a:p>
            <a:pPr>
              <a:defRPr/>
            </a:pPr>
            <a:endParaRPr lang="en-US" dirty="0">
              <a:cs typeface="+mn-cs"/>
            </a:endParaRPr>
          </a:p>
        </p:txBody>
      </p:sp>
      <p:sp>
        <p:nvSpPr>
          <p:cNvPr id="9" name="Rectangle 13"/>
          <p:cNvSpPr>
            <a:spLocks noGrp="1" noChangeArrowheads="1"/>
          </p:cNvSpPr>
          <p:nvPr>
            <p:ph type="sldNum" sz="quarter" idx="4"/>
          </p:nvPr>
        </p:nvSpPr>
        <p:spPr>
          <a:xfrm>
            <a:off x="3578225" y="6400800"/>
            <a:ext cx="1951038" cy="201613"/>
          </a:xfrm>
          <a:prstGeom prst="rect">
            <a:avLst/>
          </a:prstGeom>
          <a:ln/>
        </p:spPr>
        <p:txBody>
          <a:bodyPr/>
          <a:lstStyle>
            <a:lvl1pPr algn="ctr">
              <a:defRPr sz="1200" i="1">
                <a:cs typeface="+mn-cs"/>
              </a:defRPr>
            </a:lvl1pPr>
          </a:lstStyle>
          <a:p>
            <a:pPr>
              <a:defRPr/>
            </a:pPr>
            <a:r>
              <a:rPr lang="en-US"/>
              <a:t>Page </a:t>
            </a:r>
            <a:fld id="{41892E50-0D3C-498D-850C-84A882731440}"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84" r:id="rId1"/>
    <p:sldLayoutId id="2147483785" r:id="rId2"/>
    <p:sldLayoutId id="2147483772" r:id="rId3"/>
    <p:sldLayoutId id="2147483786"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 id="2147483782" r:id="rId14"/>
    <p:sldLayoutId id="2147483783" r:id="rId15"/>
  </p:sldLayoutIdLst>
  <p:hf hdr="0" dt="0"/>
  <p:txStyles>
    <p:titleStyle>
      <a:lvl1pPr algn="l" rtl="0" eaLnBrk="0" fontAlgn="base" hangingPunct="0">
        <a:spcBef>
          <a:spcPct val="0"/>
        </a:spcBef>
        <a:spcAft>
          <a:spcPct val="0"/>
        </a:spcAft>
        <a:defRPr sz="3200" b="1">
          <a:solidFill>
            <a:srgbClr val="003366"/>
          </a:solidFill>
          <a:latin typeface="Arial" charset="0"/>
          <a:ea typeface="+mj-ea"/>
          <a:cs typeface="+mj-cs"/>
        </a:defRPr>
      </a:lvl1pPr>
      <a:lvl2pPr algn="l" rtl="0" eaLnBrk="0" fontAlgn="base" hangingPunct="0">
        <a:spcBef>
          <a:spcPct val="0"/>
        </a:spcBef>
        <a:spcAft>
          <a:spcPct val="0"/>
        </a:spcAft>
        <a:defRPr sz="3200" b="1">
          <a:solidFill>
            <a:srgbClr val="003366"/>
          </a:solidFill>
          <a:latin typeface="Arial" charset="0"/>
        </a:defRPr>
      </a:lvl2pPr>
      <a:lvl3pPr algn="l" rtl="0" eaLnBrk="0" fontAlgn="base" hangingPunct="0">
        <a:spcBef>
          <a:spcPct val="0"/>
        </a:spcBef>
        <a:spcAft>
          <a:spcPct val="0"/>
        </a:spcAft>
        <a:defRPr sz="3200" b="1">
          <a:solidFill>
            <a:srgbClr val="003366"/>
          </a:solidFill>
          <a:latin typeface="Arial" charset="0"/>
        </a:defRPr>
      </a:lvl3pPr>
      <a:lvl4pPr algn="l" rtl="0" eaLnBrk="0" fontAlgn="base" hangingPunct="0">
        <a:spcBef>
          <a:spcPct val="0"/>
        </a:spcBef>
        <a:spcAft>
          <a:spcPct val="0"/>
        </a:spcAft>
        <a:defRPr sz="3200" b="1">
          <a:solidFill>
            <a:srgbClr val="003366"/>
          </a:solidFill>
          <a:latin typeface="Arial" charset="0"/>
        </a:defRPr>
      </a:lvl4pPr>
      <a:lvl5pPr algn="l" rtl="0" eaLnBrk="0" fontAlgn="base" hangingPunct="0">
        <a:spcBef>
          <a:spcPct val="0"/>
        </a:spcBef>
        <a:spcAft>
          <a:spcPct val="0"/>
        </a:spcAft>
        <a:defRPr sz="3200" b="1">
          <a:solidFill>
            <a:srgbClr val="003366"/>
          </a:solidFill>
          <a:latin typeface="Arial" charset="0"/>
        </a:defRPr>
      </a:lvl5pPr>
      <a:lvl6pPr marL="457200" algn="l" rtl="0" fontAlgn="base">
        <a:spcBef>
          <a:spcPct val="0"/>
        </a:spcBef>
        <a:spcAft>
          <a:spcPct val="0"/>
        </a:spcAft>
        <a:defRPr sz="3200" b="1">
          <a:solidFill>
            <a:srgbClr val="003366"/>
          </a:solidFill>
          <a:latin typeface="Arial Narrow" pitchFamily="34" charset="0"/>
        </a:defRPr>
      </a:lvl6pPr>
      <a:lvl7pPr marL="914400" algn="l" rtl="0" fontAlgn="base">
        <a:spcBef>
          <a:spcPct val="0"/>
        </a:spcBef>
        <a:spcAft>
          <a:spcPct val="0"/>
        </a:spcAft>
        <a:defRPr sz="3200" b="1">
          <a:solidFill>
            <a:srgbClr val="003366"/>
          </a:solidFill>
          <a:latin typeface="Arial Narrow" pitchFamily="34" charset="0"/>
        </a:defRPr>
      </a:lvl7pPr>
      <a:lvl8pPr marL="1371600" algn="l" rtl="0" fontAlgn="base">
        <a:spcBef>
          <a:spcPct val="0"/>
        </a:spcBef>
        <a:spcAft>
          <a:spcPct val="0"/>
        </a:spcAft>
        <a:defRPr sz="3200" b="1">
          <a:solidFill>
            <a:srgbClr val="003366"/>
          </a:solidFill>
          <a:latin typeface="Arial Narrow" pitchFamily="34" charset="0"/>
        </a:defRPr>
      </a:lvl8pPr>
      <a:lvl9pPr marL="1828800" algn="l" rtl="0" fontAlgn="base">
        <a:spcBef>
          <a:spcPct val="0"/>
        </a:spcBef>
        <a:spcAft>
          <a:spcPct val="0"/>
        </a:spcAft>
        <a:defRPr sz="3200" b="1">
          <a:solidFill>
            <a:srgbClr val="003366"/>
          </a:solidFill>
          <a:latin typeface="Arial Narrow" pitchFamily="34" charset="0"/>
        </a:defRPr>
      </a:lvl9pPr>
    </p:titleStyle>
    <p:bodyStyle>
      <a:lvl1pPr marL="342900" indent="-342900" algn="l" rtl="0" eaLnBrk="0" fontAlgn="base" hangingPunct="0">
        <a:spcBef>
          <a:spcPct val="40000"/>
        </a:spcBef>
        <a:spcAft>
          <a:spcPct val="0"/>
        </a:spcAft>
        <a:buClr>
          <a:srgbClr val="00596F"/>
        </a:buClr>
        <a:buFont typeface="Wingdings" pitchFamily="2" charset="2"/>
        <a:buChar char="§"/>
        <a:defRPr sz="2400" b="1">
          <a:solidFill>
            <a:schemeClr val="tx1"/>
          </a:solidFill>
          <a:latin typeface="Arial" charset="0"/>
          <a:ea typeface="+mn-ea"/>
          <a:cs typeface="+mn-cs"/>
        </a:defRPr>
      </a:lvl1pPr>
      <a:lvl2pPr marL="742950" indent="-285750" algn="l" rtl="0" eaLnBrk="0" fontAlgn="base" hangingPunct="0">
        <a:spcBef>
          <a:spcPct val="30000"/>
        </a:spcBef>
        <a:spcAft>
          <a:spcPct val="0"/>
        </a:spcAft>
        <a:buClr>
          <a:srgbClr val="00596F"/>
        </a:buClr>
        <a:buFont typeface="Wingdings" pitchFamily="2" charset="2"/>
        <a:buChar char="Ø"/>
        <a:defRPr sz="2000">
          <a:solidFill>
            <a:schemeClr val="tx1"/>
          </a:solidFill>
          <a:latin typeface="Arial" charset="0"/>
        </a:defRPr>
      </a:lvl2pPr>
      <a:lvl3pPr marL="1085850" indent="-228600" algn="l" rtl="0" eaLnBrk="0" fontAlgn="base" hangingPunct="0">
        <a:spcBef>
          <a:spcPct val="20000"/>
        </a:spcBef>
        <a:spcAft>
          <a:spcPct val="0"/>
        </a:spcAft>
        <a:buClr>
          <a:srgbClr val="00596F"/>
        </a:buClr>
        <a:buChar char="•"/>
        <a:defRPr sz="1600" i="1">
          <a:solidFill>
            <a:schemeClr val="tx1"/>
          </a:solidFill>
          <a:latin typeface="Arial" charset="0"/>
        </a:defRPr>
      </a:lvl3pPr>
      <a:lvl4pPr marL="1428750" indent="-228600" algn="l" rtl="0" eaLnBrk="0" fontAlgn="base" hangingPunct="0">
        <a:spcBef>
          <a:spcPct val="20000"/>
        </a:spcBef>
        <a:spcAft>
          <a:spcPct val="0"/>
        </a:spcAft>
        <a:buClr>
          <a:srgbClr val="00596F"/>
        </a:buClr>
        <a:buFont typeface="Arial" charset="0"/>
        <a:buChar char="–"/>
        <a:defRPr sz="1400" i="1">
          <a:solidFill>
            <a:schemeClr val="tx1"/>
          </a:solidFill>
          <a:latin typeface="Arial" charset="0"/>
        </a:defRPr>
      </a:lvl4pPr>
      <a:lvl5pPr marL="1771650" indent="-228600" algn="l" rtl="0" eaLnBrk="0" fontAlgn="base" hangingPunct="0">
        <a:spcBef>
          <a:spcPct val="20000"/>
        </a:spcBef>
        <a:spcAft>
          <a:spcPct val="0"/>
        </a:spcAft>
        <a:buClr>
          <a:srgbClr val="00596F"/>
        </a:buClr>
        <a:buFont typeface="Arial" charset="0"/>
        <a:buChar char="»"/>
        <a:defRPr sz="1200">
          <a:solidFill>
            <a:schemeClr val="tx1"/>
          </a:solidFill>
          <a:latin typeface="Arial" charset="0"/>
        </a:defRPr>
      </a:lvl5pPr>
      <a:lvl6pPr marL="2228850" indent="-228600" algn="l" rtl="0" fontAlgn="base">
        <a:spcBef>
          <a:spcPct val="20000"/>
        </a:spcBef>
        <a:spcAft>
          <a:spcPct val="0"/>
        </a:spcAft>
        <a:buClr>
          <a:srgbClr val="00596F"/>
        </a:buClr>
        <a:buFont typeface="Arial" charset="0"/>
        <a:buChar char="»"/>
        <a:defRPr sz="1200">
          <a:solidFill>
            <a:schemeClr val="tx1"/>
          </a:solidFill>
          <a:latin typeface="+mn-lt"/>
        </a:defRPr>
      </a:lvl6pPr>
      <a:lvl7pPr marL="2686050" indent="-228600" algn="l" rtl="0" fontAlgn="base">
        <a:spcBef>
          <a:spcPct val="20000"/>
        </a:spcBef>
        <a:spcAft>
          <a:spcPct val="0"/>
        </a:spcAft>
        <a:buClr>
          <a:srgbClr val="00596F"/>
        </a:buClr>
        <a:buFont typeface="Arial" charset="0"/>
        <a:buChar char="»"/>
        <a:defRPr sz="1200">
          <a:solidFill>
            <a:schemeClr val="tx1"/>
          </a:solidFill>
          <a:latin typeface="+mn-lt"/>
        </a:defRPr>
      </a:lvl7pPr>
      <a:lvl8pPr marL="3143250" indent="-228600" algn="l" rtl="0" fontAlgn="base">
        <a:spcBef>
          <a:spcPct val="20000"/>
        </a:spcBef>
        <a:spcAft>
          <a:spcPct val="0"/>
        </a:spcAft>
        <a:buClr>
          <a:srgbClr val="00596F"/>
        </a:buClr>
        <a:buFont typeface="Arial" charset="0"/>
        <a:buChar char="»"/>
        <a:defRPr sz="1200">
          <a:solidFill>
            <a:schemeClr val="tx1"/>
          </a:solidFill>
          <a:latin typeface="+mn-lt"/>
        </a:defRPr>
      </a:lvl8pPr>
      <a:lvl9pPr marL="3600450" indent="-228600" algn="l" rtl="0" fontAlgn="base">
        <a:spcBef>
          <a:spcPct val="20000"/>
        </a:spcBef>
        <a:spcAft>
          <a:spcPct val="0"/>
        </a:spcAft>
        <a:buClr>
          <a:srgbClr val="00596F"/>
        </a:buClr>
        <a:buFont typeface="Arial" charset="0"/>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ctrTitle"/>
          </p:nvPr>
        </p:nvSpPr>
        <p:spPr>
          <a:xfrm>
            <a:off x="2857500" y="1958975"/>
            <a:ext cx="6015038" cy="4456113"/>
          </a:xfrm>
          <a:prstGeom prst="roundRect">
            <a:avLst>
              <a:gd name="adj" fmla="val 16667"/>
            </a:avLst>
          </a:prstGeom>
        </p:spPr>
        <p:txBody>
          <a:bodyPr lIns="91432" tIns="45716" rIns="91432" bIns="45716"/>
          <a:lstStyle/>
          <a:p>
            <a:pPr eaLnBrk="1" hangingPunct="1">
              <a:spcAft>
                <a:spcPts val="1900"/>
              </a:spcAft>
              <a:defRPr/>
            </a:pPr>
            <a:r>
              <a:rPr lang="en-US" sz="2800" dirty="0" smtClean="0">
                <a:effectLst>
                  <a:outerShdw blurRad="38100" dist="38100" dir="2700000" algn="tl">
                    <a:srgbClr val="C0C0C0"/>
                  </a:outerShdw>
                </a:effectLst>
              </a:rPr>
              <a:t>2011 California Statewide </a:t>
            </a:r>
            <a:br>
              <a:rPr lang="en-US" sz="2800" dirty="0" smtClean="0">
                <a:effectLst>
                  <a:outerShdw blurRad="38100" dist="38100" dir="2700000" algn="tl">
                    <a:srgbClr val="C0C0C0"/>
                  </a:outerShdw>
                </a:effectLst>
              </a:rPr>
            </a:br>
            <a:r>
              <a:rPr lang="en-US" sz="2800" dirty="0" smtClean="0">
                <a:effectLst>
                  <a:outerShdw blurRad="38100" dist="38100" dir="2700000" algn="tl">
                    <a:srgbClr val="C0C0C0"/>
                  </a:outerShdw>
                </a:effectLst>
              </a:rPr>
              <a:t>Critical Peak Pricing</a:t>
            </a:r>
            <a:br>
              <a:rPr lang="en-US" sz="2800" dirty="0" smtClean="0">
                <a:effectLst>
                  <a:outerShdw blurRad="38100" dist="38100" dir="2700000" algn="tl">
                    <a:srgbClr val="C0C0C0"/>
                  </a:outerShdw>
                </a:effectLst>
              </a:rPr>
            </a:br>
            <a:r>
              <a:rPr lang="en-US" sz="2800" dirty="0" smtClean="0">
                <a:effectLst>
                  <a:outerShdw blurRad="38100" dist="38100" dir="2700000" algn="tl">
                    <a:srgbClr val="C0C0C0"/>
                  </a:outerShdw>
                </a:effectLst>
              </a:rPr>
              <a:t>Evaluation</a:t>
            </a:r>
            <a:br>
              <a:rPr lang="en-US" sz="2800" dirty="0" smtClean="0">
                <a:effectLst>
                  <a:outerShdw blurRad="38100" dist="38100" dir="2700000" algn="tl">
                    <a:srgbClr val="C0C0C0"/>
                  </a:outerShdw>
                </a:effectLst>
              </a:rPr>
            </a:br>
            <a:r>
              <a:rPr lang="en-US" sz="2800" dirty="0" smtClean="0">
                <a:effectLst>
                  <a:outerShdw blurRad="38100" dist="38100" dir="2700000" algn="tl">
                    <a:srgbClr val="C0C0C0"/>
                  </a:outerShdw>
                </a:effectLst>
              </a:rPr>
              <a:t> </a:t>
            </a:r>
            <a:r>
              <a:rPr lang="en-US" sz="1800" dirty="0" smtClean="0">
                <a:effectLst>
                  <a:outerShdw blurRad="38100" dist="38100" dir="2700000" algn="tl">
                    <a:srgbClr val="C0C0C0"/>
                  </a:outerShdw>
                </a:effectLst>
              </a:rPr>
              <a:t/>
            </a:r>
            <a:br>
              <a:rPr lang="en-US" sz="1800" dirty="0" smtClean="0">
                <a:effectLst>
                  <a:outerShdw blurRad="38100" dist="38100" dir="2700000" algn="tl">
                    <a:srgbClr val="C0C0C0"/>
                  </a:outerShdw>
                </a:effectLst>
              </a:rPr>
            </a:br>
            <a:r>
              <a:rPr lang="en-US" sz="1800" dirty="0" smtClean="0">
                <a:effectLst>
                  <a:outerShdw blurRad="38100" dist="38100" dir="2700000" algn="tl">
                    <a:srgbClr val="C0C0C0"/>
                  </a:outerShdw>
                </a:effectLst>
              </a:rPr>
              <a:t>Josh Bode, M.P.P.</a:t>
            </a:r>
            <a:br>
              <a:rPr lang="en-US" sz="1800" dirty="0" smtClean="0">
                <a:effectLst>
                  <a:outerShdw blurRad="38100" dist="38100" dir="2700000" algn="tl">
                    <a:srgbClr val="C0C0C0"/>
                  </a:outerShdw>
                </a:effectLst>
              </a:rPr>
            </a:br>
            <a:r>
              <a:rPr lang="en-US" sz="1800" dirty="0" smtClean="0">
                <a:effectLst>
                  <a:outerShdw blurRad="38100" dist="38100" dir="2700000" algn="tl">
                    <a:srgbClr val="C0C0C0"/>
                  </a:outerShdw>
                </a:effectLst>
              </a:rPr>
              <a:t>Sam Holmberg</a:t>
            </a:r>
            <a:br>
              <a:rPr lang="en-US" sz="1800" dirty="0" smtClean="0">
                <a:effectLst>
                  <a:outerShdw blurRad="38100" dist="38100" dir="2700000" algn="tl">
                    <a:srgbClr val="C0C0C0"/>
                  </a:outerShdw>
                </a:effectLst>
              </a:rPr>
            </a:br>
            <a:r>
              <a:rPr lang="en-US" sz="1800" dirty="0" smtClean="0">
                <a:effectLst>
                  <a:outerShdw blurRad="38100" dist="38100" dir="2700000" algn="tl">
                    <a:srgbClr val="C0C0C0"/>
                  </a:outerShdw>
                </a:effectLst>
              </a:rPr>
              <a:t/>
            </a:r>
            <a:br>
              <a:rPr lang="en-US" sz="1800" dirty="0" smtClean="0">
                <a:effectLst>
                  <a:outerShdw blurRad="38100" dist="38100" dir="2700000" algn="tl">
                    <a:srgbClr val="C0C0C0"/>
                  </a:outerShdw>
                </a:effectLst>
              </a:rPr>
            </a:br>
            <a:r>
              <a:rPr lang="en-US" sz="1800" dirty="0" smtClean="0">
                <a:effectLst>
                  <a:outerShdw blurRad="38100" dist="38100" dir="2700000" algn="tl">
                    <a:srgbClr val="C0C0C0"/>
                  </a:outerShdw>
                </a:effectLst>
              </a:rPr>
              <a:t>DRMEC Load Impact Workshop</a:t>
            </a:r>
            <a:br>
              <a:rPr lang="en-US" sz="1800" dirty="0" smtClean="0">
                <a:effectLst>
                  <a:outerShdw blurRad="38100" dist="38100" dir="2700000" algn="tl">
                    <a:srgbClr val="C0C0C0"/>
                  </a:outerShdw>
                </a:effectLst>
              </a:rPr>
            </a:br>
            <a:r>
              <a:rPr lang="en-US" sz="1800" dirty="0" smtClean="0">
                <a:effectLst>
                  <a:outerShdw blurRad="38100" dist="38100" dir="2700000" algn="tl">
                    <a:srgbClr val="C0C0C0"/>
                  </a:outerShdw>
                </a:effectLst>
              </a:rPr>
              <a:t>San Francisco, CA</a:t>
            </a:r>
            <a:br>
              <a:rPr lang="en-US" sz="1800" dirty="0" smtClean="0">
                <a:effectLst>
                  <a:outerShdw blurRad="38100" dist="38100" dir="2700000" algn="tl">
                    <a:srgbClr val="C0C0C0"/>
                  </a:outerShdw>
                </a:effectLst>
              </a:rPr>
            </a:br>
            <a:r>
              <a:rPr lang="en-US" sz="1800" dirty="0" smtClean="0">
                <a:effectLst>
                  <a:outerShdw blurRad="38100" dist="38100" dir="2700000" algn="tl">
                    <a:srgbClr val="C0C0C0"/>
                  </a:outerShdw>
                </a:effectLst>
              </a:rPr>
              <a:t>July 25-26, 2012</a:t>
            </a:r>
            <a:r>
              <a:rPr lang="en-US" sz="1600" dirty="0" smtClean="0">
                <a:effectLst>
                  <a:outerShdw blurRad="38100" dist="38100" dir="2700000" algn="tl">
                    <a:srgbClr val="C0C0C0"/>
                  </a:outerShdw>
                </a:effectLst>
              </a:rPr>
              <a:t/>
            </a:r>
            <a:br>
              <a:rPr lang="en-US" sz="1600" dirty="0" smtClean="0">
                <a:effectLst>
                  <a:outerShdw blurRad="38100" dist="38100" dir="2700000" algn="tl">
                    <a:srgbClr val="C0C0C0"/>
                  </a:outerShdw>
                </a:effectLst>
              </a:rPr>
            </a:br>
            <a:r>
              <a:rPr lang="en-US" sz="1600" dirty="0" smtClean="0">
                <a:effectLst>
                  <a:outerShdw blurRad="38100" dist="38100" dir="2700000" algn="tl">
                    <a:srgbClr val="C0C0C0"/>
                  </a:outerShdw>
                </a:effectLst>
              </a:rPr>
              <a:t/>
            </a:r>
            <a:br>
              <a:rPr lang="en-US" sz="1600" dirty="0" smtClean="0">
                <a:effectLst>
                  <a:outerShdw blurRad="38100" dist="38100" dir="2700000" algn="tl">
                    <a:srgbClr val="C0C0C0"/>
                  </a:outerShdw>
                </a:effectLst>
              </a:rPr>
            </a:br>
            <a:endParaRPr lang="en-US" sz="1400" dirty="0" smtClean="0">
              <a:solidFill>
                <a:srgbClr val="006699"/>
              </a:solidFill>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 days are different across the </a:t>
            </a:r>
            <a:br>
              <a:rPr lang="en-US" dirty="0" smtClean="0"/>
            </a:br>
            <a:r>
              <a:rPr lang="en-US" dirty="0" smtClean="0"/>
              <a:t>three utilities</a:t>
            </a:r>
            <a:endParaRPr lang="en-US" dirty="0"/>
          </a:p>
        </p:txBody>
      </p:sp>
      <p:sp>
        <p:nvSpPr>
          <p:cNvPr id="3" name="Content Placeholder 2"/>
          <p:cNvSpPr>
            <a:spLocks noGrp="1"/>
          </p:cNvSpPr>
          <p:nvPr>
            <p:ph sz="half" idx="1"/>
          </p:nvPr>
        </p:nvSpPr>
        <p:spPr>
          <a:xfrm>
            <a:off x="457199" y="1425040"/>
            <a:ext cx="4394719" cy="4701124"/>
          </a:xfrm>
        </p:spPr>
        <p:txBody>
          <a:bodyPr/>
          <a:lstStyle/>
          <a:p>
            <a:r>
              <a:rPr lang="en-US" sz="2000" dirty="0" smtClean="0"/>
              <a:t>PG&amp;E called 9 events</a:t>
            </a:r>
          </a:p>
          <a:p>
            <a:r>
              <a:rPr lang="en-US" sz="2000" dirty="0" smtClean="0"/>
              <a:t>SCE called 12 events</a:t>
            </a:r>
          </a:p>
          <a:p>
            <a:r>
              <a:rPr lang="en-US" sz="2000" dirty="0" smtClean="0"/>
              <a:t>SDG&amp;E called 2 events</a:t>
            </a:r>
          </a:p>
          <a:p>
            <a:r>
              <a:rPr lang="en-US" sz="2000" dirty="0" smtClean="0"/>
              <a:t>Each utility calls event </a:t>
            </a:r>
            <a:br>
              <a:rPr lang="en-US" sz="2000" dirty="0" smtClean="0"/>
            </a:br>
            <a:r>
              <a:rPr lang="en-US" sz="2000" dirty="0" smtClean="0"/>
              <a:t>days based on their </a:t>
            </a:r>
            <a:br>
              <a:rPr lang="en-US" sz="2000" dirty="0" smtClean="0"/>
            </a:br>
            <a:r>
              <a:rPr lang="en-US" sz="2000" dirty="0" smtClean="0"/>
              <a:t>system conditions</a:t>
            </a:r>
          </a:p>
          <a:p>
            <a:r>
              <a:rPr lang="en-US" sz="2000" dirty="0" smtClean="0"/>
              <a:t>SDG&amp;E’s events last from </a:t>
            </a:r>
            <a:br>
              <a:rPr lang="en-US" sz="2000" dirty="0" smtClean="0"/>
            </a:br>
            <a:r>
              <a:rPr lang="en-US" sz="2000" dirty="0" smtClean="0"/>
              <a:t>11 AM to 6 PM while PG&amp;E </a:t>
            </a:r>
            <a:br>
              <a:rPr lang="en-US" sz="2000" dirty="0" smtClean="0"/>
            </a:br>
            <a:r>
              <a:rPr lang="en-US" sz="2000" dirty="0" smtClean="0"/>
              <a:t>and SCE’s last from 2 to 6 PM</a:t>
            </a:r>
          </a:p>
          <a:p>
            <a:pPr>
              <a:buNone/>
            </a:pPr>
            <a:endParaRPr lang="en-US" sz="2000" dirty="0" smtClean="0"/>
          </a:p>
          <a:p>
            <a:endParaRPr lang="en-US" dirty="0" smtClean="0"/>
          </a:p>
        </p:txBody>
      </p:sp>
      <p:sp>
        <p:nvSpPr>
          <p:cNvPr id="5" name="Content Placeholder 4"/>
          <p:cNvSpPr>
            <a:spLocks noGrp="1"/>
          </p:cNvSpPr>
          <p:nvPr>
            <p:ph sz="half" idx="2"/>
          </p:nvPr>
        </p:nvSpPr>
        <p:spPr>
          <a:xfrm>
            <a:off x="5038530" y="1334278"/>
            <a:ext cx="3666929" cy="4791885"/>
          </a:xfrm>
        </p:spPr>
        <p:txBody>
          <a:bodyPr/>
          <a:lstStyle/>
          <a:p>
            <a:r>
              <a:rPr lang="en-US" sz="2000" dirty="0" smtClean="0"/>
              <a:t>System load patterns across utilities are not always coincident, particularly for Northern and Southern California </a:t>
            </a:r>
          </a:p>
          <a:p>
            <a:r>
              <a:rPr lang="en-US" sz="2000" dirty="0" smtClean="0"/>
              <a:t>Comparisons in impacts between the utilities should be made </a:t>
            </a:r>
            <a:br>
              <a:rPr lang="en-US" sz="2000" dirty="0" smtClean="0"/>
            </a:br>
            <a:r>
              <a:rPr lang="en-US" sz="2000" dirty="0" smtClean="0"/>
              <a:t>with caution</a:t>
            </a:r>
          </a:p>
        </p:txBody>
      </p:sp>
      <p:sp>
        <p:nvSpPr>
          <p:cNvPr id="4" name="Slide Number Placeholder 3"/>
          <p:cNvSpPr>
            <a:spLocks noGrp="1"/>
          </p:cNvSpPr>
          <p:nvPr>
            <p:ph type="sldNum" sz="quarter" idx="10"/>
          </p:nvPr>
        </p:nvSpPr>
        <p:spPr/>
        <p:txBody>
          <a:bodyPr/>
          <a:lstStyle/>
          <a:p>
            <a:pPr>
              <a:defRPr/>
            </a:pPr>
            <a:r>
              <a:rPr lang="en-US" smtClean="0"/>
              <a:t>Page </a:t>
            </a:r>
            <a:fld id="{D8D417DF-031B-4D40-8BB1-49981ECAE5B0}" type="slidenum">
              <a:rPr lang="en-US" smtClean="0"/>
              <a:pPr>
                <a:defRPr/>
              </a:pPr>
              <a:t>9</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51520" cy="868362"/>
          </a:xfrm>
        </p:spPr>
        <p:txBody>
          <a:bodyPr/>
          <a:lstStyle/>
          <a:p>
            <a:r>
              <a:rPr lang="en-US" dirty="0" smtClean="0"/>
              <a:t>PG&amp;E’s average load reduction was 5.9%, or 27.8 MW, across the 9 events in 2011</a:t>
            </a:r>
            <a:endParaRPr lang="en-US" dirty="0"/>
          </a:p>
        </p:txBody>
      </p:sp>
      <p:sp>
        <p:nvSpPr>
          <p:cNvPr id="4" name="Slide Number Placeholder 3"/>
          <p:cNvSpPr>
            <a:spLocks noGrp="1"/>
          </p:cNvSpPr>
          <p:nvPr>
            <p:ph type="sldNum" sz="quarter" idx="10"/>
          </p:nvPr>
        </p:nvSpPr>
        <p:spPr/>
        <p:txBody>
          <a:bodyPr/>
          <a:lstStyle/>
          <a:p>
            <a:pPr>
              <a:defRPr/>
            </a:pPr>
            <a:r>
              <a:rPr lang="en-US" smtClean="0"/>
              <a:t>Page </a:t>
            </a:r>
            <a:fld id="{D8D417DF-031B-4D40-8BB1-49981ECAE5B0}" type="slidenum">
              <a:rPr lang="en-US" smtClean="0"/>
              <a:pPr>
                <a:defRPr/>
              </a:pPr>
              <a:t>10</a:t>
            </a:fld>
            <a:endParaRPr lang="en-US" dirty="0"/>
          </a:p>
        </p:txBody>
      </p:sp>
      <p:sp>
        <p:nvSpPr>
          <p:cNvPr id="59393"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9394" name="Rectangle 2"/>
          <p:cNvSpPr>
            <a:spLocks noChangeArrowheads="1"/>
          </p:cNvSpPr>
          <p:nvPr/>
        </p:nvSpPr>
        <p:spPr bwMode="auto">
          <a:xfrm>
            <a:off x="0" y="0"/>
            <a:ext cx="3017838" cy="6350"/>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Table 4"/>
          <p:cNvGraphicFramePr>
            <a:graphicFrameLocks noGrp="1"/>
          </p:cNvGraphicFramePr>
          <p:nvPr>
            <p:extLst>
              <p:ext uri="{D42A27DB-BD31-4B8C-83A1-F6EECF244321}">
                <p14:modId xmlns="" xmlns:p14="http://schemas.microsoft.com/office/powerpoint/2010/main" val="2427557272"/>
              </p:ext>
            </p:extLst>
          </p:nvPr>
        </p:nvGraphicFramePr>
        <p:xfrm>
          <a:off x="541867" y="1312329"/>
          <a:ext cx="8102600" cy="4021673"/>
        </p:xfrm>
        <a:graphic>
          <a:graphicData uri="http://schemas.openxmlformats.org/drawingml/2006/table">
            <a:tbl>
              <a:tblPr/>
              <a:tblGrid>
                <a:gridCol w="1194443"/>
                <a:gridCol w="1105306"/>
                <a:gridCol w="944858"/>
                <a:gridCol w="895832"/>
                <a:gridCol w="909201"/>
                <a:gridCol w="784409"/>
                <a:gridCol w="998340"/>
                <a:gridCol w="1270211"/>
              </a:tblGrid>
              <a:tr h="1020423">
                <a:tc>
                  <a:txBody>
                    <a:bodyPr/>
                    <a:lstStyle/>
                    <a:p>
                      <a:pPr algn="ctr" fontAlgn="ctr"/>
                      <a:r>
                        <a:rPr lang="en-US" sz="1200" b="1" i="0" u="none" strike="noStrike" dirty="0">
                          <a:solidFill>
                            <a:srgbClr val="FFFFFF"/>
                          </a:solidFill>
                          <a:effectLst/>
                          <a:latin typeface="Arial"/>
                        </a:rPr>
                        <a:t>Event Date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US" sz="1200" b="1" i="0" u="none" strike="noStrike">
                          <a:solidFill>
                            <a:srgbClr val="FFFFFF"/>
                          </a:solidFill>
                          <a:effectLst/>
                          <a:latin typeface="Arial"/>
                        </a:rPr>
                        <a:t>Number of Participants</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US" sz="1200" b="1" i="0" u="none" strike="noStrike">
                          <a:solidFill>
                            <a:srgbClr val="FFFFFF"/>
                          </a:solidFill>
                          <a:effectLst/>
                          <a:latin typeface="Arial"/>
                        </a:rPr>
                        <a:t>Average Reference Load  (kW)</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US" sz="1200" b="1" i="0" u="none" strike="noStrike" dirty="0">
                          <a:solidFill>
                            <a:srgbClr val="FFFFFF"/>
                          </a:solidFill>
                          <a:effectLst/>
                          <a:latin typeface="Arial"/>
                        </a:rPr>
                        <a:t>Average Load with DR (kW)</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US" sz="1200" b="1" i="0" u="none" strike="noStrike">
                          <a:solidFill>
                            <a:srgbClr val="FFFFFF"/>
                          </a:solidFill>
                          <a:effectLst/>
                          <a:latin typeface="Arial"/>
                        </a:rPr>
                        <a:t>Average Load Impact (kW)</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US" sz="1200" b="1" i="0" u="none" strike="noStrike" dirty="0">
                          <a:solidFill>
                            <a:srgbClr val="FFFFFF"/>
                          </a:solidFill>
                          <a:effectLst/>
                          <a:latin typeface="Arial"/>
                        </a:rPr>
                        <a:t>% Load Impact</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US" sz="1200" b="1" i="0" u="none" strike="noStrike" dirty="0">
                          <a:solidFill>
                            <a:srgbClr val="FFFFFF"/>
                          </a:solidFill>
                          <a:effectLst/>
                          <a:latin typeface="Arial"/>
                        </a:rPr>
                        <a:t>Aggregate Load Impact (MW)</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US" sz="1200" b="1" i="0" u="none" strike="noStrike" dirty="0">
                          <a:solidFill>
                            <a:srgbClr val="FFFFFF"/>
                          </a:solidFill>
                          <a:effectLst/>
                          <a:latin typeface="Arial"/>
                        </a:rPr>
                        <a:t>Average Temperature During Event (°F)</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r>
              <a:tr h="300125">
                <a:tc>
                  <a:txBody>
                    <a:bodyPr/>
                    <a:lstStyle/>
                    <a:p>
                      <a:pPr algn="ctr" fontAlgn="ctr"/>
                      <a:r>
                        <a:rPr lang="en-US" sz="1200" b="0" i="0" u="none" strike="noStrike" dirty="0">
                          <a:solidFill>
                            <a:srgbClr val="000000"/>
                          </a:solidFill>
                          <a:effectLst/>
                          <a:latin typeface="Arial"/>
                        </a:rPr>
                        <a:t>6/21/2011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1,726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272.5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257.1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15.4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a:rPr>
                        <a:t>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26.7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92.8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0125">
                <a:tc>
                  <a:txBody>
                    <a:bodyPr/>
                    <a:lstStyle/>
                    <a:p>
                      <a:pPr algn="ctr" fontAlgn="ctr"/>
                      <a:r>
                        <a:rPr lang="en-US" sz="1200" b="0" i="0" u="none" strike="noStrike" dirty="0">
                          <a:solidFill>
                            <a:srgbClr val="000000"/>
                          </a:solidFill>
                          <a:effectLst/>
                          <a:latin typeface="Arial"/>
                        </a:rPr>
                        <a:t>7/5/2011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a:rPr>
                        <a:t>1,729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a:rPr>
                        <a:t>266.1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250.2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15.9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a:rPr>
                        <a:t>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27.5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90.2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0125">
                <a:tc>
                  <a:txBody>
                    <a:bodyPr/>
                    <a:lstStyle/>
                    <a:p>
                      <a:pPr algn="ctr" fontAlgn="ctr"/>
                      <a:r>
                        <a:rPr lang="en-US" sz="1200" b="0" i="0" u="none" strike="noStrike">
                          <a:solidFill>
                            <a:srgbClr val="000000"/>
                          </a:solidFill>
                          <a:effectLst/>
                          <a:latin typeface="Arial"/>
                        </a:rPr>
                        <a:t>7/29/2011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1,752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a:rPr>
                        <a:t>242.2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a:rPr>
                        <a:t>227.2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a:rPr>
                        <a:t>15.0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a:rPr>
                        <a:t>6.2%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26.2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82.1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0125">
                <a:tc>
                  <a:txBody>
                    <a:bodyPr/>
                    <a:lstStyle/>
                    <a:p>
                      <a:pPr algn="ctr" fontAlgn="ctr"/>
                      <a:r>
                        <a:rPr lang="en-US" sz="1200" b="0" i="0" u="none" strike="noStrike">
                          <a:solidFill>
                            <a:srgbClr val="000000"/>
                          </a:solidFill>
                          <a:effectLst/>
                          <a:latin typeface="Arial"/>
                        </a:rPr>
                        <a:t>8/23/2011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1,753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278.3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261.7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a:rPr>
                        <a:t>16.6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a:rPr>
                        <a:t>5.9%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29.0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90.0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0125">
                <a:tc>
                  <a:txBody>
                    <a:bodyPr/>
                    <a:lstStyle/>
                    <a:p>
                      <a:pPr algn="ctr" fontAlgn="ctr"/>
                      <a:r>
                        <a:rPr lang="en-US" sz="1200" b="0" i="0" u="none" strike="noStrike">
                          <a:solidFill>
                            <a:srgbClr val="000000"/>
                          </a:solidFill>
                          <a:effectLst/>
                          <a:latin typeface="Arial"/>
                        </a:rPr>
                        <a:t>8/29/2011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1,757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264.6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249.1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15.5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a:rPr>
                        <a:t>5.9%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a:rPr>
                        <a:t>27.2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82.4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0125">
                <a:tc>
                  <a:txBody>
                    <a:bodyPr/>
                    <a:lstStyle/>
                    <a:p>
                      <a:pPr algn="ctr" fontAlgn="ctr"/>
                      <a:r>
                        <a:rPr lang="en-US" sz="1200" b="0" i="0" u="none" strike="noStrike">
                          <a:solidFill>
                            <a:srgbClr val="000000"/>
                          </a:solidFill>
                          <a:effectLst/>
                          <a:latin typeface="Arial"/>
                        </a:rPr>
                        <a:t>9/2/2011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1,753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265.5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249.0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16.4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a:rPr>
                        <a:t>6.2%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a:rPr>
                        <a:t>28.8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86.5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0125">
                <a:tc>
                  <a:txBody>
                    <a:bodyPr/>
                    <a:lstStyle/>
                    <a:p>
                      <a:pPr algn="ctr" fontAlgn="ctr"/>
                      <a:r>
                        <a:rPr lang="en-US" sz="1200" b="0" i="0" u="none" strike="noStrike">
                          <a:solidFill>
                            <a:srgbClr val="000000"/>
                          </a:solidFill>
                          <a:effectLst/>
                          <a:latin typeface="Arial"/>
                        </a:rPr>
                        <a:t>9/6/2011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1,760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274.6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258.9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15.7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a:rPr>
                        <a:t>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a:rPr>
                        <a:t>27.7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87.2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0125">
                <a:tc>
                  <a:txBody>
                    <a:bodyPr/>
                    <a:lstStyle/>
                    <a:p>
                      <a:pPr algn="ctr" fontAlgn="ctr"/>
                      <a:r>
                        <a:rPr lang="en-US" sz="1200" b="0" i="0" u="none" strike="noStrike">
                          <a:solidFill>
                            <a:srgbClr val="000000"/>
                          </a:solidFill>
                          <a:effectLst/>
                          <a:latin typeface="Arial"/>
                        </a:rPr>
                        <a:t>9/7/2011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1,755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281.8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265.4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16.4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a:rPr>
                        <a:t>5.8%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a:rPr>
                        <a:t>28.7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a:rPr>
                        <a:t>91.0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0125">
                <a:tc>
                  <a:txBody>
                    <a:bodyPr/>
                    <a:lstStyle/>
                    <a:p>
                      <a:pPr algn="ctr" fontAlgn="ctr"/>
                      <a:r>
                        <a:rPr lang="en-US" sz="1200" b="0" i="0" u="none" strike="noStrike">
                          <a:solidFill>
                            <a:srgbClr val="000000"/>
                          </a:solidFill>
                          <a:effectLst/>
                          <a:latin typeface="Arial"/>
                        </a:rPr>
                        <a:t>9/20/2011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1,761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288.8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272.7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16.1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a:rPr>
                        <a:t>5.6%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28.3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a:rPr>
                        <a:t>91.2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0125">
                <a:tc>
                  <a:txBody>
                    <a:bodyPr/>
                    <a:lstStyle/>
                    <a:p>
                      <a:pPr algn="ctr" fontAlgn="ctr"/>
                      <a:r>
                        <a:rPr lang="en-US" sz="1200" b="0" i="0" u="none" strike="noStrike">
                          <a:solidFill>
                            <a:srgbClr val="000000"/>
                          </a:solidFill>
                          <a:effectLst/>
                          <a:latin typeface="Arial"/>
                        </a:rPr>
                        <a:t>Average Event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1,750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270.5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254.6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15.9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a:rPr>
                        <a:t>5.9%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27.8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a:rPr>
                        <a:t>88.1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lstStyle/>
          <a:p>
            <a:r>
              <a:rPr lang="en-US" sz="2800" dirty="0" smtClean="0"/>
              <a:t>PG&amp;E’s demand reductions were concentrated in two industries</a:t>
            </a:r>
            <a:endParaRPr lang="en-US" sz="2800" dirty="0"/>
          </a:p>
        </p:txBody>
      </p:sp>
      <p:sp>
        <p:nvSpPr>
          <p:cNvPr id="4" name="Content Placeholder 3"/>
          <p:cNvSpPr>
            <a:spLocks noGrp="1"/>
          </p:cNvSpPr>
          <p:nvPr>
            <p:ph sz="half" idx="2"/>
          </p:nvPr>
        </p:nvSpPr>
        <p:spPr>
          <a:xfrm>
            <a:off x="6148874" y="1600201"/>
            <a:ext cx="2537926" cy="4318000"/>
          </a:xfrm>
        </p:spPr>
        <p:txBody>
          <a:bodyPr/>
          <a:lstStyle/>
          <a:p>
            <a:r>
              <a:rPr lang="en-US" sz="1800" b="0" dirty="0" smtClean="0"/>
              <a:t>Manufacturing and Wholesale &amp; Transport accounted for 34% of the load and 74% of impacts</a:t>
            </a:r>
          </a:p>
          <a:p>
            <a:r>
              <a:rPr lang="en-US" sz="1800" b="0" dirty="0" smtClean="0"/>
              <a:t>While the Offices, Hotels, Finance, Services sector had the most load, 34%, it accounted for only 3% of program impacts</a:t>
            </a:r>
          </a:p>
        </p:txBody>
      </p:sp>
      <p:sp>
        <p:nvSpPr>
          <p:cNvPr id="5" name="Slide Number Placeholder 4"/>
          <p:cNvSpPr>
            <a:spLocks noGrp="1"/>
          </p:cNvSpPr>
          <p:nvPr>
            <p:ph type="sldNum" sz="quarter" idx="10"/>
          </p:nvPr>
        </p:nvSpPr>
        <p:spPr/>
        <p:txBody>
          <a:bodyPr/>
          <a:lstStyle/>
          <a:p>
            <a:pPr>
              <a:defRPr/>
            </a:pPr>
            <a:r>
              <a:rPr lang="en-US" smtClean="0"/>
              <a:t>Page </a:t>
            </a:r>
            <a:fld id="{EEFEA303-5A66-4CC4-96E5-03C3030260AE}" type="slidenum">
              <a:rPr lang="en-US" smtClean="0"/>
              <a:pPr>
                <a:defRPr/>
              </a:pPr>
              <a:t>11</a:t>
            </a:fld>
            <a:endParaRPr lang="en-US" dirty="0"/>
          </a:p>
        </p:txBody>
      </p:sp>
      <p:pic>
        <p:nvPicPr>
          <p:cNvPr id="2053" name="Picture 5"/>
          <p:cNvPicPr>
            <a:picLocks noChangeAspect="1" noChangeArrowheads="1"/>
          </p:cNvPicPr>
          <p:nvPr/>
        </p:nvPicPr>
        <p:blipFill>
          <a:blip r:embed="rId2" cstate="print"/>
          <a:srcRect/>
          <a:stretch>
            <a:fillRect/>
          </a:stretch>
        </p:blipFill>
        <p:spPr bwMode="auto">
          <a:xfrm>
            <a:off x="337797" y="1606731"/>
            <a:ext cx="5886280" cy="4219303"/>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23088"/>
          </a:xfrm>
        </p:spPr>
        <p:txBody>
          <a:bodyPr/>
          <a:lstStyle/>
          <a:p>
            <a:r>
              <a:rPr lang="en-US" sz="3000" dirty="0" smtClean="0"/>
              <a:t>Not surprisingly, the largest customers account for a large share of the </a:t>
            </a:r>
            <a:br>
              <a:rPr lang="en-US" sz="3000" dirty="0" smtClean="0"/>
            </a:br>
            <a:r>
              <a:rPr lang="en-US" sz="3000" dirty="0" smtClean="0"/>
              <a:t>demand reductions</a:t>
            </a:r>
            <a:endParaRPr lang="en-US" sz="3000" dirty="0"/>
          </a:p>
        </p:txBody>
      </p:sp>
      <p:sp>
        <p:nvSpPr>
          <p:cNvPr id="5" name="Slide Number Placeholder 4"/>
          <p:cNvSpPr>
            <a:spLocks noGrp="1"/>
          </p:cNvSpPr>
          <p:nvPr>
            <p:ph type="sldNum" sz="quarter" idx="10"/>
          </p:nvPr>
        </p:nvSpPr>
        <p:spPr/>
        <p:txBody>
          <a:bodyPr/>
          <a:lstStyle/>
          <a:p>
            <a:pPr>
              <a:defRPr/>
            </a:pPr>
            <a:r>
              <a:rPr lang="en-US" smtClean="0"/>
              <a:t>Page </a:t>
            </a:r>
            <a:fld id="{EEFEA303-5A66-4CC4-96E5-03C3030260AE}" type="slidenum">
              <a:rPr lang="en-US" smtClean="0"/>
              <a:pPr>
                <a:defRPr/>
              </a:pPr>
              <a:t>12</a:t>
            </a:fld>
            <a:endParaRPr lang="en-US" dirty="0"/>
          </a:p>
        </p:txBody>
      </p:sp>
      <p:pic>
        <p:nvPicPr>
          <p:cNvPr id="3075" name="Picture 3"/>
          <p:cNvPicPr>
            <a:picLocks noGrp="1" noChangeAspect="1" noChangeArrowheads="1"/>
          </p:cNvPicPr>
          <p:nvPr>
            <p:ph sz="half" idx="1"/>
          </p:nvPr>
        </p:nvPicPr>
        <p:blipFill>
          <a:blip r:embed="rId2" cstate="print"/>
          <a:srcRect/>
          <a:stretch>
            <a:fillRect/>
          </a:stretch>
        </p:blipFill>
        <p:spPr bwMode="auto">
          <a:xfrm>
            <a:off x="222068" y="1607836"/>
            <a:ext cx="5809520" cy="4048381"/>
          </a:xfrm>
          <a:prstGeom prst="rect">
            <a:avLst/>
          </a:prstGeom>
          <a:noFill/>
          <a:ln w="9525">
            <a:noFill/>
            <a:miter lim="800000"/>
            <a:headEnd/>
            <a:tailEnd/>
          </a:ln>
          <a:effectLst/>
        </p:spPr>
      </p:pic>
      <p:sp>
        <p:nvSpPr>
          <p:cNvPr id="11" name="Content Placeholder 10"/>
          <p:cNvSpPr>
            <a:spLocks noGrp="1"/>
          </p:cNvSpPr>
          <p:nvPr>
            <p:ph sz="half" idx="2"/>
          </p:nvPr>
        </p:nvSpPr>
        <p:spPr>
          <a:xfrm>
            <a:off x="6204856" y="1600200"/>
            <a:ext cx="2481943" cy="4525963"/>
          </a:xfrm>
        </p:spPr>
        <p:txBody>
          <a:bodyPr/>
          <a:lstStyle/>
          <a:p>
            <a:r>
              <a:rPr lang="en-US" sz="1800" dirty="0" smtClean="0"/>
              <a:t>Customers with average demand over 500 kW make up 6% of the accounts, 28% of the reference load, and 34% of </a:t>
            </a:r>
            <a:br>
              <a:rPr lang="en-US" sz="1800" dirty="0" smtClean="0"/>
            </a:br>
            <a:r>
              <a:rPr lang="en-US" sz="1800" dirty="0" smtClean="0"/>
              <a:t>the impacts</a:t>
            </a:r>
          </a:p>
          <a:p>
            <a:endParaRPr lang="en-US" sz="1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01712"/>
          </a:xfrm>
        </p:spPr>
        <p:txBody>
          <a:bodyPr/>
          <a:lstStyle/>
          <a:p>
            <a:r>
              <a:rPr lang="en-US" sz="3000" dirty="0" smtClean="0"/>
              <a:t>SCE’s average load reduction was 5.7%, or 35.0 MW, across the 12 event days in 2011</a:t>
            </a:r>
            <a:endParaRPr lang="en-US" sz="3000" dirty="0"/>
          </a:p>
        </p:txBody>
      </p:sp>
      <p:sp>
        <p:nvSpPr>
          <p:cNvPr id="4" name="Slide Number Placeholder 3"/>
          <p:cNvSpPr>
            <a:spLocks noGrp="1"/>
          </p:cNvSpPr>
          <p:nvPr>
            <p:ph type="sldNum" sz="quarter" idx="10"/>
          </p:nvPr>
        </p:nvSpPr>
        <p:spPr/>
        <p:txBody>
          <a:bodyPr/>
          <a:lstStyle/>
          <a:p>
            <a:pPr>
              <a:defRPr/>
            </a:pPr>
            <a:r>
              <a:rPr lang="en-US" smtClean="0"/>
              <a:t>Page </a:t>
            </a:r>
            <a:fld id="{D8D417DF-031B-4D40-8BB1-49981ECAE5B0}" type="slidenum">
              <a:rPr lang="en-US" smtClean="0"/>
              <a:pPr>
                <a:defRPr/>
              </a:pPr>
              <a:t>13</a:t>
            </a:fld>
            <a:endParaRPr lang="en-US" dirty="0"/>
          </a:p>
        </p:txBody>
      </p:sp>
      <p:sp>
        <p:nvSpPr>
          <p:cNvPr id="59393"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9394" name="Rectangle 2"/>
          <p:cNvSpPr>
            <a:spLocks noChangeArrowheads="1"/>
          </p:cNvSpPr>
          <p:nvPr/>
        </p:nvSpPr>
        <p:spPr bwMode="auto">
          <a:xfrm>
            <a:off x="0" y="0"/>
            <a:ext cx="3017838" cy="6350"/>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Table 4"/>
          <p:cNvGraphicFramePr>
            <a:graphicFrameLocks noGrp="1"/>
          </p:cNvGraphicFramePr>
          <p:nvPr>
            <p:extLst>
              <p:ext uri="{D42A27DB-BD31-4B8C-83A1-F6EECF244321}">
                <p14:modId xmlns="" xmlns:p14="http://schemas.microsoft.com/office/powerpoint/2010/main" val="2211907205"/>
              </p:ext>
            </p:extLst>
          </p:nvPr>
        </p:nvGraphicFramePr>
        <p:xfrm>
          <a:off x="1157815" y="1320806"/>
          <a:ext cx="6733117" cy="4388497"/>
        </p:xfrm>
        <a:graphic>
          <a:graphicData uri="http://schemas.openxmlformats.org/drawingml/2006/table">
            <a:tbl>
              <a:tblPr/>
              <a:tblGrid>
                <a:gridCol w="992561"/>
                <a:gridCol w="918489"/>
                <a:gridCol w="785160"/>
                <a:gridCol w="744420"/>
                <a:gridCol w="755531"/>
                <a:gridCol w="651831"/>
                <a:gridCol w="829603"/>
                <a:gridCol w="1055522"/>
              </a:tblGrid>
              <a:tr h="886036">
                <a:tc>
                  <a:txBody>
                    <a:bodyPr/>
                    <a:lstStyle/>
                    <a:p>
                      <a:pPr algn="ctr" fontAlgn="ctr"/>
                      <a:r>
                        <a:rPr lang="en-US" sz="1200" b="1" i="0" u="none" strike="noStrike" dirty="0">
                          <a:solidFill>
                            <a:srgbClr val="FFFFFF"/>
                          </a:solidFill>
                          <a:effectLst/>
                          <a:latin typeface="Arial"/>
                        </a:rPr>
                        <a:t>Event Date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US" sz="1200" b="1" i="0" u="none" strike="noStrike" dirty="0">
                          <a:solidFill>
                            <a:srgbClr val="FFFFFF"/>
                          </a:solidFill>
                          <a:effectLst/>
                          <a:latin typeface="Arial"/>
                        </a:rPr>
                        <a:t>Number of Participants</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US" sz="1200" b="1" i="0" u="none" strike="noStrike" dirty="0">
                          <a:solidFill>
                            <a:srgbClr val="FFFFFF"/>
                          </a:solidFill>
                          <a:effectLst/>
                          <a:latin typeface="Arial"/>
                        </a:rPr>
                        <a:t>Average Reference Load  (kW)</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US" sz="1200" b="1" i="0" u="none" strike="noStrike" dirty="0">
                          <a:solidFill>
                            <a:srgbClr val="FFFFFF"/>
                          </a:solidFill>
                          <a:effectLst/>
                          <a:latin typeface="Arial"/>
                        </a:rPr>
                        <a:t>Average Load with DR (kW)</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US" sz="1200" b="1" i="0" u="none" strike="noStrike" dirty="0">
                          <a:solidFill>
                            <a:srgbClr val="FFFFFF"/>
                          </a:solidFill>
                          <a:effectLst/>
                          <a:latin typeface="Arial"/>
                        </a:rPr>
                        <a:t>Average Load Impact (kW)</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US" sz="1200" b="1" i="0" u="none" strike="noStrike" dirty="0">
                          <a:solidFill>
                            <a:srgbClr val="FFFFFF"/>
                          </a:solidFill>
                          <a:effectLst/>
                          <a:latin typeface="Arial"/>
                        </a:rPr>
                        <a:t>% Load Impact</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US" sz="1200" b="1" i="0" u="none" strike="noStrike" dirty="0">
                          <a:solidFill>
                            <a:srgbClr val="FFFFFF"/>
                          </a:solidFill>
                          <a:effectLst/>
                          <a:latin typeface="Arial"/>
                        </a:rPr>
                        <a:t>Aggregate Load Impact (MW)</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US" sz="1200" b="1" i="0" u="none" strike="noStrike" dirty="0">
                          <a:solidFill>
                            <a:srgbClr val="FFFFFF"/>
                          </a:solidFill>
                          <a:effectLst/>
                          <a:latin typeface="Arial"/>
                        </a:rPr>
                        <a:t>Average Temperature During Event (°F)</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r>
              <a:tr h="260598">
                <a:tc>
                  <a:txBody>
                    <a:bodyPr/>
                    <a:lstStyle/>
                    <a:p>
                      <a:pPr algn="ctr" fontAlgn="ctr"/>
                      <a:r>
                        <a:rPr lang="en-US" sz="1200" b="0" i="0" u="none" strike="noStrike">
                          <a:solidFill>
                            <a:srgbClr val="000000"/>
                          </a:solidFill>
                          <a:effectLst/>
                          <a:latin typeface="Arial"/>
                        </a:rPr>
                        <a:t>6/21/2011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2,935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213.1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201.6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11.6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5.4%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33.9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82.0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0598">
                <a:tc>
                  <a:txBody>
                    <a:bodyPr/>
                    <a:lstStyle/>
                    <a:p>
                      <a:pPr algn="ctr" fontAlgn="ctr"/>
                      <a:r>
                        <a:rPr lang="en-US" sz="1200" b="0" i="0" u="none" strike="noStrike">
                          <a:solidFill>
                            <a:srgbClr val="000000"/>
                          </a:solidFill>
                          <a:effectLst/>
                          <a:latin typeface="Arial"/>
                        </a:rPr>
                        <a:t>7/5/2011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2,953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222.4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210.0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12.4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5.6%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36.7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85.8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0598">
                <a:tc>
                  <a:txBody>
                    <a:bodyPr/>
                    <a:lstStyle/>
                    <a:p>
                      <a:pPr algn="ctr" fontAlgn="ctr"/>
                      <a:r>
                        <a:rPr lang="en-US" sz="1200" b="0" i="0" u="none" strike="noStrike">
                          <a:solidFill>
                            <a:srgbClr val="000000"/>
                          </a:solidFill>
                          <a:effectLst/>
                          <a:latin typeface="Arial"/>
                        </a:rPr>
                        <a:t>7/19/2011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2,872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213.1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200.7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12.4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5.8%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35.6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84.6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0598">
                <a:tc>
                  <a:txBody>
                    <a:bodyPr/>
                    <a:lstStyle/>
                    <a:p>
                      <a:pPr algn="ctr" fontAlgn="ctr"/>
                      <a:r>
                        <a:rPr lang="en-US" sz="1200" b="0" i="0" u="none" strike="noStrike">
                          <a:solidFill>
                            <a:srgbClr val="000000"/>
                          </a:solidFill>
                          <a:effectLst/>
                          <a:latin typeface="Arial"/>
                        </a:rPr>
                        <a:t>8/1/2011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2,992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207.3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195.2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12.2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5.9%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36.4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86.7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0598">
                <a:tc>
                  <a:txBody>
                    <a:bodyPr/>
                    <a:lstStyle/>
                    <a:p>
                      <a:pPr algn="ctr" fontAlgn="ctr"/>
                      <a:r>
                        <a:rPr lang="en-US" sz="1200" b="0" i="0" u="none" strike="noStrike">
                          <a:solidFill>
                            <a:srgbClr val="000000"/>
                          </a:solidFill>
                          <a:effectLst/>
                          <a:latin typeface="Arial"/>
                        </a:rPr>
                        <a:t>8/3/2011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3,015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206.2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194.3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12.0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5.8%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36.1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84.8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0598">
                <a:tc>
                  <a:txBody>
                    <a:bodyPr/>
                    <a:lstStyle/>
                    <a:p>
                      <a:pPr algn="ctr" fontAlgn="ctr"/>
                      <a:r>
                        <a:rPr lang="en-US" sz="1200" b="0" i="0" u="none" strike="noStrike">
                          <a:solidFill>
                            <a:srgbClr val="000000"/>
                          </a:solidFill>
                          <a:effectLst/>
                          <a:latin typeface="Arial"/>
                        </a:rPr>
                        <a:t>8/12/2011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3,094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184.6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174.1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10.6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32.7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78.1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0598">
                <a:tc>
                  <a:txBody>
                    <a:bodyPr/>
                    <a:lstStyle/>
                    <a:p>
                      <a:pPr algn="ctr" fontAlgn="ctr"/>
                      <a:r>
                        <a:rPr lang="en-US" sz="1200" b="0" i="0" u="none" strike="noStrike">
                          <a:solidFill>
                            <a:srgbClr val="000000"/>
                          </a:solidFill>
                          <a:effectLst/>
                          <a:latin typeface="Arial"/>
                        </a:rPr>
                        <a:t>8/16/2011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3,014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198.9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187.7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11.1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5.6%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33.6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83.6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0598">
                <a:tc>
                  <a:txBody>
                    <a:bodyPr/>
                    <a:lstStyle/>
                    <a:p>
                      <a:pPr algn="ctr" fontAlgn="ctr"/>
                      <a:r>
                        <a:rPr lang="en-US" sz="1200" b="0" i="0" u="none" strike="noStrike">
                          <a:solidFill>
                            <a:srgbClr val="000000"/>
                          </a:solidFill>
                          <a:effectLst/>
                          <a:latin typeface="Arial"/>
                        </a:rPr>
                        <a:t>8/18/2011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3,014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200.6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189.3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11.3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5.6%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34.0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83.6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0598">
                <a:tc>
                  <a:txBody>
                    <a:bodyPr/>
                    <a:lstStyle/>
                    <a:p>
                      <a:pPr algn="ctr" fontAlgn="ctr"/>
                      <a:r>
                        <a:rPr lang="en-US" sz="1200" b="0" i="0" u="none" strike="noStrike">
                          <a:solidFill>
                            <a:srgbClr val="000000"/>
                          </a:solidFill>
                          <a:effectLst/>
                          <a:latin typeface="Arial"/>
                        </a:rPr>
                        <a:t>8/23/2011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3,024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205.8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194.4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11.4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5.6%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34.6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86.4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0598">
                <a:tc>
                  <a:txBody>
                    <a:bodyPr/>
                    <a:lstStyle/>
                    <a:p>
                      <a:pPr algn="ctr" fontAlgn="ctr"/>
                      <a:r>
                        <a:rPr lang="en-US" sz="1200" b="0" i="0" u="none" strike="noStrike">
                          <a:solidFill>
                            <a:srgbClr val="000000"/>
                          </a:solidFill>
                          <a:effectLst/>
                          <a:latin typeface="Arial"/>
                        </a:rPr>
                        <a:t>8/26/2011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3,038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202.4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190.3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12.1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36.6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90.3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0598">
                <a:tc>
                  <a:txBody>
                    <a:bodyPr/>
                    <a:lstStyle/>
                    <a:p>
                      <a:pPr algn="ctr" fontAlgn="ctr"/>
                      <a:r>
                        <a:rPr lang="en-US" sz="1200" b="0" i="0" u="none" strike="noStrike">
                          <a:solidFill>
                            <a:srgbClr val="000000"/>
                          </a:solidFill>
                          <a:effectLst/>
                          <a:latin typeface="Arial"/>
                        </a:rPr>
                        <a:t>9/6/2011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3,077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215.9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204.0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11.9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36.6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90.9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0598">
                <a:tc>
                  <a:txBody>
                    <a:bodyPr/>
                    <a:lstStyle/>
                    <a:p>
                      <a:pPr algn="ctr" fontAlgn="ctr"/>
                      <a:r>
                        <a:rPr lang="en-US" sz="1200" b="0" i="0" u="none" strike="noStrike">
                          <a:solidFill>
                            <a:srgbClr val="000000"/>
                          </a:solidFill>
                          <a:effectLst/>
                          <a:latin typeface="Arial"/>
                        </a:rPr>
                        <a:t>9/23/2011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3,047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187.8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177.1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10.7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32.7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79.9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0598">
                <a:tc>
                  <a:txBody>
                    <a:bodyPr/>
                    <a:lstStyle/>
                    <a:p>
                      <a:pPr algn="ctr" fontAlgn="ctr"/>
                      <a:r>
                        <a:rPr lang="en-US" sz="1200" b="0" i="0" u="none" strike="noStrike">
                          <a:solidFill>
                            <a:srgbClr val="000000"/>
                          </a:solidFill>
                          <a:effectLst/>
                          <a:latin typeface="Arial"/>
                        </a:rPr>
                        <a:t>Average Event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3,006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204.7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193.1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11.6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a:rPr>
                        <a:t>35.0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a:rPr>
                        <a:t>84.7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SCE, two industry groups account for 93% of the demand reductions</a:t>
            </a:r>
            <a:endParaRPr lang="en-US" dirty="0"/>
          </a:p>
        </p:txBody>
      </p:sp>
      <p:sp>
        <p:nvSpPr>
          <p:cNvPr id="4" name="Content Placeholder 3"/>
          <p:cNvSpPr>
            <a:spLocks noGrp="1"/>
          </p:cNvSpPr>
          <p:nvPr>
            <p:ph sz="half" idx="2"/>
          </p:nvPr>
        </p:nvSpPr>
        <p:spPr>
          <a:xfrm>
            <a:off x="6204856" y="1600200"/>
            <a:ext cx="2481943" cy="4330337"/>
          </a:xfrm>
        </p:spPr>
        <p:txBody>
          <a:bodyPr/>
          <a:lstStyle/>
          <a:p>
            <a:pPr marL="234950" indent="-234950"/>
            <a:r>
              <a:rPr lang="en-US" sz="1800" dirty="0" smtClean="0"/>
              <a:t>Manufacturing accounts for roughly 27% of customers and load but provides 68% of the reductions</a:t>
            </a:r>
          </a:p>
          <a:p>
            <a:pPr marL="234950" indent="-234950"/>
            <a:r>
              <a:rPr lang="en-US" sz="1800" dirty="0" smtClean="0"/>
              <a:t>Wholesale </a:t>
            </a:r>
            <a:br>
              <a:rPr lang="en-US" sz="1800" dirty="0" smtClean="0"/>
            </a:br>
            <a:r>
              <a:rPr lang="en-US" sz="1800" dirty="0" smtClean="0"/>
              <a:t>and transport accounts for 17% of the customers and load  but provides 26% of the reductions</a:t>
            </a:r>
            <a:endParaRPr lang="en-US" sz="1800" dirty="0"/>
          </a:p>
        </p:txBody>
      </p:sp>
      <p:sp>
        <p:nvSpPr>
          <p:cNvPr id="5" name="Slide Number Placeholder 4"/>
          <p:cNvSpPr>
            <a:spLocks noGrp="1"/>
          </p:cNvSpPr>
          <p:nvPr>
            <p:ph type="sldNum" sz="quarter" idx="10"/>
          </p:nvPr>
        </p:nvSpPr>
        <p:spPr/>
        <p:txBody>
          <a:bodyPr/>
          <a:lstStyle/>
          <a:p>
            <a:pPr>
              <a:defRPr/>
            </a:pPr>
            <a:r>
              <a:rPr lang="en-US" smtClean="0"/>
              <a:t>Page </a:t>
            </a:r>
            <a:fld id="{EEFEA303-5A66-4CC4-96E5-03C3030260AE}" type="slidenum">
              <a:rPr lang="en-US" smtClean="0"/>
              <a:pPr>
                <a:defRPr/>
              </a:pPr>
              <a:t>14</a:t>
            </a:fld>
            <a:endParaRPr lang="en-US" dirty="0"/>
          </a:p>
        </p:txBody>
      </p:sp>
      <p:pic>
        <p:nvPicPr>
          <p:cNvPr id="4098" name="Picture 2"/>
          <p:cNvPicPr>
            <a:picLocks noGrp="1" noChangeAspect="1" noChangeArrowheads="1"/>
          </p:cNvPicPr>
          <p:nvPr>
            <p:ph sz="half" idx="1"/>
          </p:nvPr>
        </p:nvPicPr>
        <p:blipFill>
          <a:blip r:embed="rId2" cstate="print"/>
          <a:srcRect/>
          <a:stretch>
            <a:fillRect/>
          </a:stretch>
        </p:blipFill>
        <p:spPr bwMode="auto">
          <a:xfrm>
            <a:off x="333697" y="1726288"/>
            <a:ext cx="5818907" cy="4008306"/>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23088"/>
          </a:xfrm>
        </p:spPr>
        <p:txBody>
          <a:bodyPr/>
          <a:lstStyle/>
          <a:p>
            <a:r>
              <a:rPr lang="en-US" sz="3000" dirty="0" smtClean="0"/>
              <a:t>At SCE, larger customers not only have more load but they reduce a larger share </a:t>
            </a:r>
            <a:endParaRPr lang="en-US" sz="3000" dirty="0"/>
          </a:p>
        </p:txBody>
      </p:sp>
      <p:sp>
        <p:nvSpPr>
          <p:cNvPr id="5" name="Slide Number Placeholder 4"/>
          <p:cNvSpPr>
            <a:spLocks noGrp="1"/>
          </p:cNvSpPr>
          <p:nvPr>
            <p:ph type="sldNum" sz="quarter" idx="10"/>
          </p:nvPr>
        </p:nvSpPr>
        <p:spPr/>
        <p:txBody>
          <a:bodyPr/>
          <a:lstStyle/>
          <a:p>
            <a:pPr>
              <a:defRPr/>
            </a:pPr>
            <a:r>
              <a:rPr lang="en-US" smtClean="0"/>
              <a:t>Page </a:t>
            </a:r>
            <a:fld id="{EEFEA303-5A66-4CC4-96E5-03C3030260AE}" type="slidenum">
              <a:rPr lang="en-US" smtClean="0"/>
              <a:pPr>
                <a:defRPr/>
              </a:pPr>
              <a:t>15</a:t>
            </a:fld>
            <a:endParaRPr lang="en-US" dirty="0"/>
          </a:p>
        </p:txBody>
      </p:sp>
      <p:sp>
        <p:nvSpPr>
          <p:cNvPr id="11" name="Content Placeholder 10"/>
          <p:cNvSpPr>
            <a:spLocks noGrp="1"/>
          </p:cNvSpPr>
          <p:nvPr>
            <p:ph sz="half" idx="2"/>
          </p:nvPr>
        </p:nvSpPr>
        <p:spPr>
          <a:xfrm>
            <a:off x="6714309" y="1600200"/>
            <a:ext cx="1972490" cy="4525963"/>
          </a:xfrm>
        </p:spPr>
        <p:txBody>
          <a:bodyPr/>
          <a:lstStyle/>
          <a:p>
            <a:pPr marL="234950" indent="-234950"/>
            <a:r>
              <a:rPr lang="en-US" sz="1800" dirty="0" smtClean="0"/>
              <a:t>Customers with average demand over 500 kW make up 4% of the accounts, 19% of the reference load, and 38% of the impacts</a:t>
            </a:r>
          </a:p>
          <a:p>
            <a:endParaRPr lang="en-US" sz="1800" dirty="0"/>
          </a:p>
        </p:txBody>
      </p:sp>
      <p:pic>
        <p:nvPicPr>
          <p:cNvPr id="5122" name="Picture 2"/>
          <p:cNvPicPr>
            <a:picLocks noGrp="1" noChangeAspect="1" noChangeArrowheads="1"/>
          </p:cNvPicPr>
          <p:nvPr>
            <p:ph sz="half" idx="1"/>
          </p:nvPr>
        </p:nvPicPr>
        <p:blipFill>
          <a:blip r:embed="rId2" cstate="print"/>
          <a:srcRect/>
          <a:stretch>
            <a:fillRect/>
          </a:stretch>
        </p:blipFill>
        <p:spPr bwMode="auto">
          <a:xfrm>
            <a:off x="483325" y="1650574"/>
            <a:ext cx="6066864" cy="4227711"/>
          </a:xfrm>
          <a:prstGeom prst="rect">
            <a:avLst/>
          </a:prstGeom>
          <a:noFill/>
          <a:ln w="9525">
            <a:noFill/>
            <a:miter lim="800000"/>
            <a:headEnd/>
            <a:tailEnd/>
          </a:ln>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201737"/>
          </a:xfrm>
        </p:spPr>
        <p:txBody>
          <a:bodyPr/>
          <a:lstStyle/>
          <a:p>
            <a:r>
              <a:rPr lang="en-US" sz="2800" dirty="0" smtClean="0"/>
              <a:t>Customers that voluntarily enrolled in CPP prior to the default accounted for 56% of aggregate impacts</a:t>
            </a:r>
            <a:endParaRPr lang="en-US" sz="2800" dirty="0"/>
          </a:p>
        </p:txBody>
      </p:sp>
      <p:sp>
        <p:nvSpPr>
          <p:cNvPr id="4" name="Content Placeholder 3"/>
          <p:cNvSpPr>
            <a:spLocks noGrp="1"/>
          </p:cNvSpPr>
          <p:nvPr>
            <p:ph sz="half" idx="2"/>
          </p:nvPr>
        </p:nvSpPr>
        <p:spPr>
          <a:xfrm>
            <a:off x="5875866" y="1681163"/>
            <a:ext cx="2963334" cy="3547533"/>
          </a:xfrm>
        </p:spPr>
        <p:txBody>
          <a:bodyPr/>
          <a:lstStyle/>
          <a:p>
            <a:r>
              <a:rPr lang="en-US" sz="1800" dirty="0" smtClean="0"/>
              <a:t>Overall, 325 of the roughly 3,006  participants (11%) volunteered onto </a:t>
            </a:r>
            <a:br>
              <a:rPr lang="en-US" sz="1800" dirty="0" smtClean="0"/>
            </a:br>
            <a:r>
              <a:rPr lang="en-US" sz="1800" dirty="0" smtClean="0"/>
              <a:t>CPP prior to its implementation </a:t>
            </a:r>
            <a:br>
              <a:rPr lang="en-US" sz="1800" dirty="0" smtClean="0"/>
            </a:br>
            <a:r>
              <a:rPr lang="en-US" sz="1800" dirty="0" smtClean="0"/>
              <a:t>as the default rate</a:t>
            </a:r>
          </a:p>
          <a:p>
            <a:r>
              <a:rPr lang="en-US" sz="1800" dirty="0" smtClean="0"/>
              <a:t>These customers comprise approximately </a:t>
            </a:r>
            <a:br>
              <a:rPr lang="en-US" sz="1800" dirty="0" smtClean="0"/>
            </a:br>
            <a:r>
              <a:rPr lang="en-US" sz="1800" dirty="0" smtClean="0"/>
              <a:t>14% of the reference load on the average event day</a:t>
            </a:r>
          </a:p>
        </p:txBody>
      </p:sp>
      <p:sp>
        <p:nvSpPr>
          <p:cNvPr id="5" name="Slide Number Placeholder 4"/>
          <p:cNvSpPr>
            <a:spLocks noGrp="1"/>
          </p:cNvSpPr>
          <p:nvPr>
            <p:ph type="sldNum" sz="quarter" idx="10"/>
          </p:nvPr>
        </p:nvSpPr>
        <p:spPr/>
        <p:txBody>
          <a:bodyPr/>
          <a:lstStyle/>
          <a:p>
            <a:pPr>
              <a:defRPr/>
            </a:pPr>
            <a:r>
              <a:rPr lang="en-US" smtClean="0"/>
              <a:t>Page </a:t>
            </a:r>
            <a:fld id="{EEFEA303-5A66-4CC4-96E5-03C3030260AE}" type="slidenum">
              <a:rPr lang="en-US" smtClean="0"/>
              <a:pPr>
                <a:defRPr/>
              </a:pPr>
              <a:t>16</a:t>
            </a:fld>
            <a:endParaRPr lang="en-US" dirty="0"/>
          </a:p>
        </p:txBody>
      </p:sp>
      <p:pic>
        <p:nvPicPr>
          <p:cNvPr id="14337" name="Picture 1"/>
          <p:cNvPicPr>
            <a:picLocks noChangeAspect="1" noChangeArrowheads="1"/>
          </p:cNvPicPr>
          <p:nvPr/>
        </p:nvPicPr>
        <p:blipFill>
          <a:blip r:embed="rId2" cstate="print"/>
          <a:srcRect/>
          <a:stretch>
            <a:fillRect/>
          </a:stretch>
        </p:blipFill>
        <p:spPr bwMode="auto">
          <a:xfrm>
            <a:off x="395288" y="1681163"/>
            <a:ext cx="5362575" cy="3038475"/>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SDG&amp;E’s load reduction on the single weekday event equaled 5.2%, or 18.6 MW</a:t>
            </a:r>
            <a:endParaRPr lang="en-US" sz="2800" dirty="0"/>
          </a:p>
        </p:txBody>
      </p:sp>
      <p:sp>
        <p:nvSpPr>
          <p:cNvPr id="4" name="Slide Number Placeholder 3"/>
          <p:cNvSpPr>
            <a:spLocks noGrp="1"/>
          </p:cNvSpPr>
          <p:nvPr>
            <p:ph type="sldNum" sz="quarter" idx="10"/>
          </p:nvPr>
        </p:nvSpPr>
        <p:spPr/>
        <p:txBody>
          <a:bodyPr/>
          <a:lstStyle/>
          <a:p>
            <a:pPr>
              <a:defRPr/>
            </a:pPr>
            <a:r>
              <a:rPr lang="en-US" smtClean="0"/>
              <a:t>Page </a:t>
            </a:r>
            <a:fld id="{D8D417DF-031B-4D40-8BB1-49981ECAE5B0}" type="slidenum">
              <a:rPr lang="en-US" smtClean="0"/>
              <a:pPr>
                <a:defRPr/>
              </a:pPr>
              <a:t>17</a:t>
            </a:fld>
            <a:endParaRPr lang="en-US" dirty="0"/>
          </a:p>
        </p:txBody>
      </p:sp>
      <p:graphicFrame>
        <p:nvGraphicFramePr>
          <p:cNvPr id="7" name="Table 6"/>
          <p:cNvGraphicFramePr>
            <a:graphicFrameLocks noGrp="1"/>
          </p:cNvGraphicFramePr>
          <p:nvPr>
            <p:extLst>
              <p:ext uri="{D42A27DB-BD31-4B8C-83A1-F6EECF244321}">
                <p14:modId xmlns="" xmlns:p14="http://schemas.microsoft.com/office/powerpoint/2010/main" val="1182998356"/>
              </p:ext>
            </p:extLst>
          </p:nvPr>
        </p:nvGraphicFramePr>
        <p:xfrm>
          <a:off x="621210" y="1471990"/>
          <a:ext cx="7856585" cy="2030560"/>
        </p:xfrm>
        <a:graphic>
          <a:graphicData uri="http://schemas.openxmlformats.org/drawingml/2006/table">
            <a:tbl>
              <a:tblPr/>
              <a:tblGrid>
                <a:gridCol w="995906"/>
                <a:gridCol w="1097709"/>
                <a:gridCol w="938363"/>
                <a:gridCol w="889675"/>
                <a:gridCol w="902953"/>
                <a:gridCol w="779020"/>
                <a:gridCol w="991479"/>
                <a:gridCol w="1261480"/>
              </a:tblGrid>
              <a:tr h="1101393">
                <a:tc>
                  <a:txBody>
                    <a:bodyPr/>
                    <a:lstStyle/>
                    <a:p>
                      <a:pPr algn="ctr" fontAlgn="ctr"/>
                      <a:r>
                        <a:rPr lang="en-US" sz="1400" b="1" i="0" u="none" strike="noStrike" dirty="0">
                          <a:solidFill>
                            <a:srgbClr val="FFFFFF"/>
                          </a:solidFill>
                          <a:latin typeface="Arial"/>
                        </a:rPr>
                        <a:t>Event Date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US" sz="1400" b="1" i="0" u="none" strike="noStrike">
                          <a:solidFill>
                            <a:srgbClr val="FFFFFF"/>
                          </a:solidFill>
                          <a:latin typeface="Arial"/>
                        </a:rPr>
                        <a:t>Number of Participants</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US" sz="1400" b="1" i="0" u="none" strike="noStrike" dirty="0">
                          <a:solidFill>
                            <a:srgbClr val="FFFFFF"/>
                          </a:solidFill>
                          <a:latin typeface="Arial"/>
                        </a:rPr>
                        <a:t>Average Reference Load  (kW)</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US" sz="1400" b="1" i="0" u="none" strike="noStrike" dirty="0">
                          <a:solidFill>
                            <a:srgbClr val="FFFFFF"/>
                          </a:solidFill>
                          <a:latin typeface="Arial"/>
                        </a:rPr>
                        <a:t>Average Load with DR (kW)</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US" sz="1400" b="1" i="0" u="none" strike="noStrike" dirty="0">
                          <a:solidFill>
                            <a:srgbClr val="FFFFFF"/>
                          </a:solidFill>
                          <a:latin typeface="Arial"/>
                        </a:rPr>
                        <a:t>Average Load Impact (kW)</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US" sz="1400" b="1" i="0" u="none" strike="noStrike" dirty="0">
                          <a:solidFill>
                            <a:srgbClr val="FFFFFF"/>
                          </a:solidFill>
                          <a:latin typeface="Arial"/>
                        </a:rPr>
                        <a:t>% Load Impact</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US" sz="1400" b="1" i="0" u="none" strike="noStrike">
                          <a:solidFill>
                            <a:srgbClr val="FFFFFF"/>
                          </a:solidFill>
                          <a:latin typeface="Arial"/>
                        </a:rPr>
                        <a:t>Aggregate Load Impact (MW)</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US" sz="1400" b="1" i="0" u="none" strike="noStrike" dirty="0">
                          <a:solidFill>
                            <a:srgbClr val="FFFFFF"/>
                          </a:solidFill>
                          <a:latin typeface="Arial"/>
                        </a:rPr>
                        <a:t>Average Temperature During Event (°F)</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r>
              <a:tr h="455084">
                <a:tc>
                  <a:txBody>
                    <a:bodyPr/>
                    <a:lstStyle/>
                    <a:p>
                      <a:pPr algn="ctr" fontAlgn="ctr"/>
                      <a:r>
                        <a:rPr lang="en-US" sz="1400" b="0" i="0" u="none" strike="noStrike">
                          <a:solidFill>
                            <a:srgbClr val="000000"/>
                          </a:solidFill>
                          <a:latin typeface="Arial"/>
                        </a:rPr>
                        <a:t>8/27/2011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Arial"/>
                        </a:rPr>
                        <a:t>1,291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a:rPr>
                        <a:t>208.4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a:rPr>
                        <a:t>195.3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a:rPr>
                        <a:t>13.1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a:rPr>
                        <a:t>6.3%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a:rPr>
                        <a:t>16.9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a:rPr>
                        <a:t>79.5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74083">
                <a:tc>
                  <a:txBody>
                    <a:bodyPr/>
                    <a:lstStyle/>
                    <a:p>
                      <a:pPr algn="ctr" fontAlgn="ctr"/>
                      <a:r>
                        <a:rPr lang="en-US" sz="1400" b="0" i="0" u="none" strike="noStrike">
                          <a:solidFill>
                            <a:srgbClr val="000000"/>
                          </a:solidFill>
                          <a:latin typeface="Arial"/>
                        </a:rPr>
                        <a:t>9/7/2011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a:rPr>
                        <a:t>1,293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a:rPr>
                        <a:t>277.5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Arial"/>
                        </a:rPr>
                        <a:t>263.1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a:rPr>
                        <a:t>14.4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a:rPr>
                        <a:t>5.2%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Arial"/>
                        </a:rPr>
                        <a:t>18.6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Arial"/>
                        </a:rPr>
                        <a:t>86.3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6" name="TextBox 5"/>
          <p:cNvSpPr txBox="1"/>
          <p:nvPr/>
        </p:nvSpPr>
        <p:spPr>
          <a:xfrm>
            <a:off x="457201" y="3696789"/>
            <a:ext cx="8347166" cy="2616101"/>
          </a:xfrm>
          <a:prstGeom prst="rect">
            <a:avLst/>
          </a:prstGeom>
          <a:noFill/>
        </p:spPr>
        <p:txBody>
          <a:bodyPr wrap="square" rtlCol="0">
            <a:spAutoFit/>
          </a:bodyPr>
          <a:lstStyle/>
          <a:p>
            <a:pPr marL="285750" lvl="0" indent="-285750">
              <a:spcAft>
                <a:spcPts val="800"/>
              </a:spcAft>
              <a:buClr>
                <a:srgbClr val="003366"/>
              </a:buClr>
              <a:buSzPct val="100000"/>
              <a:buFont typeface="Wingdings" pitchFamily="2" charset="2"/>
              <a:buChar char="§"/>
            </a:pPr>
            <a:r>
              <a:rPr lang="en-US" dirty="0" smtClean="0"/>
              <a:t>The August 27 event was called on a Saturday and can’t be directly compared to the September 7 event or most of SDG&amp;E’s CPP events </a:t>
            </a:r>
            <a:br>
              <a:rPr lang="en-US" dirty="0" smtClean="0"/>
            </a:br>
            <a:r>
              <a:rPr lang="en-US" dirty="0" smtClean="0"/>
              <a:t>from prior years</a:t>
            </a:r>
          </a:p>
          <a:p>
            <a:pPr marL="285750" lvl="0" indent="-285750">
              <a:spcAft>
                <a:spcPts val="800"/>
              </a:spcAft>
              <a:buClr>
                <a:srgbClr val="003366"/>
              </a:buClr>
              <a:buSzPct val="100000"/>
              <a:buFont typeface="Wingdings" pitchFamily="2" charset="2"/>
              <a:buChar char="§"/>
            </a:pPr>
            <a:r>
              <a:rPr lang="en-US" dirty="0" smtClean="0"/>
              <a:t>The temperature profiles during SDG&amp;E’s summer 2011 events were both rather unusual with consistent high temperatures throughout the day, but not peaky hours</a:t>
            </a:r>
          </a:p>
          <a:p>
            <a:pPr marL="285750" lvl="0" indent="-285750">
              <a:spcAft>
                <a:spcPts val="800"/>
              </a:spcAft>
              <a:buClr>
                <a:srgbClr val="003366"/>
              </a:buClr>
              <a:buSzPct val="100000"/>
              <a:buFont typeface="Wingdings" pitchFamily="2" charset="2"/>
              <a:buChar char="§"/>
            </a:pPr>
            <a:r>
              <a:rPr lang="en-US" dirty="0" smtClean="0"/>
              <a:t>There is less precision and more variability for single event days</a:t>
            </a:r>
            <a:endParaRPr lang="en-US" dirty="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SDG&amp;E had more customers and load in the Offices sector</a:t>
            </a:r>
            <a:endParaRPr lang="en-US" dirty="0"/>
          </a:p>
        </p:txBody>
      </p:sp>
      <p:sp>
        <p:nvSpPr>
          <p:cNvPr id="4" name="Content Placeholder 3"/>
          <p:cNvSpPr>
            <a:spLocks noGrp="1"/>
          </p:cNvSpPr>
          <p:nvPr>
            <p:ph sz="half" idx="2"/>
          </p:nvPr>
        </p:nvSpPr>
        <p:spPr>
          <a:xfrm>
            <a:off x="6162675" y="1600200"/>
            <a:ext cx="2524125" cy="4525963"/>
          </a:xfrm>
        </p:spPr>
        <p:txBody>
          <a:bodyPr/>
          <a:lstStyle/>
          <a:p>
            <a:pPr marL="228600" indent="-228600"/>
            <a:r>
              <a:rPr lang="en-US" sz="1800" dirty="0" smtClean="0"/>
              <a:t>Offices made up 44% of the load at SDG&amp;E  (versus 18% and 23% at PG&amp;E and SDG&amp;E). They </a:t>
            </a:r>
            <a:br>
              <a:rPr lang="en-US" sz="1800" dirty="0" smtClean="0"/>
            </a:br>
            <a:r>
              <a:rPr lang="en-US" sz="1800" dirty="0" smtClean="0"/>
              <a:t>also reduced demand more. </a:t>
            </a:r>
          </a:p>
          <a:p>
            <a:pPr marL="228600" indent="-228600"/>
            <a:r>
              <a:rPr lang="en-US" sz="1800" dirty="0" smtClean="0"/>
              <a:t>Manufacturing </a:t>
            </a:r>
            <a:br>
              <a:rPr lang="en-US" sz="1800" dirty="0" smtClean="0"/>
            </a:br>
            <a:r>
              <a:rPr lang="en-US" sz="1800" dirty="0" smtClean="0"/>
              <a:t>and Wholesale &amp; Transport still performed the best and accounted for a substantial share of impacts.</a:t>
            </a:r>
          </a:p>
        </p:txBody>
      </p:sp>
      <p:sp>
        <p:nvSpPr>
          <p:cNvPr id="5" name="Slide Number Placeholder 4"/>
          <p:cNvSpPr>
            <a:spLocks noGrp="1"/>
          </p:cNvSpPr>
          <p:nvPr>
            <p:ph type="sldNum" sz="quarter" idx="10"/>
          </p:nvPr>
        </p:nvSpPr>
        <p:spPr/>
        <p:txBody>
          <a:bodyPr/>
          <a:lstStyle/>
          <a:p>
            <a:pPr>
              <a:defRPr/>
            </a:pPr>
            <a:r>
              <a:rPr lang="en-US" smtClean="0"/>
              <a:t>Page </a:t>
            </a:r>
            <a:fld id="{EEFEA303-5A66-4CC4-96E5-03C3030260AE}" type="slidenum">
              <a:rPr lang="en-US" smtClean="0"/>
              <a:pPr>
                <a:defRPr/>
              </a:pPr>
              <a:t>18</a:t>
            </a:fld>
            <a:endParaRPr lang="en-US" dirty="0"/>
          </a:p>
        </p:txBody>
      </p:sp>
      <p:pic>
        <p:nvPicPr>
          <p:cNvPr id="6146" name="Picture 2"/>
          <p:cNvPicPr>
            <a:picLocks noGrp="1" noChangeAspect="1" noChangeArrowheads="1"/>
          </p:cNvPicPr>
          <p:nvPr>
            <p:ph sz="half" idx="1"/>
          </p:nvPr>
        </p:nvPicPr>
        <p:blipFill>
          <a:blip r:embed="rId2" cstate="print"/>
          <a:srcRect/>
          <a:stretch>
            <a:fillRect/>
          </a:stretch>
        </p:blipFill>
        <p:spPr bwMode="auto">
          <a:xfrm>
            <a:off x="485774" y="1706462"/>
            <a:ext cx="5495925" cy="3785822"/>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dirty="0" smtClean="0">
                <a:latin typeface="Arial" charset="0"/>
                <a:cs typeface="Arial" charset="0"/>
              </a:rPr>
              <a:t>Presentation overview</a:t>
            </a:r>
          </a:p>
        </p:txBody>
      </p:sp>
      <p:sp>
        <p:nvSpPr>
          <p:cNvPr id="6147" name="Content Placeholder 2"/>
          <p:cNvSpPr>
            <a:spLocks noGrp="1"/>
          </p:cNvSpPr>
          <p:nvPr>
            <p:ph idx="1"/>
          </p:nvPr>
        </p:nvSpPr>
        <p:spPr/>
        <p:txBody>
          <a:bodyPr/>
          <a:lstStyle/>
          <a:p>
            <a:r>
              <a:rPr lang="en-US" dirty="0" smtClean="0">
                <a:latin typeface="Arial" charset="0"/>
                <a:cs typeface="Arial" charset="0"/>
              </a:rPr>
              <a:t>Introduction and comparison of rates</a:t>
            </a:r>
          </a:p>
          <a:p>
            <a:r>
              <a:rPr lang="en-US" dirty="0" smtClean="0">
                <a:latin typeface="Arial" charset="0"/>
                <a:cs typeface="Arial" charset="0"/>
              </a:rPr>
              <a:t>Evaluation methodology and validation</a:t>
            </a:r>
          </a:p>
          <a:p>
            <a:r>
              <a:rPr lang="en-US" dirty="0" smtClean="0">
                <a:latin typeface="Arial" charset="0"/>
                <a:cs typeface="Arial" charset="0"/>
              </a:rPr>
              <a:t>Ex post results</a:t>
            </a:r>
          </a:p>
          <a:p>
            <a:r>
              <a:rPr lang="en-US" dirty="0" smtClean="0">
                <a:latin typeface="Arial" charset="0"/>
                <a:cs typeface="Arial" charset="0"/>
              </a:rPr>
              <a:t>Ex ante results</a:t>
            </a:r>
          </a:p>
          <a:p>
            <a:r>
              <a:rPr lang="en-US" dirty="0" smtClean="0">
                <a:latin typeface="Arial" charset="0"/>
                <a:cs typeface="Arial" charset="0"/>
              </a:rPr>
              <a:t>Recommendations</a:t>
            </a:r>
          </a:p>
        </p:txBody>
      </p:sp>
      <p:sp>
        <p:nvSpPr>
          <p:cNvPr id="4" name="Slide Number Placeholder 3"/>
          <p:cNvSpPr>
            <a:spLocks noGrp="1"/>
          </p:cNvSpPr>
          <p:nvPr>
            <p:ph type="sldNum" sz="quarter" idx="10"/>
          </p:nvPr>
        </p:nvSpPr>
        <p:spPr/>
        <p:txBody>
          <a:bodyPr/>
          <a:lstStyle/>
          <a:p>
            <a:pPr>
              <a:defRPr/>
            </a:pPr>
            <a:r>
              <a:rPr lang="en-US" smtClean="0"/>
              <a:t>Page </a:t>
            </a:r>
            <a:fld id="{7A16F4D6-76CB-4469-9B81-36E18DB1744E}" type="slidenum">
              <a:rPr lang="en-US" smtClean="0"/>
              <a:pPr>
                <a:defRPr/>
              </a:pPr>
              <a:t>1</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23088"/>
          </a:xfrm>
        </p:spPr>
        <p:txBody>
          <a:bodyPr/>
          <a:lstStyle/>
          <a:p>
            <a:r>
              <a:rPr lang="en-US" sz="3000" dirty="0" smtClean="0"/>
              <a:t>At SDG&amp;E, larger customers also </a:t>
            </a:r>
            <a:br>
              <a:rPr lang="en-US" sz="3000" dirty="0" smtClean="0"/>
            </a:br>
            <a:r>
              <a:rPr lang="en-US" sz="3000" dirty="0" smtClean="0"/>
              <a:t>accounted for a large amount of the demand reductions</a:t>
            </a:r>
            <a:endParaRPr lang="en-US" sz="3000" dirty="0"/>
          </a:p>
        </p:txBody>
      </p:sp>
      <p:sp>
        <p:nvSpPr>
          <p:cNvPr id="5" name="Slide Number Placeholder 4"/>
          <p:cNvSpPr>
            <a:spLocks noGrp="1"/>
          </p:cNvSpPr>
          <p:nvPr>
            <p:ph type="sldNum" sz="quarter" idx="10"/>
          </p:nvPr>
        </p:nvSpPr>
        <p:spPr/>
        <p:txBody>
          <a:bodyPr/>
          <a:lstStyle/>
          <a:p>
            <a:pPr>
              <a:defRPr/>
            </a:pPr>
            <a:r>
              <a:rPr lang="en-US" smtClean="0"/>
              <a:t>Page </a:t>
            </a:r>
            <a:fld id="{EEFEA303-5A66-4CC4-96E5-03C3030260AE}" type="slidenum">
              <a:rPr lang="en-US" smtClean="0"/>
              <a:pPr>
                <a:defRPr/>
              </a:pPr>
              <a:t>19</a:t>
            </a:fld>
            <a:endParaRPr lang="en-US" dirty="0"/>
          </a:p>
        </p:txBody>
      </p:sp>
      <p:sp>
        <p:nvSpPr>
          <p:cNvPr id="11" name="Content Placeholder 10"/>
          <p:cNvSpPr>
            <a:spLocks noGrp="1"/>
          </p:cNvSpPr>
          <p:nvPr>
            <p:ph sz="half" idx="2"/>
          </p:nvPr>
        </p:nvSpPr>
        <p:spPr>
          <a:xfrm>
            <a:off x="6714309" y="1600200"/>
            <a:ext cx="1972490" cy="4525963"/>
          </a:xfrm>
        </p:spPr>
        <p:txBody>
          <a:bodyPr/>
          <a:lstStyle/>
          <a:p>
            <a:pPr marL="234950" indent="-234950"/>
            <a:r>
              <a:rPr lang="en-US" sz="1800" dirty="0" smtClean="0"/>
              <a:t>Customers with average demand over 500 kW make up 7% of the accounts, 31% of the reference load, and 48% of the impacts</a:t>
            </a:r>
          </a:p>
          <a:p>
            <a:pPr>
              <a:buNone/>
            </a:pPr>
            <a:endParaRPr lang="en-US" sz="1800" dirty="0"/>
          </a:p>
        </p:txBody>
      </p:sp>
      <p:pic>
        <p:nvPicPr>
          <p:cNvPr id="5122" name="Picture 2"/>
          <p:cNvPicPr>
            <a:picLocks noGrp="1" noChangeAspect="1" noChangeArrowheads="1"/>
          </p:cNvPicPr>
          <p:nvPr>
            <p:ph sz="half" idx="1"/>
          </p:nvPr>
        </p:nvPicPr>
        <p:blipFill>
          <a:blip r:embed="rId2" cstate="print"/>
          <a:srcRect/>
          <a:stretch>
            <a:fillRect/>
          </a:stretch>
        </p:blipFill>
        <p:spPr bwMode="auto">
          <a:xfrm>
            <a:off x="483325" y="1650574"/>
            <a:ext cx="6066864" cy="4227711"/>
          </a:xfrm>
          <a:prstGeom prst="rect">
            <a:avLst/>
          </a:prstGeom>
          <a:noFill/>
          <a:ln w="9525">
            <a:noFill/>
            <a:miter lim="800000"/>
            <a:headEnd/>
            <a:tailEnd/>
          </a:ln>
          <a:effec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Customers that were dually enrolled or volunteered onto CPP provided larger impacts</a:t>
            </a:r>
            <a:endParaRPr lang="en-US" sz="2800" dirty="0"/>
          </a:p>
        </p:txBody>
      </p:sp>
      <p:sp>
        <p:nvSpPr>
          <p:cNvPr id="5" name="Slide Number Placeholder 4"/>
          <p:cNvSpPr>
            <a:spLocks noGrp="1"/>
          </p:cNvSpPr>
          <p:nvPr>
            <p:ph type="sldNum" sz="quarter" idx="10"/>
          </p:nvPr>
        </p:nvSpPr>
        <p:spPr/>
        <p:txBody>
          <a:bodyPr/>
          <a:lstStyle/>
          <a:p>
            <a:pPr>
              <a:defRPr/>
            </a:pPr>
            <a:r>
              <a:rPr lang="en-US" smtClean="0"/>
              <a:t>Page </a:t>
            </a:r>
            <a:fld id="{EEFEA303-5A66-4CC4-96E5-03C3030260AE}" type="slidenum">
              <a:rPr lang="en-US" smtClean="0"/>
              <a:pPr>
                <a:defRPr/>
              </a:pPr>
              <a:t>20</a:t>
            </a:fld>
            <a:endParaRPr lang="en-US" dirty="0"/>
          </a:p>
        </p:txBody>
      </p:sp>
      <p:graphicFrame>
        <p:nvGraphicFramePr>
          <p:cNvPr id="6" name="Table 5"/>
          <p:cNvGraphicFramePr>
            <a:graphicFrameLocks noGrp="1"/>
          </p:cNvGraphicFramePr>
          <p:nvPr/>
        </p:nvGraphicFramePr>
        <p:xfrm>
          <a:off x="542925" y="1591372"/>
          <a:ext cx="8181974" cy="2377588"/>
        </p:xfrm>
        <a:graphic>
          <a:graphicData uri="http://schemas.openxmlformats.org/drawingml/2006/table">
            <a:tbl>
              <a:tblPr/>
              <a:tblGrid>
                <a:gridCol w="2265922"/>
                <a:gridCol w="865169"/>
                <a:gridCol w="993234"/>
                <a:gridCol w="1038225"/>
                <a:gridCol w="952500"/>
                <a:gridCol w="1019175"/>
                <a:gridCol w="1047749"/>
              </a:tblGrid>
              <a:tr h="789878">
                <a:tc>
                  <a:txBody>
                    <a:bodyPr/>
                    <a:lstStyle/>
                    <a:p>
                      <a:pPr algn="ctr" fontAlgn="ctr"/>
                      <a:r>
                        <a:rPr lang="en-US" sz="1200" b="1" i="0" u="none" strike="noStrike" dirty="0">
                          <a:solidFill>
                            <a:srgbClr val="FFFFFF"/>
                          </a:solidFill>
                          <a:latin typeface="Arial"/>
                        </a:rPr>
                        <a:t>Dual and Previous Enrollment</a:t>
                      </a:r>
                    </a:p>
                  </a:txBody>
                  <a:tcPr marL="6862" marR="6862" marT="6862"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US" sz="1200" b="1" i="0" u="none" strike="noStrike" dirty="0" smtClean="0">
                          <a:solidFill>
                            <a:srgbClr val="FFFFFF"/>
                          </a:solidFill>
                          <a:latin typeface="Arial"/>
                        </a:rPr>
                        <a:t>Accts</a:t>
                      </a:r>
                      <a:endParaRPr lang="en-US" sz="1200" b="1" i="0" u="none" strike="noStrike" dirty="0">
                        <a:solidFill>
                          <a:srgbClr val="FFFFFF"/>
                        </a:solidFill>
                        <a:latin typeface="Arial"/>
                      </a:endParaRPr>
                    </a:p>
                  </a:txBody>
                  <a:tcPr marL="6862" marR="6862" marT="68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US" sz="1200" b="1" i="0" u="none" strike="noStrike" dirty="0">
                          <a:solidFill>
                            <a:srgbClr val="FFFFFF"/>
                          </a:solidFill>
                          <a:latin typeface="Arial"/>
                        </a:rPr>
                        <a:t>Average Reference Load  (kW)</a:t>
                      </a:r>
                    </a:p>
                  </a:txBody>
                  <a:tcPr marL="6862" marR="6862" marT="68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US" sz="1200" b="1" i="0" u="none" strike="noStrike" dirty="0">
                          <a:solidFill>
                            <a:srgbClr val="FFFFFF"/>
                          </a:solidFill>
                          <a:latin typeface="Arial"/>
                        </a:rPr>
                        <a:t>Average </a:t>
                      </a:r>
                      <a:endParaRPr lang="en-US" sz="1200" b="1" i="0" u="none" strike="noStrike" dirty="0" smtClean="0">
                        <a:solidFill>
                          <a:srgbClr val="FFFFFF"/>
                        </a:solidFill>
                        <a:latin typeface="Arial"/>
                      </a:endParaRPr>
                    </a:p>
                    <a:p>
                      <a:pPr algn="ctr" fontAlgn="ctr"/>
                      <a:r>
                        <a:rPr lang="en-US" sz="1200" b="1" i="0" u="none" strike="noStrike" dirty="0" smtClean="0">
                          <a:solidFill>
                            <a:srgbClr val="FFFFFF"/>
                          </a:solidFill>
                          <a:latin typeface="Arial"/>
                        </a:rPr>
                        <a:t>Load </a:t>
                      </a:r>
                      <a:r>
                        <a:rPr lang="en-US" sz="1200" b="1" i="0" u="none" strike="noStrike" dirty="0">
                          <a:solidFill>
                            <a:srgbClr val="FFFFFF"/>
                          </a:solidFill>
                          <a:latin typeface="Arial"/>
                        </a:rPr>
                        <a:t>with DR (kW)</a:t>
                      </a:r>
                    </a:p>
                  </a:txBody>
                  <a:tcPr marL="6862" marR="6862" marT="68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US" sz="1200" b="1" i="0" u="none" strike="noStrike">
                          <a:solidFill>
                            <a:srgbClr val="FFFFFF"/>
                          </a:solidFill>
                          <a:latin typeface="Arial"/>
                        </a:rPr>
                        <a:t>Average Load Impact (kW)</a:t>
                      </a:r>
                    </a:p>
                  </a:txBody>
                  <a:tcPr marL="6862" marR="6862" marT="68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US" sz="1200" b="1" i="0" u="none" strike="noStrike">
                          <a:solidFill>
                            <a:srgbClr val="FFFFFF"/>
                          </a:solidFill>
                          <a:latin typeface="Arial"/>
                        </a:rPr>
                        <a:t>% Load Impact</a:t>
                      </a:r>
                    </a:p>
                  </a:txBody>
                  <a:tcPr marL="6862" marR="6862" marT="68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US" sz="1200" b="1" i="0" u="none" strike="noStrike" dirty="0">
                          <a:solidFill>
                            <a:srgbClr val="FFFFFF"/>
                          </a:solidFill>
                          <a:latin typeface="Arial"/>
                        </a:rPr>
                        <a:t>Aggregate Load Impact (MW)</a:t>
                      </a:r>
                    </a:p>
                  </a:txBody>
                  <a:tcPr marL="6862" marR="6862" marT="686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r>
              <a:tr h="317542">
                <a:tc>
                  <a:txBody>
                    <a:bodyPr/>
                    <a:lstStyle/>
                    <a:p>
                      <a:pPr algn="ctr" fontAlgn="ctr"/>
                      <a:r>
                        <a:rPr lang="en-US" sz="1200" b="0" i="0" u="none" strike="noStrike" dirty="0">
                          <a:solidFill>
                            <a:srgbClr val="000000"/>
                          </a:solidFill>
                          <a:latin typeface="Arial"/>
                        </a:rPr>
                        <a:t>Dually Enrolled: BIP</a:t>
                      </a:r>
                    </a:p>
                  </a:txBody>
                  <a:tcPr marL="6862" marR="6862" marT="68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Arial"/>
                        </a:rPr>
                        <a:t>6</a:t>
                      </a:r>
                    </a:p>
                  </a:txBody>
                  <a:tcPr marL="6862" marR="6862" marT="68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Arial"/>
                        </a:rPr>
                        <a:t>442</a:t>
                      </a:r>
                    </a:p>
                  </a:txBody>
                  <a:tcPr marL="6862" marR="6862" marT="68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Arial"/>
                        </a:rPr>
                        <a:t>183</a:t>
                      </a:r>
                    </a:p>
                  </a:txBody>
                  <a:tcPr marL="6862" marR="6862" marT="68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Arial"/>
                        </a:rPr>
                        <a:t>259</a:t>
                      </a:r>
                    </a:p>
                  </a:txBody>
                  <a:tcPr marL="6862" marR="6862" marT="6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Arial"/>
                        </a:rPr>
                        <a:t>59%</a:t>
                      </a:r>
                    </a:p>
                  </a:txBody>
                  <a:tcPr marL="6862" marR="6862" marT="6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Arial"/>
                        </a:rPr>
                        <a:t>2</a:t>
                      </a:r>
                    </a:p>
                  </a:txBody>
                  <a:tcPr marL="6862" marR="6862" marT="6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7542">
                <a:tc>
                  <a:txBody>
                    <a:bodyPr/>
                    <a:lstStyle/>
                    <a:p>
                      <a:pPr algn="ctr" fontAlgn="ctr"/>
                      <a:r>
                        <a:rPr lang="en-US" sz="1200" b="0" i="0" u="none" strike="noStrike" dirty="0">
                          <a:solidFill>
                            <a:srgbClr val="000000"/>
                          </a:solidFill>
                          <a:latin typeface="Arial"/>
                        </a:rPr>
                        <a:t>Dually Enrolled: CBP</a:t>
                      </a:r>
                    </a:p>
                  </a:txBody>
                  <a:tcPr marL="6862" marR="6862" marT="68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Arial"/>
                        </a:rPr>
                        <a:t>6</a:t>
                      </a:r>
                    </a:p>
                  </a:txBody>
                  <a:tcPr marL="6862" marR="6862" marT="68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Arial"/>
                        </a:rPr>
                        <a:t>281</a:t>
                      </a:r>
                    </a:p>
                  </a:txBody>
                  <a:tcPr marL="6862" marR="6862" marT="68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Arial"/>
                        </a:rPr>
                        <a:t>242</a:t>
                      </a:r>
                    </a:p>
                  </a:txBody>
                  <a:tcPr marL="6862" marR="6862" marT="68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Arial"/>
                        </a:rPr>
                        <a:t>40</a:t>
                      </a:r>
                    </a:p>
                  </a:txBody>
                  <a:tcPr marL="6862" marR="6862" marT="6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Arial"/>
                        </a:rPr>
                        <a:t>14%</a:t>
                      </a:r>
                    </a:p>
                  </a:txBody>
                  <a:tcPr marL="6862" marR="6862" marT="6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Arial"/>
                        </a:rPr>
                        <a:t>0</a:t>
                      </a:r>
                    </a:p>
                  </a:txBody>
                  <a:tcPr marL="6862" marR="6862" marT="6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7542">
                <a:tc>
                  <a:txBody>
                    <a:bodyPr/>
                    <a:lstStyle/>
                    <a:p>
                      <a:pPr algn="ctr" fontAlgn="ctr"/>
                      <a:r>
                        <a:rPr lang="en-US" sz="1200" b="0" i="0" u="none" strike="noStrike" dirty="0">
                          <a:solidFill>
                            <a:srgbClr val="000000"/>
                          </a:solidFill>
                          <a:latin typeface="Arial"/>
                        </a:rPr>
                        <a:t>Previously on Voluntary CPP</a:t>
                      </a:r>
                    </a:p>
                  </a:txBody>
                  <a:tcPr marL="6862" marR="6862" marT="68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Arial"/>
                        </a:rPr>
                        <a:t>76</a:t>
                      </a:r>
                    </a:p>
                  </a:txBody>
                  <a:tcPr marL="6862" marR="6862" marT="68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Arial"/>
                        </a:rPr>
                        <a:t>353</a:t>
                      </a:r>
                    </a:p>
                  </a:txBody>
                  <a:tcPr marL="6862" marR="6862" marT="68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Arial"/>
                        </a:rPr>
                        <a:t>305</a:t>
                      </a:r>
                    </a:p>
                  </a:txBody>
                  <a:tcPr marL="6862" marR="6862" marT="68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Arial"/>
                        </a:rPr>
                        <a:t>48</a:t>
                      </a:r>
                    </a:p>
                  </a:txBody>
                  <a:tcPr marL="6862" marR="6862" marT="6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Arial"/>
                        </a:rPr>
                        <a:t>14%</a:t>
                      </a:r>
                    </a:p>
                  </a:txBody>
                  <a:tcPr marL="6862" marR="6862" marT="6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Arial"/>
                        </a:rPr>
                        <a:t>4</a:t>
                      </a:r>
                    </a:p>
                  </a:txBody>
                  <a:tcPr marL="6862" marR="6862" marT="6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7542">
                <a:tc>
                  <a:txBody>
                    <a:bodyPr/>
                    <a:lstStyle/>
                    <a:p>
                      <a:pPr algn="ctr" fontAlgn="ctr"/>
                      <a:r>
                        <a:rPr lang="en-US" sz="1200" b="0" i="0" u="none" strike="noStrike" dirty="0">
                          <a:solidFill>
                            <a:srgbClr val="000000"/>
                          </a:solidFill>
                          <a:latin typeface="Arial"/>
                        </a:rPr>
                        <a:t>Not Dually Enrolled</a:t>
                      </a:r>
                    </a:p>
                  </a:txBody>
                  <a:tcPr marL="6862" marR="6862" marT="68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Arial"/>
                        </a:rPr>
                        <a:t>1205</a:t>
                      </a:r>
                    </a:p>
                  </a:txBody>
                  <a:tcPr marL="6862" marR="6862" marT="68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Arial"/>
                        </a:rPr>
                        <a:t>272</a:t>
                      </a:r>
                    </a:p>
                  </a:txBody>
                  <a:tcPr marL="6862" marR="6862" marT="68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Arial"/>
                        </a:rPr>
                        <a:t>261</a:t>
                      </a:r>
                    </a:p>
                  </a:txBody>
                  <a:tcPr marL="6862" marR="6862" marT="68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Arial"/>
                        </a:rPr>
                        <a:t>11</a:t>
                      </a:r>
                    </a:p>
                  </a:txBody>
                  <a:tcPr marL="6862" marR="6862" marT="6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Arial"/>
                        </a:rPr>
                        <a:t>4%</a:t>
                      </a:r>
                    </a:p>
                  </a:txBody>
                  <a:tcPr marL="6862" marR="6862" marT="6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Arial"/>
                        </a:rPr>
                        <a:t>13</a:t>
                      </a:r>
                    </a:p>
                  </a:txBody>
                  <a:tcPr marL="6862" marR="6862" marT="6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7542">
                <a:tc>
                  <a:txBody>
                    <a:bodyPr/>
                    <a:lstStyle/>
                    <a:p>
                      <a:pPr algn="ctr" fontAlgn="ctr"/>
                      <a:r>
                        <a:rPr lang="en-US" sz="1200" b="0" i="0" u="none" strike="noStrike" dirty="0">
                          <a:solidFill>
                            <a:srgbClr val="000000"/>
                          </a:solidFill>
                          <a:latin typeface="Arial"/>
                        </a:rPr>
                        <a:t>Population Totals</a:t>
                      </a:r>
                    </a:p>
                  </a:txBody>
                  <a:tcPr marL="6862" marR="6862" marT="68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Arial"/>
                        </a:rPr>
                        <a:t>1,293</a:t>
                      </a:r>
                    </a:p>
                  </a:txBody>
                  <a:tcPr marL="6862" marR="6862" marT="68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Arial"/>
                        </a:rPr>
                        <a:t>277</a:t>
                      </a:r>
                    </a:p>
                  </a:txBody>
                  <a:tcPr marL="6862" marR="6862" marT="68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Arial"/>
                        </a:rPr>
                        <a:t>263</a:t>
                      </a:r>
                    </a:p>
                  </a:txBody>
                  <a:tcPr marL="6862" marR="6862" marT="68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Arial"/>
                        </a:rPr>
                        <a:t>14</a:t>
                      </a:r>
                    </a:p>
                  </a:txBody>
                  <a:tcPr marL="6862" marR="6862" marT="68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latin typeface="Arial"/>
                        </a:rPr>
                        <a:t>5%</a:t>
                      </a:r>
                    </a:p>
                  </a:txBody>
                  <a:tcPr marL="6862" marR="6862" marT="68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Arial"/>
                        </a:rPr>
                        <a:t>19</a:t>
                      </a:r>
                    </a:p>
                  </a:txBody>
                  <a:tcPr marL="6862" marR="6862" marT="68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7" name="Content Placeholder 10"/>
          <p:cNvSpPr>
            <a:spLocks noGrp="1"/>
          </p:cNvSpPr>
          <p:nvPr>
            <p:ph sz="half" idx="2"/>
          </p:nvPr>
        </p:nvSpPr>
        <p:spPr>
          <a:xfrm>
            <a:off x="542925" y="4171950"/>
            <a:ext cx="8143874" cy="1762125"/>
          </a:xfrm>
        </p:spPr>
        <p:txBody>
          <a:bodyPr/>
          <a:lstStyle/>
          <a:p>
            <a:pPr marL="234950" indent="-234950"/>
            <a:r>
              <a:rPr lang="en-US" sz="1800" dirty="0" smtClean="0"/>
              <a:t>Dually-enrolled customers were less than 1% of the participants </a:t>
            </a:r>
            <a:br>
              <a:rPr lang="en-US" sz="1800" dirty="0" smtClean="0"/>
            </a:br>
            <a:r>
              <a:rPr lang="en-US" sz="1800" dirty="0" smtClean="0"/>
              <a:t>and 1.2% of the reference load but accounted for 10% of the </a:t>
            </a:r>
            <a:br>
              <a:rPr lang="en-US" sz="1800" dirty="0" smtClean="0"/>
            </a:br>
            <a:r>
              <a:rPr lang="en-US" sz="1800" dirty="0" smtClean="0"/>
              <a:t>program impacts</a:t>
            </a:r>
          </a:p>
          <a:p>
            <a:pPr marL="234950" indent="-234950"/>
            <a:r>
              <a:rPr lang="en-US" sz="1800" dirty="0" smtClean="0"/>
              <a:t>Customers that were volunteered onto CPP accounted for 5.9% of the accounts, 7.5% of the reference load, and 19.6% of the program demand reductions</a:t>
            </a:r>
          </a:p>
          <a:p>
            <a:pPr>
              <a:buNone/>
            </a:pPr>
            <a:endParaRPr lang="en-US" sz="1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316037"/>
          </a:xfrm>
        </p:spPr>
        <p:txBody>
          <a:bodyPr/>
          <a:lstStyle/>
          <a:p>
            <a:r>
              <a:rPr lang="en-US" dirty="0" smtClean="0"/>
              <a:t>In comparison to 2010, 2011 PG&amp;E and SCE demand reductions were larger</a:t>
            </a:r>
            <a:endParaRPr lang="en-US" dirty="0"/>
          </a:p>
        </p:txBody>
      </p:sp>
      <p:sp>
        <p:nvSpPr>
          <p:cNvPr id="5" name="Slide Number Placeholder 4"/>
          <p:cNvSpPr>
            <a:spLocks noGrp="1"/>
          </p:cNvSpPr>
          <p:nvPr>
            <p:ph type="sldNum" sz="quarter" idx="10"/>
          </p:nvPr>
        </p:nvSpPr>
        <p:spPr/>
        <p:txBody>
          <a:bodyPr/>
          <a:lstStyle/>
          <a:p>
            <a:pPr>
              <a:defRPr/>
            </a:pPr>
            <a:r>
              <a:rPr lang="en-US" smtClean="0"/>
              <a:t>Page </a:t>
            </a:r>
            <a:fld id="{EEFEA303-5A66-4CC4-96E5-03C3030260AE}" type="slidenum">
              <a:rPr lang="en-US" smtClean="0"/>
              <a:pPr>
                <a:defRPr/>
              </a:pPr>
              <a:t>21</a:t>
            </a:fld>
            <a:endParaRPr lang="en-US" dirty="0"/>
          </a:p>
        </p:txBody>
      </p:sp>
      <p:sp>
        <p:nvSpPr>
          <p:cNvPr id="9" name="TextBox 8"/>
          <p:cNvSpPr txBox="1"/>
          <p:nvPr/>
        </p:nvSpPr>
        <p:spPr>
          <a:xfrm>
            <a:off x="855133" y="4876800"/>
            <a:ext cx="7730067" cy="1200329"/>
          </a:xfrm>
          <a:prstGeom prst="rect">
            <a:avLst/>
          </a:prstGeom>
          <a:noFill/>
        </p:spPr>
        <p:txBody>
          <a:bodyPr wrap="square" rtlCol="0">
            <a:spAutoFit/>
          </a:bodyPr>
          <a:lstStyle/>
          <a:p>
            <a:pPr marL="285750" lvl="0" indent="-285750">
              <a:buClr>
                <a:srgbClr val="003366"/>
              </a:buClr>
              <a:buSzPct val="100000"/>
              <a:buFont typeface="Wingdings" pitchFamily="2" charset="2"/>
              <a:buChar char="§"/>
            </a:pPr>
            <a:r>
              <a:rPr lang="en-US" dirty="0" smtClean="0"/>
              <a:t>Overall program loads decreased for PG&amp;E and SCE but the percent load reductions of remaining customers increased</a:t>
            </a:r>
          </a:p>
          <a:p>
            <a:pPr marL="285750" lvl="0" indent="-285750">
              <a:buClr>
                <a:srgbClr val="003366"/>
              </a:buClr>
              <a:buSzPct val="100000"/>
            </a:pPr>
            <a:endParaRPr lang="en-US" dirty="0"/>
          </a:p>
          <a:p>
            <a:endParaRPr lang="en-US" dirty="0"/>
          </a:p>
        </p:txBody>
      </p:sp>
      <p:graphicFrame>
        <p:nvGraphicFramePr>
          <p:cNvPr id="6" name="Table 5"/>
          <p:cNvGraphicFramePr>
            <a:graphicFrameLocks noGrp="1"/>
          </p:cNvGraphicFramePr>
          <p:nvPr/>
        </p:nvGraphicFramePr>
        <p:xfrm>
          <a:off x="482111" y="1693203"/>
          <a:ext cx="8298473" cy="3092427"/>
        </p:xfrm>
        <a:graphic>
          <a:graphicData uri="http://schemas.openxmlformats.org/drawingml/2006/table">
            <a:tbl>
              <a:tblPr/>
              <a:tblGrid>
                <a:gridCol w="725366"/>
                <a:gridCol w="762000"/>
                <a:gridCol w="797169"/>
                <a:gridCol w="808892"/>
                <a:gridCol w="1324708"/>
                <a:gridCol w="1242646"/>
                <a:gridCol w="1184031"/>
                <a:gridCol w="1453661"/>
              </a:tblGrid>
              <a:tr h="827259">
                <a:tc>
                  <a:txBody>
                    <a:bodyPr/>
                    <a:lstStyle/>
                    <a:p>
                      <a:pPr marL="0" marR="0">
                        <a:lnSpc>
                          <a:spcPct val="115000"/>
                        </a:lnSpc>
                        <a:spcBef>
                          <a:spcPts val="0"/>
                        </a:spcBef>
                        <a:spcAft>
                          <a:spcPts val="0"/>
                        </a:spcAft>
                      </a:pPr>
                      <a:r>
                        <a:rPr lang="en-US" sz="1300" b="1" dirty="0">
                          <a:solidFill>
                            <a:srgbClr val="FFFFFF"/>
                          </a:solidFill>
                          <a:latin typeface="Arial"/>
                          <a:ea typeface="Times New Roman"/>
                          <a:cs typeface="Times New Roman"/>
                        </a:rPr>
                        <a:t> </a:t>
                      </a:r>
                      <a:endParaRPr lang="en-US" sz="1300" dirty="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a:txBody>
                    <a:bodyPr/>
                    <a:lstStyle/>
                    <a:p>
                      <a:pPr marL="0" marR="0" algn="ctr">
                        <a:lnSpc>
                          <a:spcPct val="115000"/>
                        </a:lnSpc>
                        <a:spcBef>
                          <a:spcPts val="500"/>
                        </a:spcBef>
                        <a:spcAft>
                          <a:spcPts val="500"/>
                        </a:spcAft>
                      </a:pPr>
                      <a:r>
                        <a:rPr lang="en-US" sz="1300" b="1">
                          <a:solidFill>
                            <a:srgbClr val="FFFFFF"/>
                          </a:solidFill>
                          <a:latin typeface="Arial"/>
                          <a:ea typeface="Times New Roman"/>
                          <a:cs typeface="Times New Roman"/>
                        </a:rPr>
                        <a:t>Year</a:t>
                      </a: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a:txBody>
                    <a:bodyPr/>
                    <a:lstStyle/>
                    <a:p>
                      <a:pPr marL="0" marR="0" algn="ctr">
                        <a:lnSpc>
                          <a:spcPct val="115000"/>
                        </a:lnSpc>
                        <a:spcBef>
                          <a:spcPts val="500"/>
                        </a:spcBef>
                        <a:spcAft>
                          <a:spcPts val="500"/>
                        </a:spcAft>
                      </a:pPr>
                      <a:r>
                        <a:rPr lang="en-US" sz="1300" b="1" dirty="0" smtClean="0">
                          <a:solidFill>
                            <a:srgbClr val="FFFFFF"/>
                          </a:solidFill>
                          <a:latin typeface="Arial"/>
                          <a:ea typeface="Times New Roman"/>
                          <a:cs typeface="Times New Roman"/>
                        </a:rPr>
                        <a:t>Events</a:t>
                      </a:r>
                      <a:endParaRPr lang="en-US" sz="1300" b="1" dirty="0">
                        <a:solidFill>
                          <a:srgbClr val="FFFFFF"/>
                        </a:solidFill>
                        <a:latin typeface="Arial"/>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a:txBody>
                    <a:bodyPr/>
                    <a:lstStyle/>
                    <a:p>
                      <a:pPr marL="0" marR="0" algn="ctr">
                        <a:lnSpc>
                          <a:spcPct val="115000"/>
                        </a:lnSpc>
                        <a:spcBef>
                          <a:spcPts val="500"/>
                        </a:spcBef>
                        <a:spcAft>
                          <a:spcPts val="500"/>
                        </a:spcAft>
                      </a:pPr>
                      <a:r>
                        <a:rPr lang="en-US" sz="1300" b="1" dirty="0" smtClean="0">
                          <a:solidFill>
                            <a:srgbClr val="FFFFFF"/>
                          </a:solidFill>
                          <a:latin typeface="Arial"/>
                          <a:ea typeface="Times New Roman"/>
                          <a:cs typeface="Times New Roman"/>
                        </a:rPr>
                        <a:t>Accts</a:t>
                      </a:r>
                      <a:endParaRPr lang="en-US" sz="1300" b="1" dirty="0">
                        <a:solidFill>
                          <a:srgbClr val="FFFFFF"/>
                        </a:solidFill>
                        <a:latin typeface="Arial"/>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a:txBody>
                    <a:bodyPr/>
                    <a:lstStyle/>
                    <a:p>
                      <a:pPr marL="0" marR="0" algn="ctr">
                        <a:lnSpc>
                          <a:spcPct val="115000"/>
                        </a:lnSpc>
                        <a:spcBef>
                          <a:spcPts val="500"/>
                        </a:spcBef>
                        <a:spcAft>
                          <a:spcPts val="500"/>
                        </a:spcAft>
                      </a:pPr>
                      <a:r>
                        <a:rPr lang="en-US" sz="1300" b="1" dirty="0">
                          <a:solidFill>
                            <a:srgbClr val="FFFFFF"/>
                          </a:solidFill>
                          <a:latin typeface="Arial"/>
                          <a:ea typeface="Times New Roman"/>
                          <a:cs typeface="Times New Roman"/>
                        </a:rPr>
                        <a:t>Reference Load (MW) </a:t>
                      </a: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a:txBody>
                    <a:bodyPr/>
                    <a:lstStyle/>
                    <a:p>
                      <a:pPr marL="0" marR="0" algn="ctr">
                        <a:lnSpc>
                          <a:spcPct val="115000"/>
                        </a:lnSpc>
                        <a:spcBef>
                          <a:spcPts val="500"/>
                        </a:spcBef>
                        <a:spcAft>
                          <a:spcPts val="500"/>
                        </a:spcAft>
                      </a:pPr>
                      <a:r>
                        <a:rPr lang="en-US" sz="1300" b="1" dirty="0">
                          <a:solidFill>
                            <a:srgbClr val="FFFFFF"/>
                          </a:solidFill>
                          <a:latin typeface="Arial"/>
                          <a:ea typeface="Times New Roman"/>
                          <a:cs typeface="Times New Roman"/>
                        </a:rPr>
                        <a:t>Load Impact (MW) </a:t>
                      </a: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a:txBody>
                    <a:bodyPr/>
                    <a:lstStyle/>
                    <a:p>
                      <a:pPr marL="0" marR="0" algn="ctr">
                        <a:lnSpc>
                          <a:spcPct val="115000"/>
                        </a:lnSpc>
                        <a:spcBef>
                          <a:spcPts val="500"/>
                        </a:spcBef>
                        <a:spcAft>
                          <a:spcPts val="500"/>
                        </a:spcAft>
                      </a:pPr>
                      <a:r>
                        <a:rPr lang="en-US" sz="1300" b="1">
                          <a:solidFill>
                            <a:srgbClr val="FFFFFF"/>
                          </a:solidFill>
                          <a:latin typeface="Arial"/>
                          <a:ea typeface="Times New Roman"/>
                          <a:cs typeface="Times New Roman"/>
                        </a:rPr>
                        <a:t>Percent Impact (%) </a:t>
                      </a: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a:txBody>
                    <a:bodyPr/>
                    <a:lstStyle/>
                    <a:p>
                      <a:pPr marL="0" marR="0" algn="ctr">
                        <a:lnSpc>
                          <a:spcPct val="115000"/>
                        </a:lnSpc>
                        <a:spcBef>
                          <a:spcPts val="500"/>
                        </a:spcBef>
                        <a:spcAft>
                          <a:spcPts val="500"/>
                        </a:spcAft>
                      </a:pPr>
                      <a:r>
                        <a:rPr lang="en-US" sz="1300" b="1">
                          <a:solidFill>
                            <a:srgbClr val="FFFFFF"/>
                          </a:solidFill>
                          <a:latin typeface="Arial"/>
                          <a:ea typeface="Times New Roman"/>
                          <a:cs typeface="Times New Roman"/>
                        </a:rPr>
                        <a:t>Avg. Event</a:t>
                      </a:r>
                    </a:p>
                    <a:p>
                      <a:pPr marL="0" marR="0" algn="ctr">
                        <a:lnSpc>
                          <a:spcPct val="115000"/>
                        </a:lnSpc>
                        <a:spcBef>
                          <a:spcPts val="500"/>
                        </a:spcBef>
                        <a:spcAft>
                          <a:spcPts val="500"/>
                        </a:spcAft>
                      </a:pPr>
                      <a:r>
                        <a:rPr lang="en-US" sz="1300" b="1">
                          <a:solidFill>
                            <a:srgbClr val="FFFFFF"/>
                          </a:solidFill>
                          <a:latin typeface="Arial"/>
                          <a:ea typeface="Times New Roman"/>
                          <a:cs typeface="Times New Roman"/>
                        </a:rPr>
                        <a:t>Temperature (°F) </a:t>
                      </a: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r>
              <a:tr h="377528">
                <a:tc rowSpan="2">
                  <a:txBody>
                    <a:bodyPr/>
                    <a:lstStyle/>
                    <a:p>
                      <a:pPr marL="0" marR="0" algn="ctr">
                        <a:lnSpc>
                          <a:spcPct val="115000"/>
                        </a:lnSpc>
                        <a:spcBef>
                          <a:spcPts val="500"/>
                        </a:spcBef>
                        <a:spcAft>
                          <a:spcPts val="500"/>
                        </a:spcAft>
                      </a:pPr>
                      <a:r>
                        <a:rPr lang="en-US" sz="1300" b="1">
                          <a:solidFill>
                            <a:srgbClr val="000000"/>
                          </a:solidFill>
                          <a:latin typeface="Arial"/>
                          <a:ea typeface="Times New Roman"/>
                          <a:cs typeface="Times New Roman"/>
                        </a:rPr>
                        <a:t>PG&amp;E</a:t>
                      </a:r>
                      <a:endParaRPr lang="en-US" sz="1300" b="1">
                        <a:solidFill>
                          <a:srgbClr val="FFFFFF"/>
                        </a:solidFill>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300"/>
                        </a:spcBef>
                        <a:spcAft>
                          <a:spcPts val="300"/>
                        </a:spcAft>
                      </a:pPr>
                      <a:r>
                        <a:rPr lang="en-US" sz="1300" dirty="0">
                          <a:latin typeface="Arial"/>
                          <a:ea typeface="Times New Roman"/>
                          <a:cs typeface="Times New Roman"/>
                        </a:rPr>
                        <a:t>2010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1300">
                          <a:latin typeface="Arial"/>
                          <a:ea typeface="Times New Roman"/>
                          <a:cs typeface="Times New Roman"/>
                        </a:rPr>
                        <a:t>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1300" dirty="0">
                          <a:latin typeface="Arial"/>
                          <a:ea typeface="Times New Roman"/>
                          <a:cs typeface="Times New Roman"/>
                        </a:rPr>
                        <a:t>1,650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1300" dirty="0">
                          <a:latin typeface="Arial"/>
                          <a:ea typeface="Times New Roman"/>
                          <a:cs typeface="Times New Roman"/>
                        </a:rPr>
                        <a:t>592.0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1300">
                          <a:latin typeface="Arial"/>
                          <a:ea typeface="Times New Roman"/>
                          <a:cs typeface="Times New Roman"/>
                        </a:rPr>
                        <a:t>23.0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1300">
                          <a:latin typeface="Arial"/>
                          <a:ea typeface="Times New Roman"/>
                          <a:cs typeface="Times New Roman"/>
                        </a:rPr>
                        <a:t>3.9%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1300" dirty="0">
                          <a:latin typeface="Arial"/>
                          <a:ea typeface="Times New Roman"/>
                          <a:cs typeface="Times New Roman"/>
                        </a:rPr>
                        <a:t>90.2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7528">
                <a:tc vMerge="1">
                  <a:txBody>
                    <a:bodyPr/>
                    <a:lstStyle/>
                    <a:p>
                      <a:endParaRPr lang="en-US"/>
                    </a:p>
                  </a:txBody>
                  <a:tcPr/>
                </a:tc>
                <a:tc>
                  <a:txBody>
                    <a:bodyPr/>
                    <a:lstStyle/>
                    <a:p>
                      <a:pPr marL="0" marR="0" algn="ctr">
                        <a:lnSpc>
                          <a:spcPct val="115000"/>
                        </a:lnSpc>
                        <a:spcBef>
                          <a:spcPts val="300"/>
                        </a:spcBef>
                        <a:spcAft>
                          <a:spcPts val="300"/>
                        </a:spcAft>
                      </a:pPr>
                      <a:r>
                        <a:rPr lang="en-US" sz="1300" dirty="0">
                          <a:latin typeface="Arial"/>
                          <a:ea typeface="Times New Roman"/>
                          <a:cs typeface="Times New Roman"/>
                        </a:rPr>
                        <a:t>2011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1300">
                          <a:latin typeface="Arial"/>
                          <a:ea typeface="Times New Roman"/>
                          <a:cs typeface="Times New Roman"/>
                        </a:rPr>
                        <a:t>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1300">
                          <a:latin typeface="Arial"/>
                          <a:ea typeface="Times New Roman"/>
                          <a:cs typeface="Times New Roman"/>
                        </a:rPr>
                        <a:t>1,750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1300">
                          <a:latin typeface="Arial"/>
                          <a:ea typeface="Times New Roman"/>
                          <a:cs typeface="Times New Roman"/>
                        </a:rPr>
                        <a:t>473.4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1300">
                          <a:latin typeface="Arial"/>
                          <a:ea typeface="Times New Roman"/>
                          <a:cs typeface="Times New Roman"/>
                        </a:rPr>
                        <a:t>27.8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1300" dirty="0">
                          <a:latin typeface="Arial"/>
                          <a:ea typeface="Times New Roman"/>
                          <a:cs typeface="Times New Roman"/>
                        </a:rPr>
                        <a:t>5.9%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1300">
                          <a:latin typeface="Arial"/>
                          <a:ea typeface="Times New Roman"/>
                          <a:cs typeface="Times New Roman"/>
                        </a:rPr>
                        <a:t>88.1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7528">
                <a:tc rowSpan="2">
                  <a:txBody>
                    <a:bodyPr/>
                    <a:lstStyle/>
                    <a:p>
                      <a:pPr marL="0" marR="0" algn="ctr">
                        <a:lnSpc>
                          <a:spcPct val="115000"/>
                        </a:lnSpc>
                        <a:spcBef>
                          <a:spcPts val="500"/>
                        </a:spcBef>
                        <a:spcAft>
                          <a:spcPts val="500"/>
                        </a:spcAft>
                      </a:pPr>
                      <a:r>
                        <a:rPr lang="en-US" sz="1300" b="1">
                          <a:solidFill>
                            <a:srgbClr val="000000"/>
                          </a:solidFill>
                          <a:latin typeface="Arial"/>
                          <a:ea typeface="Times New Roman"/>
                          <a:cs typeface="Times New Roman"/>
                        </a:rPr>
                        <a:t>SCE</a:t>
                      </a:r>
                      <a:endParaRPr lang="en-US" sz="1300" b="1">
                        <a:solidFill>
                          <a:srgbClr val="FFFFFF"/>
                        </a:solidFill>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300"/>
                        </a:spcBef>
                        <a:spcAft>
                          <a:spcPts val="300"/>
                        </a:spcAft>
                      </a:pPr>
                      <a:r>
                        <a:rPr lang="en-US" sz="1300" dirty="0">
                          <a:latin typeface="Arial"/>
                          <a:ea typeface="Times New Roman"/>
                          <a:cs typeface="Times New Roman"/>
                        </a:rPr>
                        <a:t>2010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1300">
                          <a:latin typeface="Arial"/>
                          <a:ea typeface="Times New Roman"/>
                          <a:cs typeface="Times New Roman"/>
                        </a:rPr>
                        <a:t>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1300">
                          <a:latin typeface="Arial"/>
                          <a:ea typeface="Times New Roman"/>
                          <a:cs typeface="Times New Roman"/>
                        </a:rPr>
                        <a:t>4,100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1300">
                          <a:latin typeface="Arial"/>
                          <a:ea typeface="Times New Roman"/>
                          <a:cs typeface="Times New Roman"/>
                        </a:rPr>
                        <a:t>1077.2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1300">
                          <a:latin typeface="Arial"/>
                          <a:ea typeface="Times New Roman"/>
                          <a:cs typeface="Times New Roman"/>
                        </a:rPr>
                        <a:t>30.7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1300">
                          <a:latin typeface="Arial"/>
                          <a:ea typeface="Times New Roman"/>
                          <a:cs typeface="Times New Roman"/>
                        </a:rPr>
                        <a:t>2.9%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1300">
                          <a:latin typeface="Arial"/>
                          <a:ea typeface="Times New Roman"/>
                          <a:cs typeface="Times New Roman"/>
                        </a:rPr>
                        <a:t>84.7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7528">
                <a:tc vMerge="1">
                  <a:txBody>
                    <a:bodyPr/>
                    <a:lstStyle/>
                    <a:p>
                      <a:endParaRPr lang="en-US"/>
                    </a:p>
                  </a:txBody>
                  <a:tcPr/>
                </a:tc>
                <a:tc>
                  <a:txBody>
                    <a:bodyPr/>
                    <a:lstStyle/>
                    <a:p>
                      <a:pPr marL="0" marR="0" algn="ctr">
                        <a:lnSpc>
                          <a:spcPct val="115000"/>
                        </a:lnSpc>
                        <a:spcBef>
                          <a:spcPts val="300"/>
                        </a:spcBef>
                        <a:spcAft>
                          <a:spcPts val="300"/>
                        </a:spcAft>
                      </a:pPr>
                      <a:r>
                        <a:rPr lang="en-US" sz="1300" dirty="0">
                          <a:latin typeface="Arial"/>
                          <a:ea typeface="Times New Roman"/>
                          <a:cs typeface="Times New Roman"/>
                        </a:rPr>
                        <a:t>2011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1300" dirty="0">
                          <a:latin typeface="Arial"/>
                          <a:ea typeface="Times New Roman"/>
                          <a:cs typeface="Times New Roman"/>
                        </a:rPr>
                        <a:t>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1300">
                          <a:latin typeface="Arial"/>
                          <a:ea typeface="Times New Roman"/>
                          <a:cs typeface="Times New Roman"/>
                        </a:rPr>
                        <a:t>3,000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1300">
                          <a:latin typeface="Arial"/>
                          <a:ea typeface="Times New Roman"/>
                          <a:cs typeface="Times New Roman"/>
                        </a:rPr>
                        <a:t>615.4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1300">
                          <a:latin typeface="Arial"/>
                          <a:ea typeface="Times New Roman"/>
                          <a:cs typeface="Times New Roman"/>
                        </a:rPr>
                        <a:t>35.0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1300" dirty="0">
                          <a:latin typeface="Arial"/>
                          <a:ea typeface="Times New Roman"/>
                          <a:cs typeface="Times New Roman"/>
                        </a:rPr>
                        <a:t>5.7%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1300">
                          <a:latin typeface="Arial"/>
                          <a:ea typeface="Times New Roman"/>
                          <a:cs typeface="Times New Roman"/>
                        </a:rPr>
                        <a:t>84.7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7528">
                <a:tc rowSpan="2">
                  <a:txBody>
                    <a:bodyPr/>
                    <a:lstStyle/>
                    <a:p>
                      <a:pPr marL="0" marR="0" algn="ctr">
                        <a:lnSpc>
                          <a:spcPct val="115000"/>
                        </a:lnSpc>
                        <a:spcBef>
                          <a:spcPts val="500"/>
                        </a:spcBef>
                        <a:spcAft>
                          <a:spcPts val="500"/>
                        </a:spcAft>
                      </a:pPr>
                      <a:r>
                        <a:rPr lang="en-US" sz="1300" b="1">
                          <a:solidFill>
                            <a:srgbClr val="000000"/>
                          </a:solidFill>
                          <a:latin typeface="Arial"/>
                          <a:ea typeface="Times New Roman"/>
                          <a:cs typeface="Times New Roman"/>
                        </a:rPr>
                        <a:t>SDG&amp;E</a:t>
                      </a:r>
                      <a:endParaRPr lang="en-US" sz="1300" b="1">
                        <a:solidFill>
                          <a:srgbClr val="FFFFFF"/>
                        </a:solidFill>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300"/>
                        </a:spcBef>
                        <a:spcAft>
                          <a:spcPts val="300"/>
                        </a:spcAft>
                      </a:pPr>
                      <a:r>
                        <a:rPr lang="en-US" sz="1300">
                          <a:latin typeface="Arial"/>
                          <a:ea typeface="Times New Roman"/>
                          <a:cs typeface="Times New Roman"/>
                        </a:rPr>
                        <a:t>2010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1300" dirty="0">
                          <a:latin typeface="Arial"/>
                          <a:ea typeface="Times New Roman"/>
                          <a:cs typeface="Times New Roman"/>
                        </a:rPr>
                        <a:t>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1300">
                          <a:latin typeface="Arial"/>
                          <a:ea typeface="Times New Roman"/>
                          <a:cs typeface="Times New Roman"/>
                        </a:rPr>
                        <a:t>1,350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1300" dirty="0">
                          <a:latin typeface="Arial"/>
                          <a:ea typeface="Times New Roman"/>
                          <a:cs typeface="Times New Roman"/>
                        </a:rPr>
                        <a:t>356.8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1300">
                          <a:latin typeface="Arial"/>
                          <a:ea typeface="Times New Roman"/>
                          <a:cs typeface="Times New Roman"/>
                        </a:rPr>
                        <a:t>18.8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1300">
                          <a:latin typeface="Arial"/>
                          <a:ea typeface="Times New Roman"/>
                          <a:cs typeface="Times New Roman"/>
                        </a:rPr>
                        <a:t>5.3%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1300">
                          <a:latin typeface="Arial"/>
                          <a:ea typeface="Times New Roman"/>
                          <a:cs typeface="Times New Roman"/>
                        </a:rPr>
                        <a:t>81.3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7528">
                <a:tc vMerge="1">
                  <a:txBody>
                    <a:bodyPr/>
                    <a:lstStyle/>
                    <a:p>
                      <a:endParaRPr lang="en-US"/>
                    </a:p>
                  </a:txBody>
                  <a:tcPr/>
                </a:tc>
                <a:tc>
                  <a:txBody>
                    <a:bodyPr/>
                    <a:lstStyle/>
                    <a:p>
                      <a:pPr marL="0" marR="0" algn="ctr">
                        <a:lnSpc>
                          <a:spcPct val="115000"/>
                        </a:lnSpc>
                        <a:spcBef>
                          <a:spcPts val="300"/>
                        </a:spcBef>
                        <a:spcAft>
                          <a:spcPts val="300"/>
                        </a:spcAft>
                      </a:pPr>
                      <a:r>
                        <a:rPr lang="en-US" sz="1300">
                          <a:latin typeface="Arial"/>
                          <a:ea typeface="Times New Roman"/>
                          <a:cs typeface="Times New Roman"/>
                        </a:rPr>
                        <a:t>2011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1300" dirty="0">
                          <a:latin typeface="Arial"/>
                          <a:ea typeface="Times New Roman"/>
                          <a:cs typeface="Times New Roman"/>
                        </a:rPr>
                        <a:t>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1300" dirty="0">
                          <a:latin typeface="Arial"/>
                          <a:ea typeface="Times New Roman"/>
                          <a:cs typeface="Times New Roman"/>
                        </a:rPr>
                        <a:t>1,300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1300" dirty="0">
                          <a:latin typeface="Arial"/>
                          <a:ea typeface="Times New Roman"/>
                          <a:cs typeface="Times New Roman"/>
                        </a:rPr>
                        <a:t>358.8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1300" dirty="0">
                          <a:latin typeface="Arial"/>
                          <a:ea typeface="Times New Roman"/>
                          <a:cs typeface="Times New Roman"/>
                        </a:rPr>
                        <a:t>18.6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1300" dirty="0">
                          <a:latin typeface="Arial"/>
                          <a:ea typeface="Times New Roman"/>
                          <a:cs typeface="Times New Roman"/>
                        </a:rPr>
                        <a:t>5.2%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1300" dirty="0">
                          <a:latin typeface="Arial"/>
                          <a:ea typeface="Times New Roman"/>
                          <a:cs typeface="Times New Roman"/>
                        </a:rPr>
                        <a:t>86.2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175938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Ex ante impacts are based on historical data and performance</a:t>
            </a:r>
            <a:endParaRPr lang="en-US" sz="2800" dirty="0"/>
          </a:p>
        </p:txBody>
      </p:sp>
      <p:sp>
        <p:nvSpPr>
          <p:cNvPr id="5" name="Slide Number Placeholder 4"/>
          <p:cNvSpPr>
            <a:spLocks noGrp="1"/>
          </p:cNvSpPr>
          <p:nvPr>
            <p:ph type="sldNum" sz="quarter" idx="10"/>
          </p:nvPr>
        </p:nvSpPr>
        <p:spPr/>
        <p:txBody>
          <a:bodyPr/>
          <a:lstStyle/>
          <a:p>
            <a:pPr>
              <a:defRPr/>
            </a:pPr>
            <a:r>
              <a:rPr lang="en-US" smtClean="0"/>
              <a:t>Page </a:t>
            </a:r>
            <a:fld id="{EEFEA303-5A66-4CC4-96E5-03C3030260AE}" type="slidenum">
              <a:rPr lang="en-US" smtClean="0"/>
              <a:pPr>
                <a:defRPr/>
              </a:pPr>
              <a:t>22</a:t>
            </a:fld>
            <a:endParaRPr lang="en-US" dirty="0"/>
          </a:p>
        </p:txBody>
      </p:sp>
      <p:sp>
        <p:nvSpPr>
          <p:cNvPr id="29" name="TextBox 28"/>
          <p:cNvSpPr txBox="1"/>
          <p:nvPr/>
        </p:nvSpPr>
        <p:spPr>
          <a:xfrm>
            <a:off x="593767" y="5284520"/>
            <a:ext cx="7992093" cy="646331"/>
          </a:xfrm>
          <a:prstGeom prst="rect">
            <a:avLst/>
          </a:prstGeom>
          <a:solidFill>
            <a:srgbClr val="234A6B"/>
          </a:solidFill>
        </p:spPr>
        <p:txBody>
          <a:bodyPr wrap="square" rtlCol="0">
            <a:spAutoFit/>
          </a:bodyPr>
          <a:lstStyle/>
          <a:p>
            <a:pPr algn="ctr"/>
            <a:r>
              <a:rPr lang="en-US" dirty="0" smtClean="0">
                <a:solidFill>
                  <a:schemeClr val="bg1"/>
                </a:solidFill>
              </a:rPr>
              <a:t>Ex ante impacts reflect the load reduction capability under a standard set of weather conditions that align with those that drive system planning</a:t>
            </a:r>
            <a:endParaRPr lang="en-US" dirty="0">
              <a:solidFill>
                <a:schemeClr val="bg1"/>
              </a:solidFill>
            </a:endParaRPr>
          </a:p>
        </p:txBody>
      </p:sp>
      <p:pic>
        <p:nvPicPr>
          <p:cNvPr id="1043" name="Picture 19"/>
          <p:cNvPicPr>
            <a:picLocks noChangeAspect="1" noChangeArrowheads="1"/>
          </p:cNvPicPr>
          <p:nvPr/>
        </p:nvPicPr>
        <p:blipFill>
          <a:blip r:embed="rId2" cstate="print"/>
          <a:srcRect/>
          <a:stretch>
            <a:fillRect/>
          </a:stretch>
        </p:blipFill>
        <p:spPr bwMode="auto">
          <a:xfrm>
            <a:off x="587828" y="1278296"/>
            <a:ext cx="7277878" cy="3903356"/>
          </a:xfrm>
          <a:prstGeom prst="rect">
            <a:avLst/>
          </a:prstGeom>
          <a:noFill/>
          <a:ln w="9525">
            <a:noFill/>
            <a:miter lim="800000"/>
            <a:headEnd/>
            <a:tailEnd/>
          </a:ln>
        </p:spPr>
      </p:pic>
    </p:spTree>
    <p:extLst>
      <p:ext uri="{BB962C8B-B14F-4D97-AF65-F5344CB8AC3E}">
        <p14:creationId xmlns="" xmlns:p14="http://schemas.microsoft.com/office/powerpoint/2010/main" val="3459817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The uncertainty for ex ante impacts varies by customer size category</a:t>
            </a:r>
            <a:endParaRPr lang="en-US" sz="2800" dirty="0"/>
          </a:p>
        </p:txBody>
      </p:sp>
      <p:sp>
        <p:nvSpPr>
          <p:cNvPr id="3" name="Content Placeholder 2"/>
          <p:cNvSpPr>
            <a:spLocks noGrp="1"/>
          </p:cNvSpPr>
          <p:nvPr>
            <p:ph sz="half" idx="1"/>
          </p:nvPr>
        </p:nvSpPr>
        <p:spPr/>
        <p:txBody>
          <a:bodyPr/>
          <a:lstStyle/>
          <a:p>
            <a:r>
              <a:rPr lang="en-US" sz="2200" dirty="0" smtClean="0"/>
              <a:t>For large customers </a:t>
            </a:r>
            <a:br>
              <a:rPr lang="en-US" sz="2200" dirty="0" smtClean="0"/>
            </a:br>
            <a:r>
              <a:rPr lang="en-US" sz="2200" dirty="0" smtClean="0"/>
              <a:t>we know: </a:t>
            </a:r>
          </a:p>
          <a:p>
            <a:pPr lvl="1"/>
            <a:r>
              <a:rPr lang="en-US" sz="1800" dirty="0" smtClean="0"/>
              <a:t>how many of these customers tried out default CPP;</a:t>
            </a:r>
          </a:p>
          <a:p>
            <a:pPr lvl="1"/>
            <a:r>
              <a:rPr lang="en-US" sz="1800" dirty="0" smtClean="0"/>
              <a:t>how much load reduction they provide during events; </a:t>
            </a:r>
          </a:p>
          <a:p>
            <a:pPr lvl="1"/>
            <a:r>
              <a:rPr lang="en-US" sz="1800" dirty="0" smtClean="0"/>
              <a:t>what type of customers are more responsive;  </a:t>
            </a:r>
          </a:p>
          <a:p>
            <a:pPr lvl="1"/>
            <a:r>
              <a:rPr lang="en-US" sz="1800" dirty="0" smtClean="0"/>
              <a:t>how many remained on </a:t>
            </a:r>
            <a:br>
              <a:rPr lang="en-US" sz="1800" dirty="0" smtClean="0"/>
            </a:br>
            <a:r>
              <a:rPr lang="en-US" sz="1800" dirty="0" smtClean="0"/>
              <a:t>CPP after 1</a:t>
            </a:r>
            <a:r>
              <a:rPr lang="en-US" sz="1800" baseline="30000" dirty="0" smtClean="0"/>
              <a:t>st</a:t>
            </a:r>
            <a:r>
              <a:rPr lang="en-US" sz="1800" dirty="0" smtClean="0"/>
              <a:t> bill protection </a:t>
            </a:r>
            <a:br>
              <a:rPr lang="en-US" sz="1800" dirty="0" smtClean="0"/>
            </a:br>
            <a:r>
              <a:rPr lang="en-US" sz="1800" dirty="0" smtClean="0"/>
              <a:t>expired; and</a:t>
            </a:r>
          </a:p>
          <a:p>
            <a:pPr lvl="1"/>
            <a:r>
              <a:rPr lang="en-US" sz="1800" dirty="0" smtClean="0"/>
              <a:t>persistence of impacts.</a:t>
            </a:r>
          </a:p>
        </p:txBody>
      </p:sp>
      <p:sp>
        <p:nvSpPr>
          <p:cNvPr id="5" name="Content Placeholder 4"/>
          <p:cNvSpPr>
            <a:spLocks noGrp="1"/>
          </p:cNvSpPr>
          <p:nvPr>
            <p:ph sz="half" idx="2"/>
          </p:nvPr>
        </p:nvSpPr>
        <p:spPr/>
        <p:txBody>
          <a:bodyPr/>
          <a:lstStyle/>
          <a:p>
            <a:r>
              <a:rPr lang="en-US" sz="2200" dirty="0" smtClean="0"/>
              <a:t>For medium customers, we have far less </a:t>
            </a:r>
            <a:br>
              <a:rPr lang="en-US" sz="2200" dirty="0" smtClean="0"/>
            </a:br>
            <a:r>
              <a:rPr lang="en-US" sz="2200" dirty="0" smtClean="0"/>
              <a:t>empirical data</a:t>
            </a:r>
          </a:p>
          <a:p>
            <a:pPr lvl="1"/>
            <a:r>
              <a:rPr lang="en-US" sz="1800" dirty="0" smtClean="0"/>
              <a:t>A small number of medium customers were defaulted (most are close to large)</a:t>
            </a:r>
          </a:p>
          <a:p>
            <a:pPr lvl="1"/>
            <a:r>
              <a:rPr lang="en-US" sz="1800" dirty="0" smtClean="0"/>
              <a:t>Customers right above the official large/medium cutoff </a:t>
            </a:r>
            <a:br>
              <a:rPr lang="en-US" sz="1800" dirty="0" smtClean="0"/>
            </a:br>
            <a:r>
              <a:rPr lang="en-US" sz="1800" dirty="0" smtClean="0"/>
              <a:t>are similar</a:t>
            </a:r>
          </a:p>
          <a:p>
            <a:r>
              <a:rPr lang="en-US" sz="2200" dirty="0" smtClean="0"/>
              <a:t>For small customers, we lack empirical data of response to default CPP</a:t>
            </a:r>
            <a:endParaRPr lang="en-US" sz="2200" dirty="0"/>
          </a:p>
        </p:txBody>
      </p:sp>
      <p:sp>
        <p:nvSpPr>
          <p:cNvPr id="4" name="Slide Number Placeholder 3"/>
          <p:cNvSpPr>
            <a:spLocks noGrp="1"/>
          </p:cNvSpPr>
          <p:nvPr>
            <p:ph type="sldNum" sz="quarter" idx="10"/>
          </p:nvPr>
        </p:nvSpPr>
        <p:spPr/>
        <p:txBody>
          <a:bodyPr/>
          <a:lstStyle/>
          <a:p>
            <a:pPr>
              <a:defRPr/>
            </a:pPr>
            <a:r>
              <a:rPr lang="en-US" smtClean="0"/>
              <a:t>Page </a:t>
            </a:r>
            <a:fld id="{D8D417DF-031B-4D40-8BB1-49981ECAE5B0}" type="slidenum">
              <a:rPr lang="en-US" smtClean="0"/>
              <a:pPr>
                <a:defRPr/>
              </a:pPr>
              <a:t>23</a:t>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enrollment and ex ante assumptions</a:t>
            </a:r>
            <a:endParaRPr lang="en-US" dirty="0"/>
          </a:p>
        </p:txBody>
      </p:sp>
      <p:sp>
        <p:nvSpPr>
          <p:cNvPr id="4" name="Slide Number Placeholder 3"/>
          <p:cNvSpPr>
            <a:spLocks noGrp="1"/>
          </p:cNvSpPr>
          <p:nvPr>
            <p:ph type="sldNum" sz="quarter" idx="10"/>
          </p:nvPr>
        </p:nvSpPr>
        <p:spPr/>
        <p:txBody>
          <a:bodyPr/>
          <a:lstStyle/>
          <a:p>
            <a:pPr>
              <a:defRPr/>
            </a:pPr>
            <a:r>
              <a:rPr lang="en-US" smtClean="0"/>
              <a:t>Page </a:t>
            </a:r>
            <a:fld id="{D8D417DF-031B-4D40-8BB1-49981ECAE5B0}" type="slidenum">
              <a:rPr lang="en-US" smtClean="0"/>
              <a:pPr>
                <a:defRPr/>
              </a:pPr>
              <a:t>24</a:t>
            </a:fld>
            <a:endParaRPr lang="en-US" dirty="0"/>
          </a:p>
        </p:txBody>
      </p:sp>
      <p:sp>
        <p:nvSpPr>
          <p:cNvPr id="6" name="Content Placeholder 5"/>
          <p:cNvSpPr>
            <a:spLocks noGrp="1"/>
          </p:cNvSpPr>
          <p:nvPr>
            <p:ph idx="1"/>
          </p:nvPr>
        </p:nvSpPr>
        <p:spPr>
          <a:xfrm>
            <a:off x="457200" y="1312986"/>
            <a:ext cx="8229600" cy="4607168"/>
          </a:xfrm>
        </p:spPr>
        <p:txBody>
          <a:bodyPr/>
          <a:lstStyle/>
          <a:p>
            <a:r>
              <a:rPr lang="en-US" sz="2200" dirty="0" smtClean="0"/>
              <a:t>Limited change in large customer enrollment and impacts</a:t>
            </a:r>
          </a:p>
          <a:p>
            <a:r>
              <a:rPr lang="en-US" sz="2200" dirty="0" smtClean="0"/>
              <a:t>PG&amp;E and SDG&amp;E customers at the med/large threshold are similar enough to medium customers that their results can be used to estimate medium customer retention and impacts</a:t>
            </a:r>
          </a:p>
          <a:p>
            <a:r>
              <a:rPr lang="en-US" sz="2200" dirty="0" smtClean="0"/>
              <a:t>Data on small customer retention and response to default CPP is inadequate – zero impacts </a:t>
            </a:r>
            <a:r>
              <a:rPr lang="en-US" sz="2200" dirty="0" smtClean="0"/>
              <a:t> are assumed</a:t>
            </a:r>
            <a:endParaRPr lang="en-US" sz="2200" dirty="0" smtClean="0"/>
          </a:p>
          <a:p>
            <a:r>
              <a:rPr lang="en-US" sz="2200" dirty="0" smtClean="0"/>
              <a:t>By 2016, 11% of SDG&amp;E medium participants adopt enabling technology to automate the price response </a:t>
            </a:r>
            <a:br>
              <a:rPr lang="en-US" sz="2200" dirty="0" smtClean="0"/>
            </a:br>
            <a:r>
              <a:rPr lang="en-US" sz="2200" dirty="0" smtClean="0"/>
              <a:t>and deliver larger price response </a:t>
            </a:r>
          </a:p>
          <a:p>
            <a:r>
              <a:rPr lang="en-US" sz="2200" dirty="0" smtClean="0"/>
              <a:t>Medium </a:t>
            </a:r>
            <a:r>
              <a:rPr lang="en-US" sz="2200" dirty="0" smtClean="0"/>
              <a:t>default CPP </a:t>
            </a:r>
            <a:r>
              <a:rPr lang="en-US" sz="2200" dirty="0" smtClean="0"/>
              <a:t>is scheduled to be implemented </a:t>
            </a:r>
            <a:r>
              <a:rPr lang="en-US" sz="2200" dirty="0" smtClean="0"/>
              <a:t>at </a:t>
            </a:r>
            <a:r>
              <a:rPr lang="en-US" sz="2200" dirty="0" smtClean="0"/>
              <a:t>PG&amp;E, SCE and SDG&amp;E starting in 2014</a:t>
            </a:r>
            <a:endParaRPr lang="en-US" sz="22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2800" dirty="0" smtClean="0"/>
              <a:t>Statewide, ex ante impacts are projected to grow with the scheduled introduction of default CPP for medium customers</a:t>
            </a:r>
            <a:endParaRPr lang="en-US" sz="2800" dirty="0"/>
          </a:p>
        </p:txBody>
      </p:sp>
      <p:sp>
        <p:nvSpPr>
          <p:cNvPr id="4" name="Slide Number Placeholder 3"/>
          <p:cNvSpPr>
            <a:spLocks noGrp="1"/>
          </p:cNvSpPr>
          <p:nvPr>
            <p:ph type="sldNum" sz="quarter" idx="10"/>
          </p:nvPr>
        </p:nvSpPr>
        <p:spPr/>
        <p:txBody>
          <a:bodyPr/>
          <a:lstStyle/>
          <a:p>
            <a:pPr>
              <a:defRPr/>
            </a:pPr>
            <a:r>
              <a:rPr lang="en-US" smtClean="0"/>
              <a:t>Page </a:t>
            </a:r>
            <a:fld id="{D8D417DF-031B-4D40-8BB1-49981ECAE5B0}" type="slidenum">
              <a:rPr lang="en-US" smtClean="0"/>
              <a:pPr>
                <a:defRPr/>
              </a:pPr>
              <a:t>25</a:t>
            </a:fld>
            <a:endParaRPr lang="en-US" dirty="0"/>
          </a:p>
        </p:txBody>
      </p:sp>
      <p:pic>
        <p:nvPicPr>
          <p:cNvPr id="6145" name="Picture 1"/>
          <p:cNvPicPr>
            <a:picLocks noChangeAspect="1" noChangeArrowheads="1"/>
          </p:cNvPicPr>
          <p:nvPr/>
        </p:nvPicPr>
        <p:blipFill>
          <a:blip r:embed="rId3" cstate="print"/>
          <a:srcRect/>
          <a:stretch>
            <a:fillRect/>
          </a:stretch>
        </p:blipFill>
        <p:spPr bwMode="auto">
          <a:xfrm>
            <a:off x="1666509" y="1559670"/>
            <a:ext cx="5443537" cy="4295641"/>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Content Placeholder 2"/>
          <p:cNvSpPr>
            <a:spLocks noGrp="1"/>
          </p:cNvSpPr>
          <p:nvPr>
            <p:ph idx="1"/>
          </p:nvPr>
        </p:nvSpPr>
        <p:spPr>
          <a:xfrm>
            <a:off x="457200" y="1129004"/>
            <a:ext cx="8229600" cy="3536129"/>
          </a:xfrm>
        </p:spPr>
        <p:txBody>
          <a:bodyPr/>
          <a:lstStyle/>
          <a:p>
            <a:pPr>
              <a:buFont typeface="+mj-lt"/>
              <a:buAutoNum type="arabicParenR"/>
            </a:pPr>
            <a:r>
              <a:rPr lang="en-US" b="0" dirty="0" smtClean="0"/>
              <a:t>Reduce the uncertainty associated with defaulting small and medium C&amp;I customers onto CPP by staging the deployment </a:t>
            </a:r>
          </a:p>
          <a:p>
            <a:pPr>
              <a:buFont typeface="+mj-lt"/>
              <a:buAutoNum type="arabicParenR"/>
            </a:pPr>
            <a:r>
              <a:rPr lang="en-US" b="0" dirty="0" smtClean="0"/>
              <a:t>Target “best practice” information about the steps they can take to reduce load during CPP event days both at the time they defaulted and at the start of each summer</a:t>
            </a:r>
          </a:p>
          <a:p>
            <a:pPr>
              <a:buFont typeface="+mj-lt"/>
              <a:buAutoNum type="arabicParenR"/>
            </a:pPr>
            <a:r>
              <a:rPr lang="en-US" b="0" dirty="0" smtClean="0"/>
              <a:t>If the weather conditions allow for it, SDG&amp;E should call more CPP events in 2012 </a:t>
            </a:r>
          </a:p>
        </p:txBody>
      </p:sp>
      <p:sp>
        <p:nvSpPr>
          <p:cNvPr id="4" name="Slide Number Placeholder 3"/>
          <p:cNvSpPr>
            <a:spLocks noGrp="1"/>
          </p:cNvSpPr>
          <p:nvPr>
            <p:ph type="sldNum" sz="quarter" idx="10"/>
          </p:nvPr>
        </p:nvSpPr>
        <p:spPr/>
        <p:txBody>
          <a:bodyPr/>
          <a:lstStyle/>
          <a:p>
            <a:pPr>
              <a:defRPr/>
            </a:pPr>
            <a:r>
              <a:rPr lang="en-US" dirty="0" smtClean="0"/>
              <a:t>Page </a:t>
            </a:r>
            <a:fld id="{D8D417DF-031B-4D40-8BB1-49981ECAE5B0}" type="slidenum">
              <a:rPr lang="en-US" smtClean="0"/>
              <a:pPr>
                <a:defRPr/>
              </a:pPr>
              <a:t>26</a:t>
            </a:fld>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3"/>
          <p:cNvSpPr>
            <a:spLocks noGrp="1"/>
          </p:cNvSpPr>
          <p:nvPr>
            <p:ph type="sldNum" sz="quarter" idx="10"/>
          </p:nvPr>
        </p:nvSpPr>
        <p:spPr bwMode="auto">
          <a:ln>
            <a:miter lim="800000"/>
            <a:headEnd/>
            <a:tailEnd/>
          </a:ln>
        </p:spPr>
        <p:txBody>
          <a:bodyPr vert="horz" wrap="square" lIns="86493" tIns="43247" rIns="86493" bIns="43247" numCol="1" anchor="t" anchorCtr="0" compatLnSpc="1">
            <a:prstTxWarp prst="textNoShape">
              <a:avLst/>
            </a:prstTxWarp>
          </a:bodyPr>
          <a:lstStyle/>
          <a:p>
            <a:pPr>
              <a:defRPr/>
            </a:pPr>
            <a:r>
              <a:rPr lang="en-US" smtClean="0"/>
              <a:t>Page </a:t>
            </a:r>
            <a:fld id="{E8035F3C-20D2-40DE-9033-A1499D92D621}" type="slidenum">
              <a:rPr lang="en-US" smtClean="0"/>
              <a:pPr>
                <a:defRPr/>
              </a:pPr>
              <a:t>27</a:t>
            </a:fld>
            <a:endParaRPr lang="en-US" smtClean="0"/>
          </a:p>
        </p:txBody>
      </p:sp>
      <p:sp>
        <p:nvSpPr>
          <p:cNvPr id="20483" name="Rectangle 2"/>
          <p:cNvSpPr>
            <a:spLocks noGrp="1" noChangeArrowheads="1"/>
          </p:cNvSpPr>
          <p:nvPr>
            <p:ph type="title"/>
          </p:nvPr>
        </p:nvSpPr>
        <p:spPr/>
        <p:txBody>
          <a:bodyPr/>
          <a:lstStyle/>
          <a:p>
            <a:pPr eaLnBrk="1" hangingPunct="1"/>
            <a:r>
              <a:rPr lang="en-US" smtClean="0">
                <a:latin typeface="Arial" charset="0"/>
                <a:cs typeface="Arial" charset="0"/>
              </a:rPr>
              <a:t>For any questions, feel free to contact</a:t>
            </a:r>
          </a:p>
        </p:txBody>
      </p:sp>
      <p:sp>
        <p:nvSpPr>
          <p:cNvPr id="20484" name="Rectangle 3"/>
          <p:cNvSpPr>
            <a:spLocks noGrp="1" noChangeArrowheads="1"/>
          </p:cNvSpPr>
          <p:nvPr>
            <p:ph type="body" idx="1"/>
          </p:nvPr>
        </p:nvSpPr>
        <p:spPr>
          <a:xfrm>
            <a:off x="457200" y="1271588"/>
            <a:ext cx="8229600" cy="4267200"/>
          </a:xfrm>
        </p:spPr>
        <p:txBody>
          <a:bodyPr/>
          <a:lstStyle/>
          <a:p>
            <a:pPr eaLnBrk="1" hangingPunct="1">
              <a:buFont typeface="Wingdings" pitchFamily="2" charset="2"/>
              <a:buNone/>
            </a:pPr>
            <a:endParaRPr lang="en-US" dirty="0" smtClean="0">
              <a:latin typeface="Arial" charset="0"/>
              <a:cs typeface="Arial" charset="0"/>
            </a:endParaRPr>
          </a:p>
          <a:p>
            <a:pPr algn="ctr" eaLnBrk="1" hangingPunct="1">
              <a:lnSpc>
                <a:spcPct val="85000"/>
              </a:lnSpc>
              <a:spcBef>
                <a:spcPct val="0"/>
              </a:spcBef>
              <a:buFont typeface="Wingdings" pitchFamily="2" charset="2"/>
              <a:buNone/>
            </a:pPr>
            <a:endParaRPr lang="en-US" sz="2000" dirty="0" smtClean="0">
              <a:latin typeface="Arial" charset="0"/>
              <a:cs typeface="Arial" charset="0"/>
            </a:endParaRPr>
          </a:p>
          <a:p>
            <a:pPr algn="ctr" eaLnBrk="1" hangingPunct="1">
              <a:lnSpc>
                <a:spcPct val="85000"/>
              </a:lnSpc>
              <a:spcBef>
                <a:spcPct val="0"/>
              </a:spcBef>
              <a:buFont typeface="Wingdings" pitchFamily="2" charset="2"/>
              <a:buNone/>
            </a:pPr>
            <a:r>
              <a:rPr lang="en-US" dirty="0" smtClean="0">
                <a:latin typeface="Arial" charset="0"/>
                <a:cs typeface="Arial" charset="0"/>
              </a:rPr>
              <a:t>Josh Bode, M.P.P.</a:t>
            </a:r>
          </a:p>
          <a:p>
            <a:pPr algn="ctr" eaLnBrk="1" hangingPunct="1">
              <a:lnSpc>
                <a:spcPct val="85000"/>
              </a:lnSpc>
              <a:spcBef>
                <a:spcPct val="0"/>
              </a:spcBef>
              <a:buFont typeface="Wingdings" pitchFamily="2" charset="2"/>
              <a:buNone/>
            </a:pPr>
            <a:r>
              <a:rPr lang="en-US" dirty="0" smtClean="0">
                <a:latin typeface="Arial" charset="0"/>
                <a:cs typeface="Arial" charset="0"/>
              </a:rPr>
              <a:t>or</a:t>
            </a:r>
          </a:p>
          <a:p>
            <a:pPr algn="ctr" eaLnBrk="1" hangingPunct="1">
              <a:lnSpc>
                <a:spcPct val="85000"/>
              </a:lnSpc>
              <a:spcBef>
                <a:spcPct val="0"/>
              </a:spcBef>
              <a:buFont typeface="Wingdings" pitchFamily="2" charset="2"/>
              <a:buNone/>
            </a:pPr>
            <a:r>
              <a:rPr lang="en-US" dirty="0" smtClean="0">
                <a:latin typeface="Arial" charset="0"/>
                <a:cs typeface="Arial" charset="0"/>
              </a:rPr>
              <a:t>Sam Holmberg</a:t>
            </a:r>
          </a:p>
          <a:p>
            <a:pPr algn="ctr" eaLnBrk="1" hangingPunct="1">
              <a:lnSpc>
                <a:spcPct val="85000"/>
              </a:lnSpc>
              <a:spcBef>
                <a:spcPct val="0"/>
              </a:spcBef>
              <a:buFont typeface="Wingdings" pitchFamily="2" charset="2"/>
              <a:buNone/>
            </a:pPr>
            <a:endParaRPr lang="en-US" sz="2000" dirty="0" smtClean="0">
              <a:latin typeface="Arial" charset="0"/>
              <a:cs typeface="Arial" charset="0"/>
            </a:endParaRPr>
          </a:p>
          <a:p>
            <a:pPr algn="ctr" eaLnBrk="1" hangingPunct="1">
              <a:lnSpc>
                <a:spcPct val="85000"/>
              </a:lnSpc>
              <a:spcBef>
                <a:spcPct val="0"/>
              </a:spcBef>
              <a:buFont typeface="Wingdings" pitchFamily="2" charset="2"/>
              <a:buNone/>
            </a:pPr>
            <a:endParaRPr lang="en-US" sz="1800" dirty="0" smtClean="0">
              <a:latin typeface="Arial" charset="0"/>
              <a:cs typeface="Arial" charset="0"/>
            </a:endParaRPr>
          </a:p>
          <a:p>
            <a:pPr algn="ctr" eaLnBrk="1" hangingPunct="1">
              <a:spcBef>
                <a:spcPct val="0"/>
              </a:spcBef>
              <a:buFont typeface="Wingdings" pitchFamily="2" charset="2"/>
              <a:buNone/>
            </a:pPr>
            <a:r>
              <a:rPr lang="en-US" sz="1800" dirty="0" smtClean="0">
                <a:latin typeface="Arial" charset="0"/>
                <a:cs typeface="Arial" charset="0"/>
              </a:rPr>
              <a:t>Freeman, Sullivan &amp; Co.</a:t>
            </a:r>
          </a:p>
          <a:p>
            <a:pPr algn="ctr" eaLnBrk="1" hangingPunct="1">
              <a:spcBef>
                <a:spcPct val="0"/>
              </a:spcBef>
              <a:buFont typeface="Wingdings" pitchFamily="2" charset="2"/>
              <a:buNone/>
            </a:pPr>
            <a:r>
              <a:rPr lang="en-US" sz="1800" dirty="0" smtClean="0">
                <a:latin typeface="Arial" charset="0"/>
                <a:cs typeface="Arial" charset="0"/>
              </a:rPr>
              <a:t>101 Montgomery Street 15</a:t>
            </a:r>
            <a:r>
              <a:rPr lang="en-US" sz="1800" baseline="30000" dirty="0" smtClean="0">
                <a:latin typeface="Arial" charset="0"/>
                <a:cs typeface="Arial" charset="0"/>
              </a:rPr>
              <a:t>th</a:t>
            </a:r>
            <a:r>
              <a:rPr lang="en-US" sz="1800" dirty="0" smtClean="0">
                <a:latin typeface="Arial" charset="0"/>
                <a:cs typeface="Arial" charset="0"/>
              </a:rPr>
              <a:t> Floor, San Francisco, CA  94104</a:t>
            </a:r>
          </a:p>
          <a:p>
            <a:pPr algn="ctr" eaLnBrk="1" hangingPunct="1">
              <a:spcBef>
                <a:spcPct val="0"/>
              </a:spcBef>
              <a:buFont typeface="Wingdings" pitchFamily="2" charset="2"/>
              <a:buNone/>
            </a:pPr>
            <a:r>
              <a:rPr lang="en-US" sz="1800" dirty="0" smtClean="0">
                <a:latin typeface="Arial" charset="0"/>
                <a:cs typeface="Arial" charset="0"/>
              </a:rPr>
              <a:t>joshbode@fscgroup.com</a:t>
            </a:r>
          </a:p>
          <a:p>
            <a:pPr algn="ctr" eaLnBrk="1" hangingPunct="1">
              <a:spcBef>
                <a:spcPct val="0"/>
              </a:spcBef>
              <a:buFont typeface="Wingdings" pitchFamily="2" charset="2"/>
              <a:buNone/>
            </a:pPr>
            <a:r>
              <a:rPr lang="en-US" sz="1800" dirty="0" smtClean="0">
                <a:latin typeface="Arial" charset="0"/>
                <a:cs typeface="Arial" charset="0"/>
              </a:rPr>
              <a:t>415.777.0707</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274638"/>
            <a:ext cx="8229600" cy="1179512"/>
          </a:xfrm>
        </p:spPr>
        <p:txBody>
          <a:bodyPr/>
          <a:lstStyle/>
          <a:p>
            <a:r>
              <a:rPr lang="en-US" sz="3000" dirty="0" smtClean="0">
                <a:latin typeface="Arial" charset="0"/>
                <a:cs typeface="Arial" charset="0"/>
              </a:rPr>
              <a:t>California is the only state with default Critical Peak Pricing (CPP) rates</a:t>
            </a:r>
          </a:p>
        </p:txBody>
      </p:sp>
      <p:sp>
        <p:nvSpPr>
          <p:cNvPr id="8195" name="Content Placeholder 2"/>
          <p:cNvSpPr>
            <a:spLocks noGrp="1"/>
          </p:cNvSpPr>
          <p:nvPr>
            <p:ph idx="1"/>
          </p:nvPr>
        </p:nvSpPr>
        <p:spPr>
          <a:xfrm>
            <a:off x="479425" y="1685925"/>
            <a:ext cx="8229600" cy="4175125"/>
          </a:xfrm>
        </p:spPr>
        <p:txBody>
          <a:bodyPr/>
          <a:lstStyle/>
          <a:p>
            <a:r>
              <a:rPr lang="en-US" sz="2200" b="0" dirty="0" smtClean="0">
                <a:latin typeface="Arial" charset="0"/>
                <a:cs typeface="Arial" charset="0"/>
              </a:rPr>
              <a:t>CPP is a rate in which the utility charges a higher price for consumption of electricity during peak hours on critical days </a:t>
            </a:r>
            <a:br>
              <a:rPr lang="en-US" sz="2200" b="0" dirty="0" smtClean="0">
                <a:latin typeface="Arial" charset="0"/>
                <a:cs typeface="Arial" charset="0"/>
              </a:rPr>
            </a:br>
            <a:r>
              <a:rPr lang="en-US" sz="2200" b="0" dirty="0" smtClean="0">
                <a:latin typeface="Arial" charset="0"/>
                <a:cs typeface="Arial" charset="0"/>
              </a:rPr>
              <a:t>in exchange for a reduction in non-peak energy charges, demand charges or both.</a:t>
            </a:r>
          </a:p>
          <a:p>
            <a:r>
              <a:rPr lang="en-US" sz="2200" b="0" dirty="0" smtClean="0">
                <a:latin typeface="Arial" charset="0"/>
                <a:cs typeface="Arial" charset="0"/>
              </a:rPr>
              <a:t>Approximately 15,000 customers have been defaulted onto CPP and about 6,000 remain on the rate.  Most of them are large customers (over 200 kW of max demand). </a:t>
            </a:r>
          </a:p>
          <a:p>
            <a:r>
              <a:rPr lang="en-US" sz="2200" b="0" dirty="0" smtClean="0">
                <a:latin typeface="Arial" charset="0"/>
                <a:cs typeface="Arial" charset="0"/>
              </a:rPr>
              <a:t>All large customers defaulted onto CPP from TOU rates that already provided them an incentive to reduce or shift consumption from peak hours</a:t>
            </a:r>
          </a:p>
        </p:txBody>
      </p:sp>
      <p:sp>
        <p:nvSpPr>
          <p:cNvPr id="4" name="Slide Number Placeholder 3"/>
          <p:cNvSpPr>
            <a:spLocks noGrp="1"/>
          </p:cNvSpPr>
          <p:nvPr>
            <p:ph type="sldNum" sz="quarter" idx="10"/>
          </p:nvPr>
        </p:nvSpPr>
        <p:spPr/>
        <p:txBody>
          <a:bodyPr/>
          <a:lstStyle/>
          <a:p>
            <a:pPr>
              <a:defRPr/>
            </a:pPr>
            <a:r>
              <a:rPr lang="en-US" smtClean="0"/>
              <a:t>Page </a:t>
            </a:r>
            <a:fld id="{EAD40991-3BC3-4876-9FA7-B56D2B0E5C1A}" type="slidenum">
              <a:rPr lang="en-US" smtClean="0"/>
              <a:pPr>
                <a:defRPr/>
              </a:pPr>
              <a:t>2</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74637"/>
            <a:ext cx="8304245" cy="966333"/>
          </a:xfrm>
        </p:spPr>
        <p:txBody>
          <a:bodyPr/>
          <a:lstStyle/>
          <a:p>
            <a:r>
              <a:rPr lang="en-US" sz="2800" dirty="0" smtClean="0"/>
              <a:t>Although conceptually similar, many rate &amp; deployment details vary across the utilities</a:t>
            </a:r>
            <a:endParaRPr lang="en-US" sz="2800" dirty="0"/>
          </a:p>
        </p:txBody>
      </p:sp>
      <p:graphicFrame>
        <p:nvGraphicFramePr>
          <p:cNvPr id="11" name="Content Placeholder 10"/>
          <p:cNvGraphicFramePr>
            <a:graphicFrameLocks noGrp="1"/>
          </p:cNvGraphicFramePr>
          <p:nvPr>
            <p:ph sz="half" idx="1"/>
          </p:nvPr>
        </p:nvGraphicFramePr>
        <p:xfrm>
          <a:off x="466724" y="1331557"/>
          <a:ext cx="8220270" cy="4458401"/>
        </p:xfrm>
        <a:graphic>
          <a:graphicData uri="http://schemas.openxmlformats.org/drawingml/2006/table">
            <a:tbl>
              <a:tblPr/>
              <a:tblGrid>
                <a:gridCol w="2928165"/>
                <a:gridCol w="1809984"/>
                <a:gridCol w="1809984"/>
                <a:gridCol w="1672137"/>
              </a:tblGrid>
              <a:tr h="259032">
                <a:tc rowSpan="2">
                  <a:txBody>
                    <a:bodyPr/>
                    <a:lstStyle/>
                    <a:p>
                      <a:pPr marL="0" marR="0" algn="ctr">
                        <a:lnSpc>
                          <a:spcPct val="115000"/>
                        </a:lnSpc>
                        <a:spcBef>
                          <a:spcPts val="0"/>
                        </a:spcBef>
                        <a:spcAft>
                          <a:spcPts val="0"/>
                        </a:spcAft>
                      </a:pPr>
                      <a:r>
                        <a:rPr lang="en-US" sz="1400" b="1" dirty="0">
                          <a:solidFill>
                            <a:srgbClr val="FFFFFF"/>
                          </a:solidFill>
                          <a:latin typeface="Arial"/>
                          <a:ea typeface="Times New Roman"/>
                          <a:cs typeface="Times New Roman"/>
                        </a:rPr>
                        <a:t>CPP Characteristic</a:t>
                      </a:r>
                      <a:endParaRPr lang="en-US" sz="1400" dirty="0">
                        <a:latin typeface="Calibri"/>
                        <a:ea typeface="Calibri"/>
                        <a:cs typeface="Times New Roman"/>
                      </a:endParaRPr>
                    </a:p>
                  </a:txBody>
                  <a:tcPr marL="46460" marR="46460" marT="0"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gridSpan="3">
                  <a:txBody>
                    <a:bodyPr/>
                    <a:lstStyle/>
                    <a:p>
                      <a:pPr marL="0" marR="0" algn="ctr">
                        <a:lnSpc>
                          <a:spcPct val="115000"/>
                        </a:lnSpc>
                        <a:spcBef>
                          <a:spcPts val="0"/>
                        </a:spcBef>
                        <a:spcAft>
                          <a:spcPts val="0"/>
                        </a:spcAft>
                      </a:pPr>
                      <a:r>
                        <a:rPr lang="en-US" sz="1400" b="1" dirty="0">
                          <a:solidFill>
                            <a:srgbClr val="FFFFFF"/>
                          </a:solidFill>
                          <a:latin typeface="Arial"/>
                          <a:ea typeface="Times New Roman"/>
                          <a:cs typeface="Times New Roman"/>
                        </a:rPr>
                        <a:t>Utility</a:t>
                      </a:r>
                      <a:endParaRPr lang="en-US" sz="1400" dirty="0">
                        <a:latin typeface="Calibri"/>
                        <a:ea typeface="Calibri"/>
                        <a:cs typeface="Times New Roman"/>
                      </a:endParaRPr>
                    </a:p>
                  </a:txBody>
                  <a:tcPr marL="46460" marR="4646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1F497D"/>
                    </a:solidFill>
                  </a:tcPr>
                </a:tc>
                <a:tc hMerge="1">
                  <a:txBody>
                    <a:bodyPr/>
                    <a:lstStyle/>
                    <a:p>
                      <a:endParaRPr lang="en-US"/>
                    </a:p>
                  </a:txBody>
                  <a:tcPr/>
                </a:tc>
                <a:tc hMerge="1">
                  <a:txBody>
                    <a:bodyPr/>
                    <a:lstStyle/>
                    <a:p>
                      <a:endParaRPr lang="en-US"/>
                    </a:p>
                  </a:txBody>
                  <a:tcPr/>
                </a:tc>
              </a:tr>
              <a:tr h="259032">
                <a:tc vMerge="1">
                  <a:txBody>
                    <a:bodyPr/>
                    <a:lstStyle/>
                    <a:p>
                      <a:endParaRPr lang="en-US"/>
                    </a:p>
                  </a:txBody>
                  <a:tcPr/>
                </a:tc>
                <a:tc>
                  <a:txBody>
                    <a:bodyPr/>
                    <a:lstStyle/>
                    <a:p>
                      <a:pPr marL="0" marR="0" algn="ctr">
                        <a:lnSpc>
                          <a:spcPct val="115000"/>
                        </a:lnSpc>
                        <a:spcBef>
                          <a:spcPts val="0"/>
                        </a:spcBef>
                        <a:spcAft>
                          <a:spcPts val="0"/>
                        </a:spcAft>
                      </a:pPr>
                      <a:r>
                        <a:rPr lang="en-US" sz="1400" b="1">
                          <a:solidFill>
                            <a:srgbClr val="FFFFFF"/>
                          </a:solidFill>
                          <a:latin typeface="Arial"/>
                          <a:ea typeface="Times New Roman"/>
                          <a:cs typeface="Times New Roman"/>
                        </a:rPr>
                        <a:t>PG&amp;E</a:t>
                      </a:r>
                      <a:endParaRPr lang="en-US" sz="1400">
                        <a:latin typeface="Calibri"/>
                        <a:ea typeface="Calibri"/>
                        <a:cs typeface="Times New Roman"/>
                      </a:endParaRPr>
                    </a:p>
                  </a:txBody>
                  <a:tcPr marL="46460" marR="4646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a:txBody>
                    <a:bodyPr/>
                    <a:lstStyle/>
                    <a:p>
                      <a:pPr marL="0" marR="0" algn="ctr">
                        <a:lnSpc>
                          <a:spcPct val="115000"/>
                        </a:lnSpc>
                        <a:spcBef>
                          <a:spcPts val="0"/>
                        </a:spcBef>
                        <a:spcAft>
                          <a:spcPts val="0"/>
                        </a:spcAft>
                      </a:pPr>
                      <a:r>
                        <a:rPr lang="en-US" sz="1400" b="1">
                          <a:solidFill>
                            <a:srgbClr val="FFFFFF"/>
                          </a:solidFill>
                          <a:latin typeface="Arial"/>
                          <a:ea typeface="Times New Roman"/>
                          <a:cs typeface="Times New Roman"/>
                        </a:rPr>
                        <a:t>SDG&amp;E</a:t>
                      </a:r>
                      <a:endParaRPr lang="en-US" sz="1400">
                        <a:latin typeface="Calibri"/>
                        <a:ea typeface="Calibri"/>
                        <a:cs typeface="Times New Roman"/>
                      </a:endParaRPr>
                    </a:p>
                  </a:txBody>
                  <a:tcPr marL="46460" marR="4646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a:txBody>
                    <a:bodyPr/>
                    <a:lstStyle/>
                    <a:p>
                      <a:pPr marL="0" marR="0" algn="ctr">
                        <a:lnSpc>
                          <a:spcPct val="115000"/>
                        </a:lnSpc>
                        <a:spcBef>
                          <a:spcPts val="0"/>
                        </a:spcBef>
                        <a:spcAft>
                          <a:spcPts val="0"/>
                        </a:spcAft>
                      </a:pPr>
                      <a:r>
                        <a:rPr lang="en-US" sz="1400" b="1">
                          <a:solidFill>
                            <a:srgbClr val="FFFFFF"/>
                          </a:solidFill>
                          <a:latin typeface="Arial"/>
                          <a:ea typeface="Times New Roman"/>
                          <a:cs typeface="Times New Roman"/>
                        </a:rPr>
                        <a:t>SCE</a:t>
                      </a:r>
                      <a:endParaRPr lang="en-US" sz="1400">
                        <a:latin typeface="Calibri"/>
                        <a:ea typeface="Calibri"/>
                        <a:cs typeface="Times New Roman"/>
                      </a:endParaRPr>
                    </a:p>
                  </a:txBody>
                  <a:tcPr marL="46460" marR="4646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r>
              <a:tr h="271984">
                <a:tc>
                  <a:txBody>
                    <a:bodyPr/>
                    <a:lstStyle/>
                    <a:p>
                      <a:pPr marL="0" marR="0">
                        <a:lnSpc>
                          <a:spcPct val="115000"/>
                        </a:lnSpc>
                        <a:spcBef>
                          <a:spcPts val="0"/>
                        </a:spcBef>
                        <a:spcAft>
                          <a:spcPts val="0"/>
                        </a:spcAft>
                      </a:pPr>
                      <a:r>
                        <a:rPr lang="en-US" sz="1400" dirty="0">
                          <a:solidFill>
                            <a:srgbClr val="000000"/>
                          </a:solidFill>
                          <a:latin typeface="Arial"/>
                          <a:ea typeface="Times New Roman"/>
                          <a:cs typeface="Times New Roman"/>
                        </a:rPr>
                        <a:t>Date of First CPP Default</a:t>
                      </a:r>
                      <a:endParaRPr lang="en-US" sz="1400" dirty="0">
                        <a:latin typeface="Calibri"/>
                        <a:ea typeface="Calibri"/>
                        <a:cs typeface="Times New Roman"/>
                      </a:endParaRPr>
                    </a:p>
                  </a:txBody>
                  <a:tcPr marL="46460" marR="464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400">
                          <a:solidFill>
                            <a:srgbClr val="000000"/>
                          </a:solidFill>
                          <a:latin typeface="Arial"/>
                          <a:ea typeface="Times New Roman"/>
                          <a:cs typeface="Times New Roman"/>
                        </a:rPr>
                        <a:t>May-10</a:t>
                      </a:r>
                      <a:endParaRPr lang="en-US" sz="1400">
                        <a:latin typeface="Calibri"/>
                        <a:ea typeface="Calibri"/>
                        <a:cs typeface="Times New Roman"/>
                      </a:endParaRPr>
                    </a:p>
                  </a:txBody>
                  <a:tcPr marL="46460" marR="464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400">
                          <a:solidFill>
                            <a:srgbClr val="000000"/>
                          </a:solidFill>
                          <a:latin typeface="Arial"/>
                          <a:ea typeface="Times New Roman"/>
                          <a:cs typeface="Times New Roman"/>
                        </a:rPr>
                        <a:t>May-08</a:t>
                      </a:r>
                      <a:endParaRPr lang="en-US" sz="1400">
                        <a:latin typeface="Calibri"/>
                        <a:ea typeface="Calibri"/>
                        <a:cs typeface="Times New Roman"/>
                      </a:endParaRPr>
                    </a:p>
                  </a:txBody>
                  <a:tcPr marL="46460" marR="464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400" dirty="0">
                          <a:solidFill>
                            <a:srgbClr val="000000"/>
                          </a:solidFill>
                          <a:latin typeface="Arial"/>
                          <a:ea typeface="Times New Roman"/>
                          <a:cs typeface="Times New Roman"/>
                        </a:rPr>
                        <a:t>Oct-09</a:t>
                      </a:r>
                      <a:endParaRPr lang="en-US" sz="1400" dirty="0">
                        <a:latin typeface="Calibri"/>
                        <a:ea typeface="Calibri"/>
                        <a:cs typeface="Times New Roman"/>
                      </a:endParaRPr>
                    </a:p>
                  </a:txBody>
                  <a:tcPr marL="46460" marR="464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09975">
                <a:tc>
                  <a:txBody>
                    <a:bodyPr/>
                    <a:lstStyle/>
                    <a:p>
                      <a:pPr marL="0" marR="0">
                        <a:lnSpc>
                          <a:spcPct val="115000"/>
                        </a:lnSpc>
                        <a:spcBef>
                          <a:spcPts val="0"/>
                        </a:spcBef>
                        <a:spcAft>
                          <a:spcPts val="0"/>
                        </a:spcAft>
                      </a:pPr>
                      <a:r>
                        <a:rPr lang="en-US" sz="1400" dirty="0">
                          <a:solidFill>
                            <a:srgbClr val="000000"/>
                          </a:solidFill>
                          <a:latin typeface="Arial"/>
                          <a:ea typeface="Times New Roman"/>
                          <a:cs typeface="Times New Roman"/>
                        </a:rPr>
                        <a:t>Demand Criterion for CPP Default</a:t>
                      </a:r>
                      <a:endParaRPr lang="en-US" sz="1400" dirty="0">
                        <a:latin typeface="Calibri"/>
                        <a:ea typeface="Calibri"/>
                        <a:cs typeface="Times New Roman"/>
                      </a:endParaRPr>
                    </a:p>
                  </a:txBody>
                  <a:tcPr marL="46460" marR="464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400" dirty="0">
                          <a:solidFill>
                            <a:srgbClr val="000000"/>
                          </a:solidFill>
                          <a:latin typeface="Arial"/>
                          <a:ea typeface="Times New Roman"/>
                          <a:cs typeface="Times New Roman"/>
                        </a:rPr>
                        <a:t>&gt;200 kW</a:t>
                      </a:r>
                      <a:endParaRPr lang="en-US" sz="1400" dirty="0">
                        <a:latin typeface="Calibri"/>
                        <a:ea typeface="Calibri"/>
                        <a:cs typeface="Times New Roman"/>
                      </a:endParaRPr>
                    </a:p>
                  </a:txBody>
                  <a:tcPr marL="46460" marR="464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400">
                          <a:solidFill>
                            <a:srgbClr val="000000"/>
                          </a:solidFill>
                          <a:latin typeface="Arial"/>
                          <a:ea typeface="Times New Roman"/>
                          <a:cs typeface="Times New Roman"/>
                        </a:rPr>
                        <a:t>&gt;20 kW</a:t>
                      </a:r>
                      <a:endParaRPr lang="en-US" sz="1400">
                        <a:latin typeface="Calibri"/>
                        <a:ea typeface="Calibri"/>
                        <a:cs typeface="Times New Roman"/>
                      </a:endParaRPr>
                    </a:p>
                  </a:txBody>
                  <a:tcPr marL="46460" marR="464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400">
                          <a:solidFill>
                            <a:srgbClr val="000000"/>
                          </a:solidFill>
                          <a:latin typeface="Arial"/>
                          <a:ea typeface="Times New Roman"/>
                          <a:cs typeface="Times New Roman"/>
                        </a:rPr>
                        <a:t>&gt;200 kW</a:t>
                      </a:r>
                      <a:endParaRPr lang="en-US" sz="1400">
                        <a:latin typeface="Calibri"/>
                        <a:ea typeface="Calibri"/>
                        <a:cs typeface="Times New Roman"/>
                      </a:endParaRPr>
                    </a:p>
                  </a:txBody>
                  <a:tcPr marL="46460" marR="464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34310">
                <a:tc>
                  <a:txBody>
                    <a:bodyPr/>
                    <a:lstStyle/>
                    <a:p>
                      <a:pPr marL="0" marR="0">
                        <a:lnSpc>
                          <a:spcPct val="115000"/>
                        </a:lnSpc>
                        <a:spcBef>
                          <a:spcPts val="0"/>
                        </a:spcBef>
                        <a:spcAft>
                          <a:spcPts val="0"/>
                        </a:spcAft>
                      </a:pPr>
                      <a:r>
                        <a:rPr lang="en-US" sz="1400">
                          <a:solidFill>
                            <a:srgbClr val="000000"/>
                          </a:solidFill>
                          <a:latin typeface="Arial"/>
                          <a:ea typeface="Times New Roman"/>
                          <a:cs typeface="Times New Roman"/>
                        </a:rPr>
                        <a:t>Number of Months Demand Must Exceed Threshold</a:t>
                      </a:r>
                      <a:endParaRPr lang="en-US" sz="1400">
                        <a:latin typeface="Calibri"/>
                        <a:ea typeface="Calibri"/>
                        <a:cs typeface="Times New Roman"/>
                      </a:endParaRPr>
                    </a:p>
                  </a:txBody>
                  <a:tcPr marL="46460" marR="464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400">
                          <a:solidFill>
                            <a:srgbClr val="000000"/>
                          </a:solidFill>
                          <a:latin typeface="Arial"/>
                          <a:ea typeface="Times New Roman"/>
                          <a:cs typeface="Times New Roman"/>
                        </a:rPr>
                        <a:t>3 out of 12</a:t>
                      </a:r>
                      <a:endParaRPr lang="en-US" sz="1400">
                        <a:latin typeface="Calibri"/>
                        <a:ea typeface="Calibri"/>
                        <a:cs typeface="Times New Roman"/>
                      </a:endParaRPr>
                    </a:p>
                  </a:txBody>
                  <a:tcPr marL="46460" marR="464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400">
                          <a:solidFill>
                            <a:srgbClr val="000000"/>
                          </a:solidFill>
                          <a:latin typeface="Arial"/>
                          <a:ea typeface="Times New Roman"/>
                          <a:cs typeface="Times New Roman"/>
                        </a:rPr>
                        <a:t>12 out of 12</a:t>
                      </a:r>
                      <a:endParaRPr lang="en-US" sz="1400">
                        <a:latin typeface="Calibri"/>
                        <a:ea typeface="Calibri"/>
                        <a:cs typeface="Times New Roman"/>
                      </a:endParaRPr>
                    </a:p>
                  </a:txBody>
                  <a:tcPr marL="46460" marR="464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400">
                          <a:solidFill>
                            <a:srgbClr val="000000"/>
                          </a:solidFill>
                          <a:latin typeface="Arial"/>
                          <a:ea typeface="Times New Roman"/>
                          <a:cs typeface="Times New Roman"/>
                        </a:rPr>
                        <a:t>NA</a:t>
                      </a:r>
                      <a:endParaRPr lang="en-US" sz="1400">
                        <a:latin typeface="Calibri"/>
                        <a:ea typeface="Calibri"/>
                        <a:cs typeface="Times New Roman"/>
                      </a:endParaRPr>
                    </a:p>
                  </a:txBody>
                  <a:tcPr marL="46460" marR="464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59032">
                <a:tc>
                  <a:txBody>
                    <a:bodyPr/>
                    <a:lstStyle/>
                    <a:p>
                      <a:pPr marL="0" marR="0">
                        <a:lnSpc>
                          <a:spcPct val="115000"/>
                        </a:lnSpc>
                        <a:spcBef>
                          <a:spcPts val="0"/>
                        </a:spcBef>
                        <a:spcAft>
                          <a:spcPts val="0"/>
                        </a:spcAft>
                      </a:pPr>
                      <a:r>
                        <a:rPr lang="en-US" sz="1400" dirty="0" smtClean="0">
                          <a:solidFill>
                            <a:srgbClr val="000000"/>
                          </a:solidFill>
                          <a:latin typeface="Arial"/>
                          <a:ea typeface="Times New Roman"/>
                          <a:cs typeface="Times New Roman"/>
                        </a:rPr>
                        <a:t>Opt-out </a:t>
                      </a:r>
                      <a:r>
                        <a:rPr lang="en-US" sz="1400" dirty="0">
                          <a:solidFill>
                            <a:srgbClr val="000000"/>
                          </a:solidFill>
                          <a:latin typeface="Arial"/>
                          <a:ea typeface="Times New Roman"/>
                          <a:cs typeface="Times New Roman"/>
                        </a:rPr>
                        <a:t>Period</a:t>
                      </a:r>
                      <a:endParaRPr lang="en-US" sz="1400" dirty="0">
                        <a:latin typeface="Calibri"/>
                        <a:ea typeface="Calibri"/>
                        <a:cs typeface="Times New Roman"/>
                      </a:endParaRPr>
                    </a:p>
                  </a:txBody>
                  <a:tcPr marL="46460" marR="464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400" dirty="0">
                          <a:solidFill>
                            <a:srgbClr val="000000"/>
                          </a:solidFill>
                          <a:latin typeface="Arial"/>
                          <a:ea typeface="Times New Roman"/>
                          <a:cs typeface="Times New Roman"/>
                        </a:rPr>
                        <a:t>Rolling</a:t>
                      </a:r>
                      <a:endParaRPr lang="en-US" sz="1400" dirty="0">
                        <a:latin typeface="Calibri"/>
                        <a:ea typeface="Calibri"/>
                        <a:cs typeface="Times New Roman"/>
                      </a:endParaRPr>
                    </a:p>
                  </a:txBody>
                  <a:tcPr marL="46460" marR="464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400">
                          <a:solidFill>
                            <a:srgbClr val="000000"/>
                          </a:solidFill>
                          <a:latin typeface="Arial"/>
                          <a:ea typeface="Times New Roman"/>
                          <a:cs typeface="Times New Roman"/>
                        </a:rPr>
                        <a:t>Once Annually</a:t>
                      </a:r>
                      <a:endParaRPr lang="en-US" sz="1400">
                        <a:latin typeface="Calibri"/>
                        <a:ea typeface="Calibri"/>
                        <a:cs typeface="Times New Roman"/>
                      </a:endParaRPr>
                    </a:p>
                  </a:txBody>
                  <a:tcPr marL="46460" marR="464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400" dirty="0">
                          <a:solidFill>
                            <a:srgbClr val="000000"/>
                          </a:solidFill>
                          <a:latin typeface="Arial"/>
                          <a:ea typeface="Times New Roman"/>
                          <a:cs typeface="Times New Roman"/>
                        </a:rPr>
                        <a:t>Rolling</a:t>
                      </a:r>
                      <a:endParaRPr lang="en-US" sz="1400" dirty="0">
                        <a:latin typeface="Calibri"/>
                        <a:ea typeface="Calibri"/>
                        <a:cs typeface="Times New Roman"/>
                      </a:endParaRPr>
                    </a:p>
                  </a:txBody>
                  <a:tcPr marL="46460" marR="464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59032">
                <a:tc>
                  <a:txBody>
                    <a:bodyPr/>
                    <a:lstStyle/>
                    <a:p>
                      <a:pPr marL="0" marR="0">
                        <a:lnSpc>
                          <a:spcPct val="115000"/>
                        </a:lnSpc>
                        <a:spcBef>
                          <a:spcPts val="0"/>
                        </a:spcBef>
                        <a:spcAft>
                          <a:spcPts val="0"/>
                        </a:spcAft>
                      </a:pPr>
                      <a:r>
                        <a:rPr lang="en-US" sz="1400">
                          <a:solidFill>
                            <a:srgbClr val="000000"/>
                          </a:solidFill>
                          <a:latin typeface="Arial"/>
                          <a:ea typeface="Times New Roman"/>
                          <a:cs typeface="Times New Roman"/>
                        </a:rPr>
                        <a:t>Event Period Hours</a:t>
                      </a:r>
                      <a:endParaRPr lang="en-US" sz="1400">
                        <a:latin typeface="Calibri"/>
                        <a:ea typeface="Calibri"/>
                        <a:cs typeface="Times New Roman"/>
                      </a:endParaRPr>
                    </a:p>
                  </a:txBody>
                  <a:tcPr marL="46460" marR="464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400" dirty="0">
                          <a:solidFill>
                            <a:srgbClr val="000000"/>
                          </a:solidFill>
                          <a:latin typeface="Arial"/>
                          <a:ea typeface="Times New Roman"/>
                          <a:cs typeface="Times New Roman"/>
                        </a:rPr>
                        <a:t>2 pm-6 pm</a:t>
                      </a:r>
                      <a:endParaRPr lang="en-US" sz="1400" dirty="0">
                        <a:latin typeface="Calibri"/>
                        <a:ea typeface="Calibri"/>
                        <a:cs typeface="Times New Roman"/>
                      </a:endParaRPr>
                    </a:p>
                  </a:txBody>
                  <a:tcPr marL="46460" marR="464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400">
                          <a:solidFill>
                            <a:srgbClr val="000000"/>
                          </a:solidFill>
                          <a:latin typeface="Arial"/>
                          <a:ea typeface="Times New Roman"/>
                          <a:cs typeface="Times New Roman"/>
                        </a:rPr>
                        <a:t>11 am-6 pm</a:t>
                      </a:r>
                      <a:endParaRPr lang="en-US" sz="1400">
                        <a:latin typeface="Calibri"/>
                        <a:ea typeface="Calibri"/>
                        <a:cs typeface="Times New Roman"/>
                      </a:endParaRPr>
                    </a:p>
                  </a:txBody>
                  <a:tcPr marL="46460" marR="464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400" dirty="0">
                          <a:solidFill>
                            <a:srgbClr val="000000"/>
                          </a:solidFill>
                          <a:latin typeface="Arial"/>
                          <a:ea typeface="Times New Roman"/>
                          <a:cs typeface="Times New Roman"/>
                        </a:rPr>
                        <a:t>2 pm-6 pm</a:t>
                      </a:r>
                      <a:endParaRPr lang="en-US" sz="1400" dirty="0">
                        <a:latin typeface="Calibri"/>
                        <a:ea typeface="Calibri"/>
                        <a:cs typeface="Times New Roman"/>
                      </a:endParaRPr>
                    </a:p>
                  </a:txBody>
                  <a:tcPr marL="46460" marR="464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59032">
                <a:tc>
                  <a:txBody>
                    <a:bodyPr/>
                    <a:lstStyle/>
                    <a:p>
                      <a:pPr marL="0" marR="0">
                        <a:lnSpc>
                          <a:spcPct val="115000"/>
                        </a:lnSpc>
                        <a:spcBef>
                          <a:spcPts val="0"/>
                        </a:spcBef>
                        <a:spcAft>
                          <a:spcPts val="0"/>
                        </a:spcAft>
                      </a:pPr>
                      <a:r>
                        <a:rPr lang="en-US" sz="1400">
                          <a:solidFill>
                            <a:srgbClr val="000000"/>
                          </a:solidFill>
                          <a:latin typeface="Arial"/>
                          <a:ea typeface="Times New Roman"/>
                          <a:cs typeface="Times New Roman"/>
                        </a:rPr>
                        <a:t>Event Season</a:t>
                      </a:r>
                      <a:endParaRPr lang="en-US" sz="1400">
                        <a:latin typeface="Calibri"/>
                        <a:ea typeface="Calibri"/>
                        <a:cs typeface="Times New Roman"/>
                      </a:endParaRPr>
                    </a:p>
                  </a:txBody>
                  <a:tcPr marL="46460" marR="464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400">
                          <a:solidFill>
                            <a:srgbClr val="000000"/>
                          </a:solidFill>
                          <a:latin typeface="Arial"/>
                          <a:ea typeface="Times New Roman"/>
                          <a:cs typeface="Times New Roman"/>
                        </a:rPr>
                        <a:t>Year-round</a:t>
                      </a:r>
                      <a:endParaRPr lang="en-US" sz="1400">
                        <a:latin typeface="Calibri"/>
                        <a:ea typeface="Calibri"/>
                        <a:cs typeface="Times New Roman"/>
                      </a:endParaRPr>
                    </a:p>
                  </a:txBody>
                  <a:tcPr marL="46460" marR="464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buFont typeface="Arial" pitchFamily="34" charset="0"/>
                        <a:buNone/>
                      </a:pPr>
                      <a:r>
                        <a:rPr lang="en-US" sz="1400" dirty="0">
                          <a:solidFill>
                            <a:srgbClr val="000000"/>
                          </a:solidFill>
                          <a:latin typeface="Arial"/>
                          <a:ea typeface="Times New Roman"/>
                          <a:cs typeface="Times New Roman"/>
                        </a:rPr>
                        <a:t>Year-round</a:t>
                      </a:r>
                      <a:endParaRPr lang="en-US" sz="1400" dirty="0">
                        <a:latin typeface="Calibri"/>
                        <a:ea typeface="Calibri"/>
                        <a:cs typeface="Times New Roman"/>
                      </a:endParaRPr>
                    </a:p>
                  </a:txBody>
                  <a:tcPr marL="46460" marR="464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400" dirty="0">
                          <a:solidFill>
                            <a:srgbClr val="000000"/>
                          </a:solidFill>
                          <a:latin typeface="Arial"/>
                          <a:ea typeface="Times New Roman"/>
                          <a:cs typeface="Times New Roman"/>
                        </a:rPr>
                        <a:t>Summer </a:t>
                      </a:r>
                      <a:r>
                        <a:rPr lang="en-US" sz="1400" dirty="0" smtClean="0">
                          <a:solidFill>
                            <a:srgbClr val="000000"/>
                          </a:solidFill>
                          <a:latin typeface="Arial"/>
                          <a:ea typeface="Times New Roman"/>
                          <a:cs typeface="Times New Roman"/>
                        </a:rPr>
                        <a:t>M-F</a:t>
                      </a:r>
                      <a:endParaRPr lang="en-US" sz="1400" dirty="0">
                        <a:latin typeface="Calibri"/>
                        <a:ea typeface="Calibri"/>
                        <a:cs typeface="Times New Roman"/>
                      </a:endParaRPr>
                    </a:p>
                  </a:txBody>
                  <a:tcPr marL="46460" marR="464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59032">
                <a:tc>
                  <a:txBody>
                    <a:bodyPr/>
                    <a:lstStyle/>
                    <a:p>
                      <a:pPr marL="0" marR="0">
                        <a:lnSpc>
                          <a:spcPct val="115000"/>
                        </a:lnSpc>
                        <a:spcBef>
                          <a:spcPts val="0"/>
                        </a:spcBef>
                        <a:spcAft>
                          <a:spcPts val="0"/>
                        </a:spcAft>
                      </a:pPr>
                      <a:r>
                        <a:rPr lang="en-US" sz="1400">
                          <a:solidFill>
                            <a:srgbClr val="000000"/>
                          </a:solidFill>
                          <a:latin typeface="Arial"/>
                          <a:ea typeface="Times New Roman"/>
                          <a:cs typeface="Times New Roman"/>
                        </a:rPr>
                        <a:t>Number of Events</a:t>
                      </a:r>
                      <a:endParaRPr lang="en-US" sz="1400">
                        <a:latin typeface="Calibri"/>
                        <a:ea typeface="Calibri"/>
                        <a:cs typeface="Times New Roman"/>
                      </a:endParaRPr>
                    </a:p>
                  </a:txBody>
                  <a:tcPr marL="46460" marR="464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400">
                          <a:solidFill>
                            <a:srgbClr val="000000"/>
                          </a:solidFill>
                          <a:latin typeface="Arial"/>
                          <a:ea typeface="Times New Roman"/>
                          <a:cs typeface="Times New Roman"/>
                        </a:rPr>
                        <a:t>9 (Min) -15 (Max)</a:t>
                      </a:r>
                      <a:endParaRPr lang="en-US" sz="1400">
                        <a:latin typeface="Calibri"/>
                        <a:ea typeface="Calibri"/>
                        <a:cs typeface="Times New Roman"/>
                      </a:endParaRPr>
                    </a:p>
                  </a:txBody>
                  <a:tcPr marL="46460" marR="464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400">
                          <a:solidFill>
                            <a:srgbClr val="000000"/>
                          </a:solidFill>
                          <a:latin typeface="Arial"/>
                          <a:ea typeface="Times New Roman"/>
                          <a:cs typeface="Times New Roman"/>
                        </a:rPr>
                        <a:t>Maximum 18</a:t>
                      </a:r>
                      <a:endParaRPr lang="en-US" sz="1400">
                        <a:latin typeface="Calibri"/>
                        <a:ea typeface="Calibri"/>
                        <a:cs typeface="Times New Roman"/>
                      </a:endParaRPr>
                    </a:p>
                  </a:txBody>
                  <a:tcPr marL="46460" marR="464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400">
                          <a:solidFill>
                            <a:srgbClr val="000000"/>
                          </a:solidFill>
                          <a:latin typeface="Arial"/>
                          <a:ea typeface="Times New Roman"/>
                          <a:cs typeface="Times New Roman"/>
                        </a:rPr>
                        <a:t>9 (Min) -15 (Max)</a:t>
                      </a:r>
                      <a:endParaRPr lang="en-US" sz="1400">
                        <a:latin typeface="Calibri"/>
                        <a:ea typeface="Calibri"/>
                        <a:cs typeface="Times New Roman"/>
                      </a:endParaRPr>
                    </a:p>
                  </a:txBody>
                  <a:tcPr marL="46460" marR="464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80189">
                <a:tc>
                  <a:txBody>
                    <a:bodyPr/>
                    <a:lstStyle/>
                    <a:p>
                      <a:pPr marL="0" marR="0">
                        <a:lnSpc>
                          <a:spcPct val="115000"/>
                        </a:lnSpc>
                        <a:spcBef>
                          <a:spcPts val="0"/>
                        </a:spcBef>
                        <a:spcAft>
                          <a:spcPts val="0"/>
                        </a:spcAft>
                      </a:pPr>
                      <a:r>
                        <a:rPr lang="en-US" sz="1400">
                          <a:solidFill>
                            <a:srgbClr val="000000"/>
                          </a:solidFill>
                          <a:latin typeface="Arial"/>
                          <a:ea typeface="Times New Roman"/>
                          <a:cs typeface="Times New Roman"/>
                        </a:rPr>
                        <a:t>Summer TOU Peak Hours</a:t>
                      </a:r>
                      <a:endParaRPr lang="en-US" sz="1400">
                        <a:latin typeface="Calibri"/>
                        <a:ea typeface="Calibri"/>
                        <a:cs typeface="Times New Roman"/>
                      </a:endParaRPr>
                    </a:p>
                  </a:txBody>
                  <a:tcPr marL="46460" marR="464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400" dirty="0">
                          <a:solidFill>
                            <a:srgbClr val="000000"/>
                          </a:solidFill>
                          <a:latin typeface="Arial"/>
                          <a:ea typeface="Times New Roman"/>
                          <a:cs typeface="Times New Roman"/>
                        </a:rPr>
                        <a:t>12 pm-6 pm, M-F</a:t>
                      </a:r>
                      <a:endParaRPr lang="en-US" sz="1400" dirty="0">
                        <a:latin typeface="Calibri"/>
                        <a:ea typeface="Calibri"/>
                        <a:cs typeface="Times New Roman"/>
                      </a:endParaRPr>
                    </a:p>
                  </a:txBody>
                  <a:tcPr marL="46460" marR="464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400" dirty="0">
                          <a:solidFill>
                            <a:srgbClr val="000000"/>
                          </a:solidFill>
                          <a:latin typeface="Arial"/>
                          <a:ea typeface="Times New Roman"/>
                          <a:cs typeface="Times New Roman"/>
                        </a:rPr>
                        <a:t>11 am-6 pm, M-F</a:t>
                      </a:r>
                      <a:endParaRPr lang="en-US" sz="1400" dirty="0">
                        <a:latin typeface="Calibri"/>
                        <a:ea typeface="Calibri"/>
                        <a:cs typeface="Times New Roman"/>
                      </a:endParaRPr>
                    </a:p>
                  </a:txBody>
                  <a:tcPr marL="46460" marR="464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400">
                          <a:solidFill>
                            <a:srgbClr val="000000"/>
                          </a:solidFill>
                          <a:latin typeface="Arial"/>
                          <a:ea typeface="Times New Roman"/>
                          <a:cs typeface="Times New Roman"/>
                        </a:rPr>
                        <a:t>12 pm-6 pm, M-F</a:t>
                      </a:r>
                      <a:endParaRPr lang="en-US" sz="1400">
                        <a:latin typeface="Calibri"/>
                        <a:ea typeface="Calibri"/>
                        <a:cs typeface="Times New Roman"/>
                      </a:endParaRPr>
                    </a:p>
                  </a:txBody>
                  <a:tcPr marL="46460" marR="464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59032">
                <a:tc>
                  <a:txBody>
                    <a:bodyPr/>
                    <a:lstStyle/>
                    <a:p>
                      <a:pPr marL="0" marR="0">
                        <a:lnSpc>
                          <a:spcPct val="115000"/>
                        </a:lnSpc>
                        <a:spcBef>
                          <a:spcPts val="0"/>
                        </a:spcBef>
                        <a:spcAft>
                          <a:spcPts val="0"/>
                        </a:spcAft>
                      </a:pPr>
                      <a:r>
                        <a:rPr lang="en-US" sz="1400">
                          <a:solidFill>
                            <a:srgbClr val="000000"/>
                          </a:solidFill>
                          <a:latin typeface="Arial"/>
                          <a:ea typeface="Times New Roman"/>
                          <a:cs typeface="Times New Roman"/>
                        </a:rPr>
                        <a:t>Winter TOU Part-Peak Hours</a:t>
                      </a:r>
                      <a:endParaRPr lang="en-US" sz="1400">
                        <a:latin typeface="Calibri"/>
                        <a:ea typeface="Calibri"/>
                        <a:cs typeface="Times New Roman"/>
                      </a:endParaRPr>
                    </a:p>
                  </a:txBody>
                  <a:tcPr marL="46460" marR="464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400">
                          <a:solidFill>
                            <a:srgbClr val="000000"/>
                          </a:solidFill>
                          <a:latin typeface="Arial"/>
                          <a:ea typeface="Times New Roman"/>
                          <a:cs typeface="Times New Roman"/>
                        </a:rPr>
                        <a:t>NA</a:t>
                      </a:r>
                      <a:endParaRPr lang="en-US" sz="1400">
                        <a:latin typeface="Calibri"/>
                        <a:ea typeface="Calibri"/>
                        <a:cs typeface="Times New Roman"/>
                      </a:endParaRPr>
                    </a:p>
                  </a:txBody>
                  <a:tcPr marL="46460" marR="464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400">
                          <a:solidFill>
                            <a:srgbClr val="000000"/>
                          </a:solidFill>
                          <a:latin typeface="Arial"/>
                          <a:ea typeface="Times New Roman"/>
                          <a:cs typeface="Times New Roman"/>
                        </a:rPr>
                        <a:t>5pm-8pm, M-F</a:t>
                      </a:r>
                      <a:endParaRPr lang="en-US" sz="1400">
                        <a:latin typeface="Calibri"/>
                        <a:ea typeface="Calibri"/>
                        <a:cs typeface="Times New Roman"/>
                      </a:endParaRPr>
                    </a:p>
                  </a:txBody>
                  <a:tcPr marL="46460" marR="464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400">
                          <a:solidFill>
                            <a:srgbClr val="000000"/>
                          </a:solidFill>
                          <a:latin typeface="Arial"/>
                          <a:ea typeface="Times New Roman"/>
                          <a:cs typeface="Times New Roman"/>
                        </a:rPr>
                        <a:t>NA</a:t>
                      </a:r>
                      <a:endParaRPr lang="en-US" sz="1400">
                        <a:latin typeface="Calibri"/>
                        <a:ea typeface="Calibri"/>
                        <a:cs typeface="Times New Roman"/>
                      </a:endParaRPr>
                    </a:p>
                  </a:txBody>
                  <a:tcPr marL="46460" marR="464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59032">
                <a:tc>
                  <a:txBody>
                    <a:bodyPr/>
                    <a:lstStyle/>
                    <a:p>
                      <a:pPr marL="0" marR="0">
                        <a:lnSpc>
                          <a:spcPct val="115000"/>
                        </a:lnSpc>
                        <a:spcBef>
                          <a:spcPts val="0"/>
                        </a:spcBef>
                        <a:spcAft>
                          <a:spcPts val="0"/>
                        </a:spcAft>
                      </a:pPr>
                      <a:r>
                        <a:rPr lang="en-US" sz="1400">
                          <a:solidFill>
                            <a:srgbClr val="000000"/>
                          </a:solidFill>
                          <a:latin typeface="Arial"/>
                          <a:ea typeface="Times New Roman"/>
                          <a:cs typeface="Times New Roman"/>
                        </a:rPr>
                        <a:t>Summer Season Definition</a:t>
                      </a:r>
                      <a:endParaRPr lang="en-US" sz="1400">
                        <a:latin typeface="Calibri"/>
                        <a:ea typeface="Calibri"/>
                        <a:cs typeface="Times New Roman"/>
                      </a:endParaRPr>
                    </a:p>
                  </a:txBody>
                  <a:tcPr marL="46460" marR="464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400">
                          <a:solidFill>
                            <a:srgbClr val="000000"/>
                          </a:solidFill>
                          <a:latin typeface="Arial"/>
                          <a:ea typeface="Times New Roman"/>
                          <a:cs typeface="Times New Roman"/>
                        </a:rPr>
                        <a:t>May-Oct</a:t>
                      </a:r>
                      <a:endParaRPr lang="en-US" sz="1400">
                        <a:latin typeface="Calibri"/>
                        <a:ea typeface="Calibri"/>
                        <a:cs typeface="Times New Roman"/>
                      </a:endParaRPr>
                    </a:p>
                  </a:txBody>
                  <a:tcPr marL="46460" marR="464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400">
                          <a:solidFill>
                            <a:srgbClr val="000000"/>
                          </a:solidFill>
                          <a:latin typeface="Arial"/>
                          <a:ea typeface="Times New Roman"/>
                          <a:cs typeface="Times New Roman"/>
                        </a:rPr>
                        <a:t>May-Sep</a:t>
                      </a:r>
                      <a:endParaRPr lang="en-US" sz="1400">
                        <a:latin typeface="Calibri"/>
                        <a:ea typeface="Calibri"/>
                        <a:cs typeface="Times New Roman"/>
                      </a:endParaRPr>
                    </a:p>
                  </a:txBody>
                  <a:tcPr marL="46460" marR="464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400">
                          <a:solidFill>
                            <a:srgbClr val="000000"/>
                          </a:solidFill>
                          <a:latin typeface="Arial"/>
                          <a:ea typeface="Times New Roman"/>
                          <a:cs typeface="Times New Roman"/>
                        </a:rPr>
                        <a:t>Jun-Sep</a:t>
                      </a:r>
                      <a:endParaRPr lang="en-US" sz="1400">
                        <a:latin typeface="Calibri"/>
                        <a:ea typeface="Calibri"/>
                        <a:cs typeface="Times New Roman"/>
                      </a:endParaRPr>
                    </a:p>
                  </a:txBody>
                  <a:tcPr marL="46460" marR="464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59032">
                <a:tc>
                  <a:txBody>
                    <a:bodyPr/>
                    <a:lstStyle/>
                    <a:p>
                      <a:pPr marL="0" marR="0">
                        <a:lnSpc>
                          <a:spcPct val="115000"/>
                        </a:lnSpc>
                        <a:spcBef>
                          <a:spcPts val="0"/>
                        </a:spcBef>
                        <a:spcAft>
                          <a:spcPts val="0"/>
                        </a:spcAft>
                      </a:pPr>
                      <a:r>
                        <a:rPr lang="en-US" sz="1400">
                          <a:solidFill>
                            <a:srgbClr val="000000"/>
                          </a:solidFill>
                          <a:latin typeface="Arial"/>
                          <a:ea typeface="Times New Roman"/>
                          <a:cs typeface="Times New Roman"/>
                        </a:rPr>
                        <a:t>Winter Season Definition</a:t>
                      </a:r>
                      <a:endParaRPr lang="en-US" sz="1400">
                        <a:latin typeface="Calibri"/>
                        <a:ea typeface="Calibri"/>
                        <a:cs typeface="Times New Roman"/>
                      </a:endParaRPr>
                    </a:p>
                  </a:txBody>
                  <a:tcPr marL="46460" marR="464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400">
                          <a:solidFill>
                            <a:srgbClr val="000000"/>
                          </a:solidFill>
                          <a:latin typeface="Arial"/>
                          <a:ea typeface="Times New Roman"/>
                          <a:cs typeface="Times New Roman"/>
                        </a:rPr>
                        <a:t>Nov-Apr</a:t>
                      </a:r>
                      <a:endParaRPr lang="en-US" sz="1400">
                        <a:latin typeface="Calibri"/>
                        <a:ea typeface="Calibri"/>
                        <a:cs typeface="Times New Roman"/>
                      </a:endParaRPr>
                    </a:p>
                  </a:txBody>
                  <a:tcPr marL="46460" marR="464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400">
                          <a:solidFill>
                            <a:srgbClr val="000000"/>
                          </a:solidFill>
                          <a:latin typeface="Arial"/>
                          <a:ea typeface="Times New Roman"/>
                          <a:cs typeface="Times New Roman"/>
                        </a:rPr>
                        <a:t>Oct-Apr</a:t>
                      </a:r>
                      <a:endParaRPr lang="en-US" sz="1400">
                        <a:latin typeface="Calibri"/>
                        <a:ea typeface="Calibri"/>
                        <a:cs typeface="Times New Roman"/>
                      </a:endParaRPr>
                    </a:p>
                  </a:txBody>
                  <a:tcPr marL="46460" marR="464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400">
                          <a:solidFill>
                            <a:srgbClr val="000000"/>
                          </a:solidFill>
                          <a:latin typeface="Arial"/>
                          <a:ea typeface="Times New Roman"/>
                          <a:cs typeface="Times New Roman"/>
                        </a:rPr>
                        <a:t>Oct-May</a:t>
                      </a:r>
                      <a:endParaRPr lang="en-US" sz="1400">
                        <a:latin typeface="Calibri"/>
                        <a:ea typeface="Calibri"/>
                        <a:cs typeface="Times New Roman"/>
                      </a:endParaRPr>
                    </a:p>
                  </a:txBody>
                  <a:tcPr marL="46460" marR="464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59032">
                <a:tc>
                  <a:txBody>
                    <a:bodyPr/>
                    <a:lstStyle/>
                    <a:p>
                      <a:pPr marL="0" marR="0">
                        <a:lnSpc>
                          <a:spcPct val="115000"/>
                        </a:lnSpc>
                        <a:spcBef>
                          <a:spcPts val="0"/>
                        </a:spcBef>
                        <a:spcAft>
                          <a:spcPts val="0"/>
                        </a:spcAft>
                      </a:pPr>
                      <a:r>
                        <a:rPr lang="en-US" sz="1400">
                          <a:solidFill>
                            <a:srgbClr val="000000"/>
                          </a:solidFill>
                          <a:latin typeface="Arial"/>
                          <a:ea typeface="Times New Roman"/>
                          <a:cs typeface="Times New Roman"/>
                        </a:rPr>
                        <a:t>Capacity Reservation Default Level </a:t>
                      </a:r>
                      <a:endParaRPr lang="en-US" sz="1400">
                        <a:latin typeface="Calibri"/>
                        <a:ea typeface="Calibri"/>
                        <a:cs typeface="Times New Roman"/>
                      </a:endParaRPr>
                    </a:p>
                  </a:txBody>
                  <a:tcPr marL="46460" marR="464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400" dirty="0">
                          <a:solidFill>
                            <a:srgbClr val="000000"/>
                          </a:solidFill>
                          <a:latin typeface="Arial"/>
                          <a:ea typeface="Times New Roman"/>
                          <a:cs typeface="Times New Roman"/>
                        </a:rPr>
                        <a:t>50%*</a:t>
                      </a:r>
                      <a:endParaRPr lang="en-US" sz="1400" dirty="0">
                        <a:latin typeface="Calibri"/>
                        <a:ea typeface="Calibri"/>
                        <a:cs typeface="Times New Roman"/>
                      </a:endParaRPr>
                    </a:p>
                  </a:txBody>
                  <a:tcPr marL="46460" marR="464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400">
                          <a:solidFill>
                            <a:srgbClr val="000000"/>
                          </a:solidFill>
                          <a:latin typeface="Arial"/>
                          <a:ea typeface="Times New Roman"/>
                          <a:cs typeface="Times New Roman"/>
                        </a:rPr>
                        <a:t>50%*</a:t>
                      </a:r>
                      <a:endParaRPr lang="en-US" sz="1400">
                        <a:latin typeface="Calibri"/>
                        <a:ea typeface="Calibri"/>
                        <a:cs typeface="Times New Roman"/>
                      </a:endParaRPr>
                    </a:p>
                  </a:txBody>
                  <a:tcPr marL="46460" marR="464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400">
                          <a:solidFill>
                            <a:srgbClr val="000000"/>
                          </a:solidFill>
                          <a:latin typeface="Arial"/>
                          <a:ea typeface="Times New Roman"/>
                          <a:cs typeface="Times New Roman"/>
                        </a:rPr>
                        <a:t>NA</a:t>
                      </a:r>
                      <a:endParaRPr lang="en-US" sz="1400">
                        <a:latin typeface="Calibri"/>
                        <a:ea typeface="Calibri"/>
                        <a:cs typeface="Times New Roman"/>
                      </a:endParaRPr>
                    </a:p>
                  </a:txBody>
                  <a:tcPr marL="46460" marR="464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59032">
                <a:tc>
                  <a:txBody>
                    <a:bodyPr/>
                    <a:lstStyle/>
                    <a:p>
                      <a:pPr marL="0" marR="0">
                        <a:lnSpc>
                          <a:spcPct val="115000"/>
                        </a:lnSpc>
                        <a:spcBef>
                          <a:spcPts val="0"/>
                        </a:spcBef>
                        <a:spcAft>
                          <a:spcPts val="0"/>
                        </a:spcAft>
                      </a:pPr>
                      <a:r>
                        <a:rPr lang="en-US" sz="1400">
                          <a:solidFill>
                            <a:srgbClr val="000000"/>
                          </a:solidFill>
                          <a:latin typeface="Arial"/>
                          <a:ea typeface="Times New Roman"/>
                          <a:cs typeface="Times New Roman"/>
                        </a:rPr>
                        <a:t>First Year Bill stabilization</a:t>
                      </a:r>
                      <a:endParaRPr lang="en-US" sz="1400">
                        <a:latin typeface="Calibri"/>
                        <a:ea typeface="Calibri"/>
                        <a:cs typeface="Times New Roman"/>
                      </a:endParaRPr>
                    </a:p>
                  </a:txBody>
                  <a:tcPr marL="46460" marR="464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400" dirty="0">
                          <a:solidFill>
                            <a:srgbClr val="000000"/>
                          </a:solidFill>
                          <a:latin typeface="Arial"/>
                          <a:ea typeface="Times New Roman"/>
                          <a:cs typeface="Times New Roman"/>
                        </a:rPr>
                        <a:t>Yes</a:t>
                      </a:r>
                      <a:endParaRPr lang="en-US" sz="1400" dirty="0">
                        <a:latin typeface="Calibri"/>
                        <a:ea typeface="Calibri"/>
                        <a:cs typeface="Times New Roman"/>
                      </a:endParaRPr>
                    </a:p>
                  </a:txBody>
                  <a:tcPr marL="46460" marR="464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400">
                          <a:solidFill>
                            <a:srgbClr val="000000"/>
                          </a:solidFill>
                          <a:latin typeface="Arial"/>
                          <a:ea typeface="Times New Roman"/>
                          <a:cs typeface="Times New Roman"/>
                        </a:rPr>
                        <a:t>Yes</a:t>
                      </a:r>
                      <a:endParaRPr lang="en-US" sz="1400">
                        <a:latin typeface="Calibri"/>
                        <a:ea typeface="Calibri"/>
                        <a:cs typeface="Times New Roman"/>
                      </a:endParaRPr>
                    </a:p>
                  </a:txBody>
                  <a:tcPr marL="46460" marR="464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400">
                          <a:solidFill>
                            <a:srgbClr val="000000"/>
                          </a:solidFill>
                          <a:latin typeface="Arial"/>
                          <a:ea typeface="Times New Roman"/>
                          <a:cs typeface="Times New Roman"/>
                        </a:rPr>
                        <a:t>Yes</a:t>
                      </a:r>
                      <a:endParaRPr lang="en-US" sz="1400">
                        <a:latin typeface="Calibri"/>
                        <a:ea typeface="Calibri"/>
                        <a:cs typeface="Times New Roman"/>
                      </a:endParaRPr>
                    </a:p>
                  </a:txBody>
                  <a:tcPr marL="46460" marR="464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1984">
                <a:tc gridSpan="4">
                  <a:txBody>
                    <a:bodyPr/>
                    <a:lstStyle/>
                    <a:p>
                      <a:pPr marL="0" marR="0">
                        <a:spcBef>
                          <a:spcPts val="0"/>
                        </a:spcBef>
                        <a:spcAft>
                          <a:spcPts val="600"/>
                        </a:spcAft>
                      </a:pPr>
                      <a:r>
                        <a:rPr lang="en-US" sz="1200" dirty="0">
                          <a:latin typeface="Franklin Gothic Book"/>
                          <a:ea typeface="Calibri"/>
                          <a:cs typeface="Times New Roman"/>
                        </a:rPr>
                        <a:t>*Capacity reservation default level of 50% refers to 50% of the customer's peak demand during the previous summer</a:t>
                      </a:r>
                    </a:p>
                  </a:txBody>
                  <a:tcPr marL="46460" marR="46460" marT="0" marB="0" anchor="b">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4" name="Slide Number Placeholder 3"/>
          <p:cNvSpPr>
            <a:spLocks noGrp="1"/>
          </p:cNvSpPr>
          <p:nvPr>
            <p:ph type="sldNum" sz="quarter" idx="10"/>
          </p:nvPr>
        </p:nvSpPr>
        <p:spPr/>
        <p:txBody>
          <a:bodyPr/>
          <a:lstStyle/>
          <a:p>
            <a:pPr>
              <a:defRPr/>
            </a:pPr>
            <a:r>
              <a:rPr lang="en-US" smtClean="0"/>
              <a:t>Page </a:t>
            </a:r>
            <a:fld id="{D8D417DF-031B-4D40-8BB1-49981ECAE5B0}" type="slidenum">
              <a:rPr lang="en-US" smtClean="0"/>
              <a:pPr>
                <a:defRPr/>
              </a:pPr>
              <a:t>3</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CPP discounts were mainly applied through reductions to demand charges</a:t>
            </a:r>
            <a:endParaRPr lang="en-US" sz="2800" dirty="0"/>
          </a:p>
        </p:txBody>
      </p:sp>
      <p:sp>
        <p:nvSpPr>
          <p:cNvPr id="5" name="Slide Number Placeholder 4"/>
          <p:cNvSpPr>
            <a:spLocks noGrp="1"/>
          </p:cNvSpPr>
          <p:nvPr>
            <p:ph type="sldNum" sz="quarter" idx="10"/>
          </p:nvPr>
        </p:nvSpPr>
        <p:spPr/>
        <p:txBody>
          <a:bodyPr/>
          <a:lstStyle/>
          <a:p>
            <a:pPr>
              <a:defRPr/>
            </a:pPr>
            <a:r>
              <a:rPr lang="en-US" dirty="0" smtClean="0"/>
              <a:t>Page </a:t>
            </a:r>
            <a:fld id="{EEFEA303-5A66-4CC4-96E5-03C3030260AE}" type="slidenum">
              <a:rPr lang="en-US" smtClean="0"/>
              <a:pPr>
                <a:defRPr/>
              </a:pPr>
              <a:t>4</a:t>
            </a:fld>
            <a:endParaRPr lang="en-US" dirty="0"/>
          </a:p>
        </p:txBody>
      </p:sp>
      <p:graphicFrame>
        <p:nvGraphicFramePr>
          <p:cNvPr id="8" name="Table 7"/>
          <p:cNvGraphicFramePr>
            <a:graphicFrameLocks noGrp="1"/>
          </p:cNvGraphicFramePr>
          <p:nvPr/>
        </p:nvGraphicFramePr>
        <p:xfrm>
          <a:off x="447675" y="1362073"/>
          <a:ext cx="8393811" cy="3989120"/>
        </p:xfrm>
        <a:graphic>
          <a:graphicData uri="http://schemas.openxmlformats.org/drawingml/2006/table">
            <a:tbl>
              <a:tblPr/>
              <a:tblGrid>
                <a:gridCol w="666750"/>
                <a:gridCol w="885825"/>
                <a:gridCol w="2171700"/>
                <a:gridCol w="1333500"/>
                <a:gridCol w="1190625"/>
                <a:gridCol w="1038225"/>
                <a:gridCol w="1107186"/>
              </a:tblGrid>
              <a:tr h="205943">
                <a:tc rowSpan="2">
                  <a:txBody>
                    <a:bodyPr/>
                    <a:lstStyle/>
                    <a:p>
                      <a:pPr algn="ctr" fontAlgn="ctr"/>
                      <a:r>
                        <a:rPr lang="en-US" sz="1100" b="1" i="0" u="none" strike="noStrike" dirty="0">
                          <a:solidFill>
                            <a:srgbClr val="FFFFFF"/>
                          </a:solidFill>
                          <a:latin typeface="Arial"/>
                        </a:rPr>
                        <a:t> Season</a:t>
                      </a:r>
                    </a:p>
                  </a:txBody>
                  <a:tcPr marL="9218" marR="9218" marT="9218"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97D"/>
                    </a:solidFill>
                  </a:tcPr>
                </a:tc>
                <a:tc rowSpan="2">
                  <a:txBody>
                    <a:bodyPr/>
                    <a:lstStyle/>
                    <a:p>
                      <a:pPr algn="ctr" fontAlgn="ctr"/>
                      <a:r>
                        <a:rPr lang="en-US" sz="1100" b="1" i="0" u="none" strike="noStrike" dirty="0">
                          <a:solidFill>
                            <a:srgbClr val="FFFFFF"/>
                          </a:solidFill>
                          <a:latin typeface="Arial"/>
                        </a:rPr>
                        <a:t>TOU/CPP Component</a:t>
                      </a:r>
                    </a:p>
                  </a:txBody>
                  <a:tcPr marL="9218" marR="9218" marT="921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97D"/>
                    </a:solidFill>
                  </a:tcPr>
                </a:tc>
                <a:tc rowSpan="2">
                  <a:txBody>
                    <a:bodyPr/>
                    <a:lstStyle/>
                    <a:p>
                      <a:pPr algn="ctr" fontAlgn="ctr"/>
                      <a:r>
                        <a:rPr lang="en-US" sz="1100" b="1" i="0" u="none" strike="noStrike" dirty="0">
                          <a:solidFill>
                            <a:srgbClr val="FFFFFF"/>
                          </a:solidFill>
                          <a:latin typeface="Arial"/>
                        </a:rPr>
                        <a:t> Type of Charge/Credit</a:t>
                      </a:r>
                    </a:p>
                  </a:txBody>
                  <a:tcPr marL="9218" marR="9218" marT="921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97D"/>
                    </a:solidFill>
                  </a:tcPr>
                </a:tc>
                <a:tc rowSpan="2">
                  <a:txBody>
                    <a:bodyPr/>
                    <a:lstStyle/>
                    <a:p>
                      <a:pPr algn="ctr" fontAlgn="ctr"/>
                      <a:r>
                        <a:rPr lang="en-US" sz="1100" b="1" i="0" u="none" strike="noStrike" dirty="0">
                          <a:solidFill>
                            <a:srgbClr val="FFFFFF"/>
                          </a:solidFill>
                          <a:latin typeface="Arial"/>
                        </a:rPr>
                        <a:t> Period</a:t>
                      </a:r>
                    </a:p>
                  </a:txBody>
                  <a:tcPr marL="9218" marR="9218" marT="921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97D"/>
                    </a:solidFill>
                  </a:tcPr>
                </a:tc>
                <a:tc gridSpan="3">
                  <a:txBody>
                    <a:bodyPr/>
                    <a:lstStyle/>
                    <a:p>
                      <a:pPr algn="ctr" fontAlgn="ctr"/>
                      <a:r>
                        <a:rPr lang="en-US" sz="1100" b="1" i="0" u="none" strike="noStrike">
                          <a:solidFill>
                            <a:srgbClr val="FFFFFF"/>
                          </a:solidFill>
                          <a:latin typeface="Arial"/>
                        </a:rPr>
                        <a:t>Rate</a:t>
                      </a:r>
                    </a:p>
                  </a:txBody>
                  <a:tcPr marL="9218" marR="9218" marT="9218"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1F497D"/>
                    </a:solidFill>
                  </a:tcPr>
                </a:tc>
                <a:tc hMerge="1">
                  <a:txBody>
                    <a:bodyPr/>
                    <a:lstStyle/>
                    <a:p>
                      <a:endParaRPr lang="en-US"/>
                    </a:p>
                  </a:txBody>
                  <a:tcPr/>
                </a:tc>
                <a:tc hMerge="1">
                  <a:txBody>
                    <a:bodyPr/>
                    <a:lstStyle/>
                    <a:p>
                      <a:endParaRPr lang="en-US"/>
                    </a:p>
                  </a:txBody>
                  <a:tcPr/>
                </a:tc>
              </a:tr>
              <a:tr h="327459">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1100" b="1" i="0" u="none" strike="noStrike" dirty="0">
                          <a:solidFill>
                            <a:srgbClr val="FFFFFF"/>
                          </a:solidFill>
                          <a:latin typeface="Arial"/>
                        </a:rPr>
                        <a:t>PG&amp; E's E-19</a:t>
                      </a:r>
                    </a:p>
                  </a:txBody>
                  <a:tcPr marL="9218" marR="9218" marT="921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97D"/>
                    </a:solidFill>
                  </a:tcPr>
                </a:tc>
                <a:tc>
                  <a:txBody>
                    <a:bodyPr/>
                    <a:lstStyle/>
                    <a:p>
                      <a:pPr algn="ctr" fontAlgn="ctr"/>
                      <a:r>
                        <a:rPr lang="en-US" sz="1100" b="1" i="0" u="none" strike="noStrike" dirty="0">
                          <a:solidFill>
                            <a:srgbClr val="FFFFFF"/>
                          </a:solidFill>
                          <a:latin typeface="Arial"/>
                        </a:rPr>
                        <a:t>SCE's GS-3</a:t>
                      </a:r>
                    </a:p>
                  </a:txBody>
                  <a:tcPr marL="9218" marR="9218" marT="921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97D"/>
                    </a:solidFill>
                  </a:tcPr>
                </a:tc>
                <a:tc>
                  <a:txBody>
                    <a:bodyPr/>
                    <a:lstStyle/>
                    <a:p>
                      <a:pPr algn="ctr" fontAlgn="ctr"/>
                      <a:r>
                        <a:rPr lang="en-US" sz="1100" b="1" i="0" u="none" strike="noStrike" dirty="0">
                          <a:solidFill>
                            <a:srgbClr val="FFFFFF"/>
                          </a:solidFill>
                          <a:latin typeface="Arial"/>
                        </a:rPr>
                        <a:t>SDG&amp;E's  </a:t>
                      </a:r>
                      <a:endParaRPr lang="en-US" sz="1100" b="1" i="0" u="none" strike="noStrike" dirty="0" smtClean="0">
                        <a:solidFill>
                          <a:srgbClr val="FFFFFF"/>
                        </a:solidFill>
                        <a:latin typeface="Arial"/>
                      </a:endParaRPr>
                    </a:p>
                    <a:p>
                      <a:pPr algn="ctr" fontAlgn="ctr"/>
                      <a:r>
                        <a:rPr lang="en-US" sz="1100" b="1" i="0" u="none" strike="noStrike" dirty="0" smtClean="0">
                          <a:solidFill>
                            <a:srgbClr val="FFFFFF"/>
                          </a:solidFill>
                          <a:latin typeface="Arial"/>
                        </a:rPr>
                        <a:t> </a:t>
                      </a:r>
                      <a:r>
                        <a:rPr lang="en-US" sz="1100" b="1" i="0" u="none" strike="noStrike" dirty="0">
                          <a:solidFill>
                            <a:srgbClr val="FFFFFF"/>
                          </a:solidFill>
                          <a:latin typeface="Arial"/>
                        </a:rPr>
                        <a:t>AL-TOU</a:t>
                      </a:r>
                    </a:p>
                  </a:txBody>
                  <a:tcPr marL="9218" marR="9218" marT="9218"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97D"/>
                    </a:solidFill>
                  </a:tcPr>
                </a:tc>
              </a:tr>
              <a:tr h="205943">
                <a:tc rowSpan="13">
                  <a:txBody>
                    <a:bodyPr/>
                    <a:lstStyle/>
                    <a:p>
                      <a:pPr algn="ctr" fontAlgn="ctr"/>
                      <a:r>
                        <a:rPr lang="en-US" sz="1200" b="0" i="0" u="none" strike="noStrike" dirty="0">
                          <a:solidFill>
                            <a:srgbClr val="000000"/>
                          </a:solidFill>
                          <a:latin typeface="Arial"/>
                        </a:rPr>
                        <a:t>Summer</a:t>
                      </a:r>
                    </a:p>
                  </a:txBody>
                  <a:tcPr marL="9218" marR="9218" marT="92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6">
                  <a:txBody>
                    <a:bodyPr/>
                    <a:lstStyle/>
                    <a:p>
                      <a:pPr algn="ctr" fontAlgn="ctr"/>
                      <a:r>
                        <a:rPr lang="en-US" sz="1200" b="0" i="0" u="none" strike="noStrike">
                          <a:solidFill>
                            <a:srgbClr val="000000"/>
                          </a:solidFill>
                          <a:latin typeface="Arial"/>
                        </a:rPr>
                        <a:t>TOU Component</a:t>
                      </a:r>
                    </a:p>
                  </a:txBody>
                  <a:tcPr marL="9218" marR="9218" marT="92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3">
                  <a:txBody>
                    <a:bodyPr/>
                    <a:lstStyle/>
                    <a:p>
                      <a:pPr algn="ctr" fontAlgn="ctr"/>
                      <a:r>
                        <a:rPr lang="en-US" sz="1200" b="0" i="0" u="none" strike="noStrike">
                          <a:solidFill>
                            <a:srgbClr val="000000"/>
                          </a:solidFill>
                          <a:latin typeface="Arial"/>
                        </a:rPr>
                        <a:t>Energy Rates ($'s per kWh)</a:t>
                      </a:r>
                    </a:p>
                  </a:txBody>
                  <a:tcPr marL="9218" marR="9218" marT="92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100" dirty="0">
                          <a:solidFill>
                            <a:srgbClr val="000000"/>
                          </a:solidFill>
                          <a:latin typeface="Arial"/>
                          <a:ea typeface="Times New Roman"/>
                          <a:cs typeface="Times New Roman"/>
                        </a:rPr>
                        <a:t>On-Peak</a:t>
                      </a:r>
                      <a:endParaRPr lang="en-US" sz="1100" dirty="0">
                        <a:latin typeface="Calibri"/>
                        <a:cs typeface="Times New Roman"/>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100">
                          <a:solidFill>
                            <a:srgbClr val="000000"/>
                          </a:solidFill>
                          <a:latin typeface="Arial"/>
                          <a:ea typeface="Times New Roman"/>
                          <a:cs typeface="Times New Roman"/>
                        </a:rPr>
                        <a:t>$0.13476 </a:t>
                      </a:r>
                      <a:endParaRPr lang="en-US" sz="1100">
                        <a:latin typeface="Calibri"/>
                        <a:cs typeface="Times New Roman"/>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100">
                          <a:solidFill>
                            <a:srgbClr val="000000"/>
                          </a:solidFill>
                          <a:latin typeface="Arial"/>
                          <a:ea typeface="Times New Roman"/>
                          <a:cs typeface="Times New Roman"/>
                        </a:rPr>
                        <a:t>$0.12448 </a:t>
                      </a:r>
                      <a:endParaRPr lang="en-US" sz="1100">
                        <a:latin typeface="Calibri"/>
                        <a:cs typeface="Times New Roman"/>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100">
                          <a:solidFill>
                            <a:srgbClr val="000000"/>
                          </a:solidFill>
                          <a:latin typeface="Arial"/>
                          <a:ea typeface="Times New Roman"/>
                          <a:cs typeface="Times New Roman"/>
                        </a:rPr>
                        <a:t>$0.09907 </a:t>
                      </a:r>
                      <a:endParaRPr lang="en-US" sz="1100">
                        <a:latin typeface="Calibri"/>
                        <a:cs typeface="Times New Roman"/>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05943">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lnSpc>
                          <a:spcPct val="115000"/>
                        </a:lnSpc>
                        <a:spcAft>
                          <a:spcPts val="0"/>
                        </a:spcAft>
                      </a:pPr>
                      <a:r>
                        <a:rPr lang="en-US" sz="1100" dirty="0">
                          <a:solidFill>
                            <a:srgbClr val="000000"/>
                          </a:solidFill>
                          <a:latin typeface="Arial"/>
                          <a:ea typeface="Times New Roman"/>
                          <a:cs typeface="Times New Roman"/>
                        </a:rPr>
                        <a:t>Semi-Peak</a:t>
                      </a:r>
                      <a:endParaRPr lang="en-US" sz="1100" dirty="0">
                        <a:latin typeface="Calibri"/>
                        <a:cs typeface="Times New Roman"/>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100">
                          <a:solidFill>
                            <a:srgbClr val="000000"/>
                          </a:solidFill>
                          <a:latin typeface="Arial"/>
                          <a:ea typeface="Times New Roman"/>
                          <a:cs typeface="Times New Roman"/>
                        </a:rPr>
                        <a:t>$0.09579 </a:t>
                      </a:r>
                      <a:endParaRPr lang="en-US" sz="1100">
                        <a:latin typeface="Calibri"/>
                        <a:cs typeface="Times New Roman"/>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100">
                          <a:solidFill>
                            <a:srgbClr val="000000"/>
                          </a:solidFill>
                          <a:latin typeface="Arial"/>
                          <a:ea typeface="Times New Roman"/>
                          <a:cs typeface="Times New Roman"/>
                        </a:rPr>
                        <a:t>$0.09086 </a:t>
                      </a:r>
                      <a:endParaRPr lang="en-US" sz="1100">
                        <a:latin typeface="Calibri"/>
                        <a:cs typeface="Times New Roman"/>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100">
                          <a:solidFill>
                            <a:srgbClr val="000000"/>
                          </a:solidFill>
                          <a:latin typeface="Arial"/>
                          <a:ea typeface="Times New Roman"/>
                          <a:cs typeface="Times New Roman"/>
                        </a:rPr>
                        <a:t>$0.07979 </a:t>
                      </a:r>
                      <a:endParaRPr lang="en-US" sz="1100">
                        <a:latin typeface="Calibri"/>
                        <a:cs typeface="Times New Roman"/>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05943">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lnSpc>
                          <a:spcPct val="115000"/>
                        </a:lnSpc>
                        <a:spcAft>
                          <a:spcPts val="0"/>
                        </a:spcAft>
                      </a:pPr>
                      <a:r>
                        <a:rPr lang="en-US" sz="1100" dirty="0">
                          <a:solidFill>
                            <a:srgbClr val="000000"/>
                          </a:solidFill>
                          <a:latin typeface="Arial"/>
                          <a:ea typeface="Times New Roman"/>
                          <a:cs typeface="Times New Roman"/>
                        </a:rPr>
                        <a:t>Off-Peak</a:t>
                      </a:r>
                      <a:endParaRPr lang="en-US" sz="1100" dirty="0">
                        <a:latin typeface="Calibri"/>
                        <a:cs typeface="Times New Roman"/>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100">
                          <a:solidFill>
                            <a:srgbClr val="000000"/>
                          </a:solidFill>
                          <a:latin typeface="Arial"/>
                          <a:ea typeface="Times New Roman"/>
                          <a:cs typeface="Times New Roman"/>
                        </a:rPr>
                        <a:t>$0.07028 </a:t>
                      </a:r>
                      <a:endParaRPr lang="en-US" sz="1100">
                        <a:latin typeface="Calibri"/>
                        <a:cs typeface="Times New Roman"/>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100">
                          <a:solidFill>
                            <a:srgbClr val="000000"/>
                          </a:solidFill>
                          <a:latin typeface="Arial"/>
                          <a:ea typeface="Times New Roman"/>
                          <a:cs typeface="Times New Roman"/>
                        </a:rPr>
                        <a:t>$0.06543 </a:t>
                      </a:r>
                      <a:endParaRPr lang="en-US" sz="1100">
                        <a:latin typeface="Calibri"/>
                        <a:cs typeface="Times New Roman"/>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100">
                          <a:solidFill>
                            <a:srgbClr val="000000"/>
                          </a:solidFill>
                          <a:latin typeface="Arial"/>
                          <a:ea typeface="Times New Roman"/>
                          <a:cs typeface="Times New Roman"/>
                        </a:rPr>
                        <a:t>$0.05942 </a:t>
                      </a:r>
                      <a:endParaRPr lang="en-US" sz="1100">
                        <a:latin typeface="Calibri"/>
                        <a:cs typeface="Times New Roman"/>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05943">
                <a:tc vMerge="1">
                  <a:txBody>
                    <a:bodyPr/>
                    <a:lstStyle/>
                    <a:p>
                      <a:endParaRPr lang="en-US"/>
                    </a:p>
                  </a:txBody>
                  <a:tcPr/>
                </a:tc>
                <a:tc vMerge="1">
                  <a:txBody>
                    <a:bodyPr/>
                    <a:lstStyle/>
                    <a:p>
                      <a:endParaRPr lang="en-US"/>
                    </a:p>
                  </a:txBody>
                  <a:tcPr/>
                </a:tc>
                <a:tc rowSpan="3">
                  <a:txBody>
                    <a:bodyPr/>
                    <a:lstStyle/>
                    <a:p>
                      <a:pPr algn="ctr" fontAlgn="ctr"/>
                      <a:r>
                        <a:rPr lang="en-US" sz="1200" b="0" i="0" u="none" strike="noStrike">
                          <a:solidFill>
                            <a:srgbClr val="000000"/>
                          </a:solidFill>
                          <a:latin typeface="Arial"/>
                        </a:rPr>
                        <a:t>Demand Charges ($'s per kW)</a:t>
                      </a:r>
                    </a:p>
                  </a:txBody>
                  <a:tcPr marL="9218" marR="9218" marT="92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100" dirty="0">
                          <a:solidFill>
                            <a:srgbClr val="000000"/>
                          </a:solidFill>
                          <a:latin typeface="Arial"/>
                          <a:ea typeface="Times New Roman"/>
                          <a:cs typeface="Times New Roman"/>
                        </a:rPr>
                        <a:t>On-Peak</a:t>
                      </a:r>
                      <a:endParaRPr lang="en-US" sz="1100" dirty="0">
                        <a:latin typeface="Calibri"/>
                        <a:cs typeface="Times New Roman"/>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100" dirty="0">
                          <a:solidFill>
                            <a:srgbClr val="000000"/>
                          </a:solidFill>
                          <a:latin typeface="Arial"/>
                          <a:ea typeface="Times New Roman"/>
                          <a:cs typeface="Times New Roman"/>
                        </a:rPr>
                        <a:t>$14.70 </a:t>
                      </a:r>
                      <a:endParaRPr lang="en-US" sz="1100" dirty="0">
                        <a:latin typeface="Calibri"/>
                        <a:cs typeface="Times New Roman"/>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100">
                          <a:solidFill>
                            <a:srgbClr val="000000"/>
                          </a:solidFill>
                          <a:latin typeface="Arial"/>
                          <a:ea typeface="Times New Roman"/>
                          <a:cs typeface="Times New Roman"/>
                        </a:rPr>
                        <a:t>$12.96 </a:t>
                      </a:r>
                      <a:endParaRPr lang="en-US" sz="1100">
                        <a:latin typeface="Calibri"/>
                        <a:cs typeface="Times New Roman"/>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100">
                          <a:solidFill>
                            <a:srgbClr val="000000"/>
                          </a:solidFill>
                          <a:latin typeface="Arial"/>
                          <a:ea typeface="Times New Roman"/>
                          <a:cs typeface="Times New Roman"/>
                        </a:rPr>
                        <a:t>$12.86 </a:t>
                      </a:r>
                      <a:endParaRPr lang="en-US" sz="1100">
                        <a:latin typeface="Calibri"/>
                        <a:cs typeface="Times New Roman"/>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05943">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lnSpc>
                          <a:spcPct val="115000"/>
                        </a:lnSpc>
                        <a:spcAft>
                          <a:spcPts val="0"/>
                        </a:spcAft>
                      </a:pPr>
                      <a:r>
                        <a:rPr lang="en-US" sz="1100" dirty="0">
                          <a:solidFill>
                            <a:srgbClr val="000000"/>
                          </a:solidFill>
                          <a:latin typeface="Arial"/>
                          <a:ea typeface="Times New Roman"/>
                          <a:cs typeface="Times New Roman"/>
                        </a:rPr>
                        <a:t>Semi-Peak</a:t>
                      </a:r>
                      <a:endParaRPr lang="en-US" sz="1100" dirty="0">
                        <a:latin typeface="Calibri"/>
                        <a:cs typeface="Times New Roman"/>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100" dirty="0">
                          <a:solidFill>
                            <a:srgbClr val="000000"/>
                          </a:solidFill>
                          <a:latin typeface="Arial"/>
                          <a:ea typeface="Times New Roman"/>
                          <a:cs typeface="Times New Roman"/>
                        </a:rPr>
                        <a:t>$3.43 </a:t>
                      </a:r>
                      <a:endParaRPr lang="en-US" sz="1100" dirty="0">
                        <a:latin typeface="Calibri"/>
                        <a:cs typeface="Times New Roman"/>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100">
                          <a:solidFill>
                            <a:srgbClr val="000000"/>
                          </a:solidFill>
                          <a:latin typeface="Arial"/>
                          <a:ea typeface="Times New Roman"/>
                          <a:cs typeface="Times New Roman"/>
                        </a:rPr>
                        <a:t>$3.08 </a:t>
                      </a:r>
                      <a:endParaRPr lang="en-US" sz="1100">
                        <a:latin typeface="Calibri"/>
                        <a:cs typeface="Times New Roman"/>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100">
                          <a:solidFill>
                            <a:srgbClr val="000000"/>
                          </a:solidFill>
                          <a:latin typeface="Arial"/>
                          <a:ea typeface="Times New Roman"/>
                          <a:cs typeface="Times New Roman"/>
                        </a:rPr>
                        <a:t>NA</a:t>
                      </a:r>
                      <a:endParaRPr lang="en-US" sz="1100">
                        <a:latin typeface="Calibri"/>
                        <a:cs typeface="Times New Roman"/>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29508">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lnSpc>
                          <a:spcPct val="115000"/>
                        </a:lnSpc>
                        <a:spcAft>
                          <a:spcPts val="0"/>
                        </a:spcAft>
                      </a:pPr>
                      <a:r>
                        <a:rPr lang="en-US" sz="1100" dirty="0">
                          <a:solidFill>
                            <a:srgbClr val="000000"/>
                          </a:solidFill>
                          <a:latin typeface="Arial"/>
                          <a:ea typeface="Times New Roman"/>
                          <a:cs typeface="Times New Roman"/>
                        </a:rPr>
                        <a:t>Maximum </a:t>
                      </a:r>
                      <a:r>
                        <a:rPr lang="en-US" sz="1100" dirty="0" smtClean="0">
                          <a:solidFill>
                            <a:srgbClr val="000000"/>
                          </a:solidFill>
                          <a:latin typeface="Arial"/>
                          <a:ea typeface="Times New Roman"/>
                          <a:cs typeface="Times New Roman"/>
                        </a:rPr>
                        <a:t>Demand </a:t>
                      </a:r>
                    </a:p>
                    <a:p>
                      <a:pPr algn="ctr">
                        <a:lnSpc>
                          <a:spcPct val="115000"/>
                        </a:lnSpc>
                        <a:spcAft>
                          <a:spcPts val="0"/>
                        </a:spcAft>
                      </a:pPr>
                      <a:r>
                        <a:rPr lang="en-US" sz="1100" dirty="0" smtClean="0">
                          <a:solidFill>
                            <a:srgbClr val="000000"/>
                          </a:solidFill>
                          <a:latin typeface="Arial"/>
                          <a:ea typeface="Times New Roman"/>
                          <a:cs typeface="Times New Roman"/>
                        </a:rPr>
                        <a:t>(All Hours)</a:t>
                      </a:r>
                      <a:endParaRPr lang="en-US" sz="1100" dirty="0">
                        <a:latin typeface="Calibri"/>
                        <a:cs typeface="Times New Roman"/>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100" dirty="0">
                          <a:solidFill>
                            <a:srgbClr val="000000"/>
                          </a:solidFill>
                          <a:latin typeface="Arial"/>
                          <a:ea typeface="Times New Roman"/>
                          <a:cs typeface="Times New Roman"/>
                        </a:rPr>
                        <a:t>$11.85 </a:t>
                      </a:r>
                      <a:endParaRPr lang="en-US" sz="1100" dirty="0">
                        <a:latin typeface="Calibri"/>
                        <a:cs typeface="Times New Roman"/>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100">
                          <a:solidFill>
                            <a:srgbClr val="000000"/>
                          </a:solidFill>
                          <a:latin typeface="Arial"/>
                          <a:ea typeface="Times New Roman"/>
                          <a:cs typeface="Times New Roman"/>
                        </a:rPr>
                        <a:t>$13.30 </a:t>
                      </a:r>
                      <a:endParaRPr lang="en-US" sz="1100">
                        <a:latin typeface="Calibri"/>
                        <a:cs typeface="Times New Roman"/>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100">
                          <a:solidFill>
                            <a:srgbClr val="000000"/>
                          </a:solidFill>
                          <a:latin typeface="Arial"/>
                          <a:ea typeface="Times New Roman"/>
                          <a:cs typeface="Times New Roman"/>
                        </a:rPr>
                        <a:t>$13.57</a:t>
                      </a:r>
                      <a:endParaRPr lang="en-US" sz="1100">
                        <a:latin typeface="Calibri"/>
                        <a:cs typeface="Times New Roman"/>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26433">
                <a:tc vMerge="1">
                  <a:txBody>
                    <a:bodyPr/>
                    <a:lstStyle/>
                    <a:p>
                      <a:endParaRPr lang="en-US"/>
                    </a:p>
                  </a:txBody>
                  <a:tcPr/>
                </a:tc>
                <a:tc rowSpan="7">
                  <a:txBody>
                    <a:bodyPr/>
                    <a:lstStyle/>
                    <a:p>
                      <a:pPr algn="ctr" fontAlgn="ctr"/>
                      <a:r>
                        <a:rPr lang="en-US" sz="1200" b="0" i="0" u="none" strike="noStrike">
                          <a:solidFill>
                            <a:srgbClr val="000000"/>
                          </a:solidFill>
                          <a:latin typeface="Arial"/>
                        </a:rPr>
                        <a:t>CPP Component</a:t>
                      </a:r>
                    </a:p>
                  </a:txBody>
                  <a:tcPr marL="9218" marR="9218" marT="92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4">
                  <a:txBody>
                    <a:bodyPr/>
                    <a:lstStyle/>
                    <a:p>
                      <a:pPr algn="ctr" fontAlgn="ctr"/>
                      <a:r>
                        <a:rPr lang="en-US" sz="1200" b="0" i="0" u="none" strike="noStrike" dirty="0">
                          <a:solidFill>
                            <a:srgbClr val="000000"/>
                          </a:solidFill>
                          <a:latin typeface="Arial"/>
                        </a:rPr>
                        <a:t>Event Adder and Energy Credits ($'s per kWh)</a:t>
                      </a:r>
                    </a:p>
                  </a:txBody>
                  <a:tcPr marL="9218" marR="9218" marT="92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100" dirty="0">
                          <a:solidFill>
                            <a:srgbClr val="000000"/>
                          </a:solidFill>
                          <a:latin typeface="Arial"/>
                          <a:ea typeface="Times New Roman"/>
                          <a:cs typeface="Times New Roman"/>
                        </a:rPr>
                        <a:t>CPP Event Adder</a:t>
                      </a:r>
                      <a:endParaRPr lang="en-US" sz="1100" dirty="0">
                        <a:latin typeface="Calibri"/>
                        <a:cs typeface="Times New Roman"/>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100" dirty="0">
                          <a:solidFill>
                            <a:srgbClr val="000000"/>
                          </a:solidFill>
                          <a:latin typeface="Arial"/>
                          <a:ea typeface="Times New Roman"/>
                          <a:cs typeface="Times New Roman"/>
                        </a:rPr>
                        <a:t>$1.20 </a:t>
                      </a:r>
                      <a:endParaRPr lang="en-US" sz="1100" dirty="0">
                        <a:latin typeface="Calibri"/>
                        <a:cs typeface="Times New Roman"/>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100">
                          <a:solidFill>
                            <a:srgbClr val="000000"/>
                          </a:solidFill>
                          <a:latin typeface="Arial"/>
                          <a:ea typeface="Times New Roman"/>
                          <a:cs typeface="Times New Roman"/>
                        </a:rPr>
                        <a:t>$1.36229 </a:t>
                      </a:r>
                      <a:endParaRPr lang="en-US" sz="1100">
                        <a:latin typeface="Calibri"/>
                        <a:cs typeface="Times New Roman"/>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100">
                          <a:solidFill>
                            <a:srgbClr val="000000"/>
                          </a:solidFill>
                          <a:latin typeface="Arial"/>
                          <a:ea typeface="Times New Roman"/>
                          <a:cs typeface="Times New Roman"/>
                        </a:rPr>
                        <a:t>$1.06282 </a:t>
                      </a:r>
                      <a:endParaRPr lang="en-US" sz="1100">
                        <a:latin typeface="Calibri"/>
                        <a:cs typeface="Times New Roman"/>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81244">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lnSpc>
                          <a:spcPct val="115000"/>
                        </a:lnSpc>
                        <a:spcAft>
                          <a:spcPts val="0"/>
                        </a:spcAft>
                      </a:pPr>
                      <a:r>
                        <a:rPr lang="en-US" sz="1100" dirty="0">
                          <a:solidFill>
                            <a:srgbClr val="000000"/>
                          </a:solidFill>
                          <a:latin typeface="Arial"/>
                          <a:ea typeface="Times New Roman"/>
                          <a:cs typeface="Times New Roman"/>
                        </a:rPr>
                        <a:t>On-Peak</a:t>
                      </a:r>
                      <a:endParaRPr lang="en-US" sz="1100" dirty="0">
                        <a:latin typeface="Calibri"/>
                        <a:cs typeface="Times New Roman"/>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100" dirty="0">
                          <a:solidFill>
                            <a:srgbClr val="FF0000"/>
                          </a:solidFill>
                          <a:latin typeface="Arial"/>
                          <a:ea typeface="Times New Roman"/>
                          <a:cs typeface="Times New Roman"/>
                        </a:rPr>
                        <a:t>$0.00000 </a:t>
                      </a:r>
                      <a:endParaRPr lang="en-US" sz="1100" dirty="0">
                        <a:latin typeface="Calibri"/>
                        <a:cs typeface="Times New Roman"/>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100">
                          <a:solidFill>
                            <a:srgbClr val="000000"/>
                          </a:solidFill>
                          <a:latin typeface="Arial"/>
                          <a:ea typeface="Times New Roman"/>
                          <a:cs typeface="Times New Roman"/>
                        </a:rPr>
                        <a:t>NA</a:t>
                      </a:r>
                      <a:endParaRPr lang="en-US" sz="1100">
                        <a:latin typeface="Calibri"/>
                        <a:cs typeface="Times New Roman"/>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100">
                          <a:solidFill>
                            <a:srgbClr val="FF0000"/>
                          </a:solidFill>
                          <a:latin typeface="Arial"/>
                          <a:ea typeface="Times New Roman"/>
                          <a:cs typeface="Times New Roman"/>
                        </a:rPr>
                        <a:t>($0.00646)</a:t>
                      </a:r>
                      <a:endParaRPr lang="en-US" sz="1100">
                        <a:latin typeface="Calibri"/>
                        <a:cs typeface="Times New Roman"/>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9508">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lnSpc>
                          <a:spcPct val="115000"/>
                        </a:lnSpc>
                        <a:spcAft>
                          <a:spcPts val="0"/>
                        </a:spcAft>
                      </a:pPr>
                      <a:r>
                        <a:rPr lang="en-US" sz="1100" dirty="0">
                          <a:solidFill>
                            <a:srgbClr val="000000"/>
                          </a:solidFill>
                          <a:latin typeface="Arial"/>
                          <a:ea typeface="Times New Roman"/>
                          <a:cs typeface="Times New Roman"/>
                        </a:rPr>
                        <a:t>Semi-Peak</a:t>
                      </a:r>
                      <a:endParaRPr lang="en-US" sz="1100" dirty="0">
                        <a:latin typeface="Calibri"/>
                        <a:cs typeface="Times New Roman"/>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100" dirty="0">
                          <a:solidFill>
                            <a:srgbClr val="FF0000"/>
                          </a:solidFill>
                          <a:latin typeface="Arial"/>
                          <a:ea typeface="Times New Roman"/>
                          <a:cs typeface="Times New Roman"/>
                        </a:rPr>
                        <a:t>$0.00000 </a:t>
                      </a:r>
                      <a:endParaRPr lang="en-US" sz="1100" dirty="0">
                        <a:latin typeface="Calibri"/>
                        <a:cs typeface="Times New Roman"/>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100">
                          <a:solidFill>
                            <a:srgbClr val="000000"/>
                          </a:solidFill>
                          <a:latin typeface="Arial"/>
                          <a:ea typeface="Times New Roman"/>
                          <a:cs typeface="Times New Roman"/>
                        </a:rPr>
                        <a:t>NA</a:t>
                      </a:r>
                      <a:endParaRPr lang="en-US" sz="1100">
                        <a:latin typeface="Calibri"/>
                        <a:cs typeface="Times New Roman"/>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100">
                          <a:solidFill>
                            <a:srgbClr val="FF0000"/>
                          </a:solidFill>
                          <a:latin typeface="Arial"/>
                          <a:ea typeface="Times New Roman"/>
                          <a:cs typeface="Times New Roman"/>
                        </a:rPr>
                        <a:t>($0.00638)</a:t>
                      </a:r>
                      <a:endParaRPr lang="en-US" sz="1100">
                        <a:latin typeface="Calibri"/>
                        <a:cs typeface="Times New Roman"/>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6741">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lnSpc>
                          <a:spcPct val="115000"/>
                        </a:lnSpc>
                        <a:spcAft>
                          <a:spcPts val="0"/>
                        </a:spcAft>
                      </a:pPr>
                      <a:r>
                        <a:rPr lang="en-US" sz="1100" dirty="0">
                          <a:solidFill>
                            <a:srgbClr val="000000"/>
                          </a:solidFill>
                          <a:latin typeface="Arial"/>
                          <a:ea typeface="Times New Roman"/>
                          <a:cs typeface="Times New Roman"/>
                        </a:rPr>
                        <a:t>Off-Peak</a:t>
                      </a:r>
                      <a:endParaRPr lang="en-US" sz="1100" dirty="0">
                        <a:latin typeface="Calibri"/>
                        <a:cs typeface="Times New Roman"/>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100" dirty="0">
                          <a:solidFill>
                            <a:srgbClr val="000000"/>
                          </a:solidFill>
                          <a:latin typeface="Arial"/>
                          <a:ea typeface="Times New Roman"/>
                          <a:cs typeface="Times New Roman"/>
                        </a:rPr>
                        <a:t>NA</a:t>
                      </a:r>
                      <a:endParaRPr lang="en-US" sz="1100" dirty="0">
                        <a:latin typeface="Calibri"/>
                        <a:cs typeface="Times New Roman"/>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100">
                          <a:solidFill>
                            <a:srgbClr val="000000"/>
                          </a:solidFill>
                          <a:latin typeface="Arial"/>
                          <a:ea typeface="Times New Roman"/>
                          <a:cs typeface="Times New Roman"/>
                        </a:rPr>
                        <a:t>NA</a:t>
                      </a:r>
                      <a:endParaRPr lang="en-US" sz="1100">
                        <a:latin typeface="Calibri"/>
                        <a:cs typeface="Times New Roman"/>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100">
                          <a:solidFill>
                            <a:srgbClr val="FF0000"/>
                          </a:solidFill>
                          <a:latin typeface="Arial"/>
                          <a:ea typeface="Times New Roman"/>
                          <a:cs typeface="Times New Roman"/>
                        </a:rPr>
                        <a:t>($0.00591)</a:t>
                      </a:r>
                      <a:endParaRPr lang="en-US" sz="1100">
                        <a:latin typeface="Calibri"/>
                        <a:cs typeface="Times New Roman"/>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5943">
                <a:tc vMerge="1">
                  <a:txBody>
                    <a:bodyPr/>
                    <a:lstStyle/>
                    <a:p>
                      <a:endParaRPr lang="en-US"/>
                    </a:p>
                  </a:txBody>
                  <a:tcPr/>
                </a:tc>
                <a:tc vMerge="1">
                  <a:txBody>
                    <a:bodyPr/>
                    <a:lstStyle/>
                    <a:p>
                      <a:endParaRPr lang="en-US"/>
                    </a:p>
                  </a:txBody>
                  <a:tcPr/>
                </a:tc>
                <a:tc rowSpan="2">
                  <a:txBody>
                    <a:bodyPr/>
                    <a:lstStyle/>
                    <a:p>
                      <a:pPr algn="ctr" fontAlgn="ctr"/>
                      <a:r>
                        <a:rPr lang="en-US" sz="1200" b="0" i="0" u="none" strike="noStrike">
                          <a:solidFill>
                            <a:srgbClr val="000000"/>
                          </a:solidFill>
                          <a:latin typeface="Arial"/>
                        </a:rPr>
                        <a:t>Demand Credits ($'s per kW)</a:t>
                      </a:r>
                    </a:p>
                  </a:txBody>
                  <a:tcPr marL="9218" marR="9218" marT="92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100" dirty="0">
                          <a:solidFill>
                            <a:srgbClr val="000000"/>
                          </a:solidFill>
                          <a:latin typeface="Arial"/>
                          <a:ea typeface="Times New Roman"/>
                          <a:cs typeface="Times New Roman"/>
                        </a:rPr>
                        <a:t>On-Peak</a:t>
                      </a:r>
                      <a:endParaRPr lang="en-US" sz="1100" dirty="0">
                        <a:latin typeface="Calibri"/>
                        <a:cs typeface="Times New Roman"/>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100">
                          <a:solidFill>
                            <a:srgbClr val="FF0000"/>
                          </a:solidFill>
                          <a:latin typeface="Arial"/>
                          <a:ea typeface="Times New Roman"/>
                          <a:cs typeface="Times New Roman"/>
                        </a:rPr>
                        <a:t>($6.35)</a:t>
                      </a:r>
                      <a:endParaRPr lang="en-US" sz="1100">
                        <a:latin typeface="Calibri"/>
                        <a:cs typeface="Times New Roman"/>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100" dirty="0">
                          <a:solidFill>
                            <a:srgbClr val="FF0000"/>
                          </a:solidFill>
                          <a:latin typeface="Arial"/>
                          <a:ea typeface="Times New Roman"/>
                          <a:cs typeface="Times New Roman"/>
                        </a:rPr>
                        <a:t>($11.62)</a:t>
                      </a:r>
                      <a:endParaRPr lang="en-US" sz="1100" dirty="0">
                        <a:latin typeface="Calibri"/>
                        <a:cs typeface="Times New Roman"/>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100">
                          <a:solidFill>
                            <a:srgbClr val="FF0000"/>
                          </a:solidFill>
                          <a:latin typeface="Arial"/>
                          <a:ea typeface="Times New Roman"/>
                          <a:cs typeface="Times New Roman"/>
                        </a:rPr>
                        <a:t>($5.21)</a:t>
                      </a:r>
                      <a:endParaRPr lang="en-US" sz="1100">
                        <a:latin typeface="Calibri"/>
                        <a:cs typeface="Times New Roman"/>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5943">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lnSpc>
                          <a:spcPct val="115000"/>
                        </a:lnSpc>
                        <a:spcAft>
                          <a:spcPts val="0"/>
                        </a:spcAft>
                      </a:pPr>
                      <a:r>
                        <a:rPr lang="en-US" sz="1100">
                          <a:solidFill>
                            <a:srgbClr val="000000"/>
                          </a:solidFill>
                          <a:latin typeface="Arial"/>
                          <a:ea typeface="Times New Roman"/>
                          <a:cs typeface="Times New Roman"/>
                        </a:rPr>
                        <a:t>Semi-Peak</a:t>
                      </a:r>
                      <a:endParaRPr lang="en-US" sz="1100">
                        <a:latin typeface="Calibri"/>
                        <a:cs typeface="Times New Roman"/>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100">
                          <a:solidFill>
                            <a:srgbClr val="FF0000"/>
                          </a:solidFill>
                          <a:latin typeface="Arial"/>
                          <a:ea typeface="Times New Roman"/>
                          <a:cs typeface="Times New Roman"/>
                        </a:rPr>
                        <a:t>($1.37)</a:t>
                      </a:r>
                      <a:endParaRPr lang="en-US" sz="1100">
                        <a:latin typeface="Calibri"/>
                        <a:cs typeface="Times New Roman"/>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100" dirty="0">
                          <a:solidFill>
                            <a:srgbClr val="000000"/>
                          </a:solidFill>
                          <a:latin typeface="Arial"/>
                          <a:ea typeface="Times New Roman"/>
                          <a:cs typeface="Times New Roman"/>
                        </a:rPr>
                        <a:t>NA</a:t>
                      </a:r>
                      <a:endParaRPr lang="en-US" sz="1100" dirty="0">
                        <a:latin typeface="Calibri"/>
                        <a:cs typeface="Times New Roman"/>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100">
                          <a:solidFill>
                            <a:srgbClr val="000000"/>
                          </a:solidFill>
                          <a:latin typeface="Arial"/>
                          <a:ea typeface="Times New Roman"/>
                          <a:cs typeface="Times New Roman"/>
                        </a:rPr>
                        <a:t>NA</a:t>
                      </a:r>
                      <a:endParaRPr lang="en-US" sz="1100">
                        <a:latin typeface="Calibri"/>
                        <a:cs typeface="Times New Roman"/>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69962">
                <a:tc vMerge="1">
                  <a:txBody>
                    <a:bodyPr/>
                    <a:lstStyle/>
                    <a:p>
                      <a:endParaRPr lang="en-US"/>
                    </a:p>
                  </a:txBody>
                  <a:tcPr/>
                </a:tc>
                <a:tc vMerge="1">
                  <a:txBody>
                    <a:bodyPr/>
                    <a:lstStyle/>
                    <a:p>
                      <a:endParaRPr lang="en-US"/>
                    </a:p>
                  </a:txBody>
                  <a:tcPr/>
                </a:tc>
                <a:tc>
                  <a:txBody>
                    <a:bodyPr/>
                    <a:lstStyle/>
                    <a:p>
                      <a:pPr algn="ctr" fontAlgn="ctr"/>
                      <a:r>
                        <a:rPr lang="en-US" sz="1200" b="0" i="0" u="none" strike="noStrike" dirty="0">
                          <a:solidFill>
                            <a:srgbClr val="000000"/>
                          </a:solidFill>
                          <a:latin typeface="Arial"/>
                        </a:rPr>
                        <a:t>Capacity Reservation Charge </a:t>
                      </a:r>
                      <a:endParaRPr lang="en-US" sz="1200" b="0" i="0" u="none" strike="noStrike" dirty="0" smtClean="0">
                        <a:solidFill>
                          <a:srgbClr val="000000"/>
                        </a:solidFill>
                        <a:latin typeface="Arial"/>
                      </a:endParaRPr>
                    </a:p>
                    <a:p>
                      <a:pPr algn="ctr" fontAlgn="ctr"/>
                      <a:r>
                        <a:rPr lang="en-US" sz="1200" b="0" i="0" u="none" strike="noStrike" dirty="0" smtClean="0">
                          <a:solidFill>
                            <a:srgbClr val="000000"/>
                          </a:solidFill>
                          <a:latin typeface="Arial"/>
                        </a:rPr>
                        <a:t>($</a:t>
                      </a:r>
                      <a:r>
                        <a:rPr lang="en-US" sz="1200" b="0" i="0" u="none" strike="noStrike" dirty="0">
                          <a:solidFill>
                            <a:srgbClr val="000000"/>
                          </a:solidFill>
                          <a:latin typeface="Arial"/>
                        </a:rPr>
                        <a:t>'s per kW/Month)</a:t>
                      </a:r>
                    </a:p>
                  </a:txBody>
                  <a:tcPr marL="9218" marR="9218" marT="921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100" dirty="0" smtClean="0">
                          <a:solidFill>
                            <a:srgbClr val="000000"/>
                          </a:solidFill>
                          <a:latin typeface="Arial"/>
                          <a:cs typeface="Times New Roman"/>
                        </a:rPr>
                        <a:t>Base</a:t>
                      </a:r>
                      <a:r>
                        <a:rPr lang="en-US" sz="1100" baseline="0" dirty="0" smtClean="0">
                          <a:solidFill>
                            <a:srgbClr val="000000"/>
                          </a:solidFill>
                          <a:latin typeface="Arial"/>
                          <a:cs typeface="Times New Roman"/>
                        </a:rPr>
                        <a:t>d on </a:t>
                      </a:r>
                      <a:br>
                        <a:rPr lang="en-US" sz="1100" baseline="0" dirty="0" smtClean="0">
                          <a:solidFill>
                            <a:srgbClr val="000000"/>
                          </a:solidFill>
                          <a:latin typeface="Arial"/>
                          <a:cs typeface="Times New Roman"/>
                        </a:rPr>
                      </a:br>
                      <a:r>
                        <a:rPr lang="en-US" sz="1100" baseline="0" dirty="0" smtClean="0">
                          <a:solidFill>
                            <a:srgbClr val="000000"/>
                          </a:solidFill>
                          <a:latin typeface="Arial"/>
                          <a:cs typeface="Times New Roman"/>
                        </a:rPr>
                        <a:t>selected CRL</a:t>
                      </a:r>
                      <a:endParaRPr lang="en-US" sz="1100" dirty="0">
                        <a:latin typeface="Calibri"/>
                        <a:cs typeface="Times New Roman"/>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100">
                          <a:solidFill>
                            <a:srgbClr val="000000"/>
                          </a:solidFill>
                          <a:latin typeface="Arial"/>
                          <a:ea typeface="Times New Roman"/>
                          <a:cs typeface="Times New Roman"/>
                        </a:rPr>
                        <a:t>$13.05 </a:t>
                      </a:r>
                      <a:endParaRPr lang="en-US" sz="1100">
                        <a:latin typeface="Calibri"/>
                        <a:cs typeface="Times New Roman"/>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100" dirty="0">
                          <a:solidFill>
                            <a:srgbClr val="000000"/>
                          </a:solidFill>
                          <a:latin typeface="Arial"/>
                          <a:ea typeface="Times New Roman"/>
                          <a:cs typeface="Times New Roman"/>
                        </a:rPr>
                        <a:t>NA</a:t>
                      </a:r>
                      <a:endParaRPr lang="en-US" sz="1100" dirty="0">
                        <a:latin typeface="Calibri"/>
                        <a:cs typeface="Times New Roman"/>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100" dirty="0">
                          <a:solidFill>
                            <a:srgbClr val="000000"/>
                          </a:solidFill>
                          <a:latin typeface="Arial"/>
                          <a:ea typeface="Times New Roman"/>
                          <a:cs typeface="Times New Roman"/>
                        </a:rPr>
                        <a:t>$6.42 </a:t>
                      </a:r>
                      <a:endParaRPr lang="en-US" sz="1100" dirty="0">
                        <a:latin typeface="Calibri"/>
                        <a:cs typeface="Times New Roman"/>
                      </a:endParaRPr>
                    </a:p>
                  </a:txBody>
                  <a:tcPr marL="68580" marR="6858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
        <p:nvSpPr>
          <p:cNvPr id="6" name="Rectangle 5"/>
          <p:cNvSpPr/>
          <p:nvPr/>
        </p:nvSpPr>
        <p:spPr>
          <a:xfrm>
            <a:off x="409574" y="5514976"/>
            <a:ext cx="8486775" cy="4762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00" dirty="0" smtClean="0">
                <a:solidFill>
                  <a:schemeClr val="tx1"/>
                </a:solidFill>
                <a:latin typeface="Arial" pitchFamily="34" charset="0"/>
                <a:cs typeface="Arial" pitchFamily="34" charset="0"/>
              </a:rPr>
              <a:t>*The rates are for illustrative purposes only. There are multiple rates that vary based on customer size and service voltage. In additions, rates are updated frequently to reflect changes in electricity production costs.</a:t>
            </a:r>
            <a:endParaRPr lang="en-US" sz="1300" dirty="0">
              <a:solidFill>
                <a:schemeClr val="tx1"/>
              </a:solidFill>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The impact of CPP tariffs depends on the rates in place before default CPP - SCE example</a:t>
            </a:r>
            <a:endParaRPr lang="en-US" sz="2800" dirty="0"/>
          </a:p>
        </p:txBody>
      </p:sp>
      <p:sp>
        <p:nvSpPr>
          <p:cNvPr id="4" name="Content Placeholder 3"/>
          <p:cNvSpPr>
            <a:spLocks noGrp="1"/>
          </p:cNvSpPr>
          <p:nvPr>
            <p:ph sz="half" idx="2"/>
          </p:nvPr>
        </p:nvSpPr>
        <p:spPr>
          <a:xfrm>
            <a:off x="4889240" y="1353985"/>
            <a:ext cx="4029129" cy="4305654"/>
          </a:xfrm>
        </p:spPr>
        <p:txBody>
          <a:bodyPr/>
          <a:lstStyle/>
          <a:p>
            <a:r>
              <a:rPr lang="en-US" sz="1600" b="0" dirty="0" smtClean="0"/>
              <a:t>All customers were already on </a:t>
            </a:r>
            <a:br>
              <a:rPr lang="en-US" sz="1600" b="0" dirty="0" smtClean="0"/>
            </a:br>
            <a:r>
              <a:rPr lang="en-US" sz="1600" b="0" dirty="0" smtClean="0"/>
              <a:t>TOU tariffs </a:t>
            </a:r>
          </a:p>
          <a:p>
            <a:r>
              <a:rPr lang="en-US" sz="1600" b="0" dirty="0" smtClean="0"/>
              <a:t>The utilities have on-peak demand charges that provide an incentive to shift away from peak periods – in the graph, these have been converted to effective kWh charges</a:t>
            </a:r>
          </a:p>
          <a:p>
            <a:r>
              <a:rPr lang="en-US" sz="1600" b="0" dirty="0" smtClean="0"/>
              <a:t>The TOU rates already provide strong incentives to shift or reduce electricity use during peak periods over </a:t>
            </a:r>
            <a:br>
              <a:rPr lang="en-US" sz="1600" b="0" dirty="0" smtClean="0"/>
            </a:br>
            <a:r>
              <a:rPr lang="en-US" sz="1600" b="0" dirty="0" smtClean="0"/>
              <a:t>summer months</a:t>
            </a:r>
          </a:p>
          <a:p>
            <a:r>
              <a:rPr lang="en-US" sz="1600" b="0" dirty="0" smtClean="0"/>
              <a:t>Much of what customers could easily shift to off-peak periods may have been shifted in response to strong TOU prices, leaving less load reduction potential for CPP</a:t>
            </a:r>
          </a:p>
          <a:p>
            <a:pPr lvl="1">
              <a:buNone/>
            </a:pPr>
            <a:endParaRPr lang="en-US" sz="1400" dirty="0" smtClean="0"/>
          </a:p>
          <a:p>
            <a:pPr>
              <a:buNone/>
            </a:pPr>
            <a:endParaRPr lang="en-US" dirty="0"/>
          </a:p>
        </p:txBody>
      </p:sp>
      <p:sp>
        <p:nvSpPr>
          <p:cNvPr id="5" name="Slide Number Placeholder 4"/>
          <p:cNvSpPr>
            <a:spLocks noGrp="1"/>
          </p:cNvSpPr>
          <p:nvPr>
            <p:ph type="sldNum" sz="quarter" idx="10"/>
          </p:nvPr>
        </p:nvSpPr>
        <p:spPr/>
        <p:txBody>
          <a:bodyPr/>
          <a:lstStyle/>
          <a:p>
            <a:pPr>
              <a:defRPr/>
            </a:pPr>
            <a:r>
              <a:rPr lang="en-US" smtClean="0"/>
              <a:t>Page </a:t>
            </a:r>
            <a:fld id="{EEFEA303-5A66-4CC4-96E5-03C3030260AE}" type="slidenum">
              <a:rPr lang="en-US" smtClean="0"/>
              <a:pPr>
                <a:defRPr/>
              </a:pPr>
              <a:t>5</a:t>
            </a:fld>
            <a:endParaRPr lang="en-US" dirty="0"/>
          </a:p>
        </p:txBody>
      </p:sp>
      <p:pic>
        <p:nvPicPr>
          <p:cNvPr id="61442" name="Picture 2"/>
          <p:cNvPicPr>
            <a:picLocks noGrp="1" noChangeAspect="1" noChangeArrowheads="1"/>
          </p:cNvPicPr>
          <p:nvPr>
            <p:ph sz="half" idx="1"/>
          </p:nvPr>
        </p:nvPicPr>
        <p:blipFill>
          <a:blip r:embed="rId2" cstate="print"/>
          <a:srcRect/>
          <a:stretch>
            <a:fillRect/>
          </a:stretch>
        </p:blipFill>
        <p:spPr bwMode="auto">
          <a:xfrm>
            <a:off x="457200" y="1522528"/>
            <a:ext cx="4373267" cy="3918152"/>
          </a:xfrm>
          <a:prstGeom prst="rect">
            <a:avLst/>
          </a:prstGeom>
          <a:noFill/>
          <a:ln w="9525">
            <a:noFill/>
            <a:miter lim="800000"/>
            <a:headEnd/>
            <a:tailEnd/>
          </a:ln>
          <a:effectLst/>
        </p:spPr>
      </p:pic>
      <p:cxnSp>
        <p:nvCxnSpPr>
          <p:cNvPr id="16" name="Straight Arrow Connector 15"/>
          <p:cNvCxnSpPr/>
          <p:nvPr/>
        </p:nvCxnSpPr>
        <p:spPr>
          <a:xfrm rot="5400000">
            <a:off x="3317033" y="4054154"/>
            <a:ext cx="326573" cy="1"/>
          </a:xfrm>
          <a:prstGeom prst="straightConnector1">
            <a:avLst/>
          </a:prstGeom>
          <a:ln w="25400">
            <a:solidFill>
              <a:srgbClr val="003366"/>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9" name="Rectangular Callout 18"/>
          <p:cNvSpPr/>
          <p:nvPr/>
        </p:nvSpPr>
        <p:spPr>
          <a:xfrm>
            <a:off x="1418254" y="2967135"/>
            <a:ext cx="1156996" cy="830424"/>
          </a:xfrm>
          <a:prstGeom prst="wedgeRectCallout">
            <a:avLst>
              <a:gd name="adj1" fmla="val 121578"/>
              <a:gd name="adj2" fmla="val 79492"/>
            </a:avLst>
          </a:prstGeom>
        </p:spPr>
        <p:style>
          <a:lnRef idx="2">
            <a:schemeClr val="accent1">
              <a:shade val="50000"/>
            </a:schemeClr>
          </a:lnRef>
          <a:fillRef idx="1">
            <a:schemeClr val="accent1"/>
          </a:fillRef>
          <a:effectRef idx="0">
            <a:schemeClr val="accent1"/>
          </a:effectRef>
          <a:fontRef idx="minor">
            <a:schemeClr val="lt1"/>
          </a:fontRef>
        </p:style>
        <p:txBody>
          <a:bodyPr lIns="27432" tIns="27432" rIns="27432" bIns="27432" rtlCol="0" anchor="ctr"/>
          <a:lstStyle/>
          <a:p>
            <a:pPr algn="ctr"/>
            <a:r>
              <a:rPr lang="en-US" sz="1600" dirty="0" smtClean="0">
                <a:solidFill>
                  <a:srgbClr val="234A6B"/>
                </a:solidFill>
              </a:rPr>
              <a:t>Effect of on-peak demand charge credit</a:t>
            </a:r>
            <a:endParaRPr lang="en-US" sz="1600" dirty="0">
              <a:solidFill>
                <a:srgbClr val="234A6B"/>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dirty="0" smtClean="0">
                <a:latin typeface="Arial" charset="0"/>
                <a:cs typeface="Arial" charset="0"/>
              </a:rPr>
              <a:t>Several tests were conducted to validate the analysis</a:t>
            </a:r>
          </a:p>
        </p:txBody>
      </p:sp>
      <p:sp>
        <p:nvSpPr>
          <p:cNvPr id="16387" name="Content Placeholder 2"/>
          <p:cNvSpPr>
            <a:spLocks noGrp="1"/>
          </p:cNvSpPr>
          <p:nvPr>
            <p:ph sz="half" idx="1"/>
          </p:nvPr>
        </p:nvSpPr>
        <p:spPr>
          <a:xfrm>
            <a:off x="457199" y="1600201"/>
            <a:ext cx="8172451" cy="3350622"/>
          </a:xfrm>
        </p:spPr>
        <p:txBody>
          <a:bodyPr/>
          <a:lstStyle/>
          <a:p>
            <a:pPr>
              <a:buFont typeface="+mj-lt"/>
              <a:buAutoNum type="arabicParenR"/>
            </a:pPr>
            <a:r>
              <a:rPr lang="en-US" sz="2400" dirty="0" smtClean="0">
                <a:cs typeface="Arial" charset="0"/>
              </a:rPr>
              <a:t>Do we get similar results if we apply an </a:t>
            </a:r>
            <a:br>
              <a:rPr lang="en-US" sz="2400" dirty="0" smtClean="0">
                <a:cs typeface="Arial" charset="0"/>
              </a:rPr>
            </a:br>
            <a:r>
              <a:rPr lang="en-US" sz="2400" dirty="0" smtClean="0">
                <a:cs typeface="Arial" charset="0"/>
              </a:rPr>
              <a:t>altogether different analysis approach − </a:t>
            </a:r>
            <a:br>
              <a:rPr lang="en-US" sz="2400" dirty="0" smtClean="0">
                <a:cs typeface="Arial" charset="0"/>
              </a:rPr>
            </a:br>
            <a:r>
              <a:rPr lang="en-US" sz="2400" dirty="0" smtClean="0">
                <a:cs typeface="Arial" charset="0"/>
              </a:rPr>
              <a:t>matched control groups?</a:t>
            </a:r>
          </a:p>
          <a:p>
            <a:pPr>
              <a:buFont typeface="+mj-lt"/>
              <a:buAutoNum type="arabicParenR"/>
            </a:pPr>
            <a:r>
              <a:rPr lang="en-US" sz="2400" dirty="0" smtClean="0">
                <a:latin typeface="Arial" charset="0"/>
                <a:cs typeface="Arial" charset="0"/>
              </a:rPr>
              <a:t>How well do the regressions predict out-of-sample on event-like days?</a:t>
            </a:r>
          </a:p>
          <a:p>
            <a:pPr>
              <a:buFont typeface="+mj-lt"/>
              <a:buAutoNum type="arabicParenR"/>
            </a:pPr>
            <a:r>
              <a:rPr lang="en-US" sz="2400" dirty="0" smtClean="0">
                <a:latin typeface="Arial" charset="0"/>
                <a:cs typeface="Arial" charset="0"/>
              </a:rPr>
              <a:t>Do the regressions confound event conditions with other factors?</a:t>
            </a:r>
          </a:p>
        </p:txBody>
      </p:sp>
      <p:sp>
        <p:nvSpPr>
          <p:cNvPr id="4" name="Slide Number Placeholder 3"/>
          <p:cNvSpPr>
            <a:spLocks noGrp="1"/>
          </p:cNvSpPr>
          <p:nvPr>
            <p:ph type="sldNum" sz="quarter" idx="10"/>
          </p:nvPr>
        </p:nvSpPr>
        <p:spPr/>
        <p:txBody>
          <a:bodyPr/>
          <a:lstStyle/>
          <a:p>
            <a:pPr>
              <a:defRPr/>
            </a:pPr>
            <a:r>
              <a:rPr lang="en-US" smtClean="0"/>
              <a:t>Page </a:t>
            </a:r>
            <a:fld id="{60845648-9557-47A1-922F-95D1DE177130}" type="slidenum">
              <a:rPr lang="en-US" smtClean="0"/>
              <a:pPr>
                <a:defRPr/>
              </a:pPr>
              <a:t>6</a:t>
            </a:fld>
            <a:endParaRPr lang="en-US" dirty="0"/>
          </a:p>
        </p:txBody>
      </p:sp>
      <p:sp>
        <p:nvSpPr>
          <p:cNvPr id="5" name="Rectangle 4"/>
          <p:cNvSpPr/>
          <p:nvPr/>
        </p:nvSpPr>
        <p:spPr>
          <a:xfrm>
            <a:off x="448056" y="5084064"/>
            <a:ext cx="8138160" cy="768096"/>
          </a:xfrm>
          <a:prstGeom prst="rect">
            <a:avLst/>
          </a:prstGeom>
          <a:solidFill>
            <a:srgbClr val="0033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Arial" pitchFamily="34" charset="0"/>
                <a:cs typeface="Arial" pitchFamily="34" charset="0"/>
              </a:rPr>
              <a:t>The primary method was individual customer regressions.  A detailed discussion of each of these validation checks is included in the report.</a:t>
            </a:r>
            <a:endParaRPr lang="en-US" dirty="0">
              <a:solidFill>
                <a:schemeClr val="bg1"/>
              </a:solidFill>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Predictive accuracy during event-like conditions was reasonably high</a:t>
            </a:r>
            <a:endParaRPr lang="en-US" dirty="0"/>
          </a:p>
        </p:txBody>
      </p:sp>
      <p:sp>
        <p:nvSpPr>
          <p:cNvPr id="4" name="Content Placeholder 3"/>
          <p:cNvSpPr>
            <a:spLocks noGrp="1"/>
          </p:cNvSpPr>
          <p:nvPr>
            <p:ph sz="half" idx="2"/>
          </p:nvPr>
        </p:nvSpPr>
        <p:spPr>
          <a:xfrm>
            <a:off x="5800725" y="1352550"/>
            <a:ext cx="2966847" cy="4508754"/>
          </a:xfrm>
        </p:spPr>
        <p:txBody>
          <a:bodyPr/>
          <a:lstStyle/>
          <a:p>
            <a:r>
              <a:rPr lang="en-US" sz="1600" dirty="0" smtClean="0"/>
              <a:t>The better the electricity use pattern during event conditions is explained, the less likely it is that other factors will </a:t>
            </a:r>
            <a:br>
              <a:rPr lang="en-US" sz="1600" dirty="0" smtClean="0"/>
            </a:br>
            <a:r>
              <a:rPr lang="en-US" sz="1600" dirty="0" smtClean="0"/>
              <a:t>be confounded </a:t>
            </a:r>
            <a:br>
              <a:rPr lang="en-US" sz="1600" dirty="0" smtClean="0"/>
            </a:br>
            <a:r>
              <a:rPr lang="en-US" sz="1600" dirty="0" smtClean="0"/>
              <a:t>with impacts</a:t>
            </a:r>
          </a:p>
          <a:p>
            <a:r>
              <a:rPr lang="en-US" sz="1600" dirty="0" smtClean="0"/>
              <a:t>Steps in assessment</a:t>
            </a:r>
          </a:p>
          <a:p>
            <a:pPr marL="800100" lvl="1" indent="-342900">
              <a:buFont typeface="+mj-lt"/>
              <a:buAutoNum type="arabicParenR"/>
            </a:pPr>
            <a:r>
              <a:rPr lang="en-US" sz="1300" dirty="0" smtClean="0"/>
              <a:t>Identify event-like days</a:t>
            </a:r>
          </a:p>
          <a:p>
            <a:pPr marL="800100" lvl="1" indent="-342900">
              <a:buFont typeface="+mj-lt"/>
              <a:buAutoNum type="arabicParenR"/>
            </a:pPr>
            <a:r>
              <a:rPr lang="en-US" sz="1300" dirty="0" smtClean="0"/>
              <a:t>Exclude those days from regression models</a:t>
            </a:r>
          </a:p>
          <a:p>
            <a:pPr marL="800100" lvl="1" indent="-342900">
              <a:buFont typeface="+mj-lt"/>
              <a:buAutoNum type="arabicParenR"/>
            </a:pPr>
            <a:r>
              <a:rPr lang="en-US" sz="1300" dirty="0" smtClean="0"/>
              <a:t>Predict load for excluded event-like days “out-of-sample”</a:t>
            </a:r>
          </a:p>
          <a:p>
            <a:pPr marL="800100" lvl="1" indent="-342900">
              <a:buFont typeface="+mj-lt"/>
              <a:buAutoNum type="arabicParenR"/>
            </a:pPr>
            <a:r>
              <a:rPr lang="en-US" sz="1300" dirty="0" smtClean="0"/>
              <a:t>Assess how well predicted values match up with actual values</a:t>
            </a:r>
          </a:p>
          <a:p>
            <a:pPr marL="400050">
              <a:buNone/>
            </a:pPr>
            <a:endParaRPr lang="en-US" sz="1800" dirty="0"/>
          </a:p>
        </p:txBody>
      </p:sp>
      <p:sp>
        <p:nvSpPr>
          <p:cNvPr id="5" name="Slide Number Placeholder 4"/>
          <p:cNvSpPr>
            <a:spLocks noGrp="1"/>
          </p:cNvSpPr>
          <p:nvPr>
            <p:ph type="sldNum" sz="quarter" idx="10"/>
          </p:nvPr>
        </p:nvSpPr>
        <p:spPr/>
        <p:txBody>
          <a:bodyPr/>
          <a:lstStyle/>
          <a:p>
            <a:pPr>
              <a:defRPr/>
            </a:pPr>
            <a:r>
              <a:rPr lang="en-US" smtClean="0"/>
              <a:t>Page </a:t>
            </a:r>
            <a:fld id="{EEFEA303-5A66-4CC4-96E5-03C3030260AE}" type="slidenum">
              <a:rPr lang="en-US" smtClean="0"/>
              <a:pPr>
                <a:defRPr/>
              </a:pPr>
              <a:t>7</a:t>
            </a:fld>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642410" y="1381125"/>
            <a:ext cx="5018997" cy="4352925"/>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25538"/>
          </a:xfrm>
        </p:spPr>
        <p:txBody>
          <a:bodyPr/>
          <a:lstStyle/>
          <a:p>
            <a:r>
              <a:rPr lang="en-US" dirty="0" smtClean="0"/>
              <a:t>Ex post impact estimates with different methods produce similar results</a:t>
            </a:r>
            <a:br>
              <a:rPr lang="en-US" dirty="0" smtClean="0"/>
            </a:br>
            <a:endParaRPr lang="en-US" dirty="0"/>
          </a:p>
        </p:txBody>
      </p:sp>
      <p:sp>
        <p:nvSpPr>
          <p:cNvPr id="5" name="Slide Number Placeholder 4"/>
          <p:cNvSpPr>
            <a:spLocks noGrp="1"/>
          </p:cNvSpPr>
          <p:nvPr>
            <p:ph type="sldNum" sz="quarter" idx="10"/>
          </p:nvPr>
        </p:nvSpPr>
        <p:spPr/>
        <p:txBody>
          <a:bodyPr/>
          <a:lstStyle/>
          <a:p>
            <a:pPr>
              <a:defRPr/>
            </a:pPr>
            <a:r>
              <a:rPr lang="en-US" smtClean="0"/>
              <a:t>Page </a:t>
            </a:r>
            <a:fld id="{EEFEA303-5A66-4CC4-96E5-03C3030260AE}" type="slidenum">
              <a:rPr lang="en-US" smtClean="0"/>
              <a:pPr>
                <a:defRPr/>
              </a:pPr>
              <a:t>8</a:t>
            </a:fld>
            <a:endParaRPr lang="en-US" dirty="0"/>
          </a:p>
        </p:txBody>
      </p:sp>
      <p:sp>
        <p:nvSpPr>
          <p:cNvPr id="3" name="TextBox 2"/>
          <p:cNvSpPr txBox="1"/>
          <p:nvPr/>
        </p:nvSpPr>
        <p:spPr>
          <a:xfrm>
            <a:off x="914400" y="5391150"/>
            <a:ext cx="5717117" cy="400110"/>
          </a:xfrm>
          <a:prstGeom prst="rect">
            <a:avLst/>
          </a:prstGeom>
          <a:noFill/>
        </p:spPr>
        <p:txBody>
          <a:bodyPr wrap="square" rtlCol="0">
            <a:spAutoFit/>
          </a:bodyPr>
          <a:lstStyle/>
          <a:p>
            <a:r>
              <a:rPr lang="en-US" sz="1000" b="1" dirty="0" smtClean="0"/>
              <a:t>*The difference is likely greater for SDG&amp;E because it called only one weekday event in 2011. There is more random error for single events.</a:t>
            </a:r>
            <a:endParaRPr lang="en-US" sz="1000" b="1" dirty="0"/>
          </a:p>
        </p:txBody>
      </p:sp>
      <p:graphicFrame>
        <p:nvGraphicFramePr>
          <p:cNvPr id="13" name="Chart 12"/>
          <p:cNvGraphicFramePr>
            <a:graphicFrameLocks/>
          </p:cNvGraphicFramePr>
          <p:nvPr>
            <p:extLst>
              <p:ext uri="{D42A27DB-BD31-4B8C-83A1-F6EECF244321}">
                <p14:modId xmlns="" xmlns:p14="http://schemas.microsoft.com/office/powerpoint/2010/main" val="2624546744"/>
              </p:ext>
            </p:extLst>
          </p:nvPr>
        </p:nvGraphicFramePr>
        <p:xfrm>
          <a:off x="952500" y="1390649"/>
          <a:ext cx="5286376" cy="3914775"/>
        </p:xfrm>
        <a:graphic>
          <a:graphicData uri="http://schemas.openxmlformats.org/drawingml/2006/chart">
            <c:chart xmlns:c="http://schemas.openxmlformats.org/drawingml/2006/chart" xmlns:r="http://schemas.openxmlformats.org/officeDocument/2006/relationships" r:id="rId2"/>
          </a:graphicData>
        </a:graphic>
      </p:graphicFrame>
      <p:sp>
        <p:nvSpPr>
          <p:cNvPr id="6" name="Content Placeholder 3"/>
          <p:cNvSpPr>
            <a:spLocks noGrp="1"/>
          </p:cNvSpPr>
          <p:nvPr>
            <p:ph sz="half" idx="2"/>
          </p:nvPr>
        </p:nvSpPr>
        <p:spPr>
          <a:xfrm>
            <a:off x="6381750" y="1352550"/>
            <a:ext cx="2385822" cy="4508754"/>
          </a:xfrm>
        </p:spPr>
        <p:txBody>
          <a:bodyPr/>
          <a:lstStyle/>
          <a:p>
            <a:r>
              <a:rPr lang="en-US" sz="1600" dirty="0" smtClean="0"/>
              <a:t>Control groups are a useful cross check but are less reliable for sub segments due to the inherent variation in </a:t>
            </a:r>
            <a:br>
              <a:rPr lang="en-US" sz="1600" dirty="0" smtClean="0"/>
            </a:br>
            <a:r>
              <a:rPr lang="en-US" sz="1600" dirty="0" smtClean="0"/>
              <a:t>C&amp;I loads</a:t>
            </a:r>
          </a:p>
          <a:p>
            <a:r>
              <a:rPr lang="en-US" sz="1600" dirty="0" smtClean="0"/>
              <a:t>Estimates for the control group were calculated using a diff-in-diff calculation</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27535</TotalTime>
  <Words>2023</Words>
  <Application>Microsoft Office PowerPoint</Application>
  <PresentationFormat>On-screen Show (4:3)</PresentationFormat>
  <Paragraphs>599</Paragraphs>
  <Slides>28</Slides>
  <Notes>5</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Default Design</vt:lpstr>
      <vt:lpstr>2011 California Statewide  Critical Peak Pricing Evaluation   Josh Bode, M.P.P. Sam Holmberg  DRMEC Load Impact Workshop San Francisco, CA July 25-26, 2012  </vt:lpstr>
      <vt:lpstr>Presentation overview</vt:lpstr>
      <vt:lpstr>California is the only state with default Critical Peak Pricing (CPP) rates</vt:lpstr>
      <vt:lpstr>Although conceptually similar, many rate &amp; deployment details vary across the utilities</vt:lpstr>
      <vt:lpstr>CPP discounts were mainly applied through reductions to demand charges</vt:lpstr>
      <vt:lpstr>The impact of CPP tariffs depends on the rates in place before default CPP - SCE example</vt:lpstr>
      <vt:lpstr>Several tests were conducted to validate the analysis</vt:lpstr>
      <vt:lpstr>Predictive accuracy during event-like conditions was reasonably high</vt:lpstr>
      <vt:lpstr>Ex post impact estimates with different methods produce similar results </vt:lpstr>
      <vt:lpstr>Event days are different across the  three utilities</vt:lpstr>
      <vt:lpstr>PG&amp;E’s average load reduction was 5.9%, or 27.8 MW, across the 9 events in 2011</vt:lpstr>
      <vt:lpstr>PG&amp;E’s demand reductions were concentrated in two industries</vt:lpstr>
      <vt:lpstr>Not surprisingly, the largest customers account for a large share of the  demand reductions</vt:lpstr>
      <vt:lpstr>SCE’s average load reduction was 5.7%, or 35.0 MW, across the 12 event days in 2011</vt:lpstr>
      <vt:lpstr>For SCE, two industry groups account for 93% of the demand reductions</vt:lpstr>
      <vt:lpstr>At SCE, larger customers not only have more load but they reduce a larger share </vt:lpstr>
      <vt:lpstr>Customers that voluntarily enrolled in CPP prior to the default accounted for 56% of aggregate impacts</vt:lpstr>
      <vt:lpstr>SDG&amp;E’s load reduction on the single weekday event equaled 5.2%, or 18.6 MW</vt:lpstr>
      <vt:lpstr>SDG&amp;E had more customers and load in the Offices sector</vt:lpstr>
      <vt:lpstr>At SDG&amp;E, larger customers also  accounted for a large amount of the demand reductions</vt:lpstr>
      <vt:lpstr>Customers that were dually enrolled or volunteered onto CPP provided larger impacts</vt:lpstr>
      <vt:lpstr>In comparison to 2010, 2011 PG&amp;E and SCE demand reductions were larger</vt:lpstr>
      <vt:lpstr>Ex ante impacts are based on historical data and performance</vt:lpstr>
      <vt:lpstr>The uncertainty for ex ante impacts varies by customer size category</vt:lpstr>
      <vt:lpstr>Key enrollment and ex ante assumptions</vt:lpstr>
      <vt:lpstr>Statewide, ex ante impacts are projected to grow with the scheduled introduction of default CPP for medium customers</vt:lpstr>
      <vt:lpstr>Recommendations</vt:lpstr>
      <vt:lpstr>For any questions, feel free to contact</vt:lpstr>
    </vt:vector>
  </TitlesOfParts>
  <Company>FSC Group,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Tony Cerny</dc:creator>
  <cp:lastModifiedBy>joshbode</cp:lastModifiedBy>
  <cp:revision>1720</cp:revision>
  <dcterms:created xsi:type="dcterms:W3CDTF">2008-02-13T16:17:33Z</dcterms:created>
  <dcterms:modified xsi:type="dcterms:W3CDTF">2012-07-23T17:26:54Z</dcterms:modified>
</cp:coreProperties>
</file>