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3" r:id="rId2"/>
    <p:sldId id="564" r:id="rId3"/>
    <p:sldId id="565" r:id="rId4"/>
    <p:sldId id="580" r:id="rId5"/>
    <p:sldId id="586" r:id="rId6"/>
    <p:sldId id="605" r:id="rId7"/>
    <p:sldId id="607" r:id="rId8"/>
    <p:sldId id="606" r:id="rId9"/>
    <p:sldId id="602" r:id="rId10"/>
    <p:sldId id="608" r:id="rId11"/>
    <p:sldId id="604" r:id="rId12"/>
    <p:sldId id="603" r:id="rId13"/>
    <p:sldId id="599" r:id="rId14"/>
    <p:sldId id="600" r:id="rId15"/>
    <p:sldId id="597" r:id="rId16"/>
    <p:sldId id="576" r:id="rId1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Hartmann" initials="E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6600"/>
    <a:srgbClr val="860000"/>
    <a:srgbClr val="E8F5F8"/>
    <a:srgbClr val="E6F5FA"/>
    <a:srgbClr val="DFF2F9"/>
    <a:srgbClr val="C2E1E4"/>
    <a:srgbClr val="EAEAE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4687" autoAdjust="0"/>
  </p:normalViewPr>
  <p:slideViewPr>
    <p:cSldViewPr>
      <p:cViewPr varScale="1">
        <p:scale>
          <a:sx n="102" d="100"/>
          <a:sy n="102" d="100"/>
        </p:scale>
        <p:origin x="-456" y="-96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78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ergy2\data\FSC\1610%20PG&amp;E%202012%20Smart%20AC\Output\Christine\Figure%204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[Singly vs Dually Enrolled Loads &amp; Impacs.xlsx]Sheet1!PivotTable4</c:name>
    <c:fmtId val="-1"/>
  </c:pivotSource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en-US" sz="1200">
                <a:latin typeface="Arial" pitchFamily="34" charset="0"/>
                <a:cs typeface="Arial" pitchFamily="34" charset="0"/>
              </a:rPr>
              <a:t>SmartAC</a:t>
            </a:r>
            <a:r>
              <a:rPr lang="en-US" sz="1200" baseline="0">
                <a:latin typeface="Arial" pitchFamily="34" charset="0"/>
                <a:cs typeface="Arial" pitchFamily="34" charset="0"/>
              </a:rPr>
              <a:t> Only Event Day: July 12, 2012</a:t>
            </a:r>
          </a:p>
        </c:rich>
      </c:tx>
      <c:layout>
        <c:manualLayout>
          <c:xMode val="edge"/>
          <c:yMode val="edge"/>
          <c:x val="0.20635759472373638"/>
          <c:y val="2.9301703429970849E-2"/>
        </c:manualLayout>
      </c:layout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ln>
            <a:noFill/>
          </a:ln>
        </c:spPr>
      </c:pivotFmt>
      <c:pivotFmt>
        <c:idx val="3"/>
        <c:spPr>
          <a:ln>
            <a:noFill/>
          </a:ln>
        </c:spPr>
      </c:pivotFmt>
      <c:pivotFmt>
        <c:idx val="4"/>
        <c:spPr>
          <a:ln>
            <a:noFill/>
          </a:ln>
        </c:spPr>
      </c:pivotFmt>
      <c:pivotFmt>
        <c:idx val="5"/>
        <c:spPr>
          <a:ln>
            <a:noFill/>
          </a:ln>
        </c:spPr>
      </c:pivotFmt>
      <c:pivotFmt>
        <c:idx val="6"/>
        <c:spPr>
          <a:ln>
            <a:noFill/>
          </a:ln>
        </c:spPr>
      </c:pivotFmt>
      <c:pivotFmt>
        <c:idx val="7"/>
        <c:spPr>
          <a:ln>
            <a:noFill/>
          </a:ln>
        </c:spPr>
      </c:pivotFmt>
      <c:pivotFmt>
        <c:idx val="8"/>
        <c:marker>
          <c:symbol val="none"/>
        </c:marker>
      </c:pivotFmt>
      <c:pivotFmt>
        <c:idx val="9"/>
        <c:spPr>
          <a:ln>
            <a:noFill/>
          </a:ln>
        </c:spPr>
      </c:pivotFmt>
      <c:pivotFmt>
        <c:idx val="10"/>
        <c:marker>
          <c:symbol val="none"/>
        </c:marker>
      </c:pivotFmt>
      <c:pivotFmt>
        <c:idx val="11"/>
        <c:spPr>
          <a:ln>
            <a:noFill/>
          </a:ln>
        </c:spPr>
      </c:pivotFmt>
      <c:pivotFmt>
        <c:idx val="12"/>
        <c:marker>
          <c:symbol val="none"/>
        </c:marker>
      </c:pivotFmt>
      <c:pivotFmt>
        <c:idx val="13"/>
        <c:spPr>
          <a:ln>
            <a:noFill/>
          </a:ln>
        </c:spPr>
      </c:pivotFmt>
      <c:pivotFmt>
        <c:idx val="14"/>
        <c:marker>
          <c:symbol val="none"/>
        </c:marker>
      </c:pivotFmt>
      <c:pivotFmt>
        <c:idx val="15"/>
        <c:spPr>
          <a:ln>
            <a:noFill/>
          </a:ln>
        </c:spP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Sheet1!$M$23</c:f>
              <c:strCache>
                <c:ptCount val="1"/>
                <c:pt idx="0">
                  <c:v>Untreated</c:v>
                </c:pt>
              </c:strCache>
            </c:strRef>
          </c:tx>
          <c:marker>
            <c:symbol val="none"/>
          </c:marker>
          <c:dPt>
            <c:idx val="24"/>
            <c:bubble3D val="0"/>
            <c:spPr>
              <a:ln>
                <a:noFill/>
              </a:ln>
            </c:spPr>
          </c:dPt>
          <c:cat>
            <c:multiLvlStrRef>
              <c:f>Sheet1!$L$24:$L$74</c:f>
              <c:multiLvlStrCache>
                <c:ptCount val="48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13</c:v>
                  </c:pt>
                  <c:pt idx="37">
                    <c:v>14</c:v>
                  </c:pt>
                  <c:pt idx="38">
                    <c:v>15</c:v>
                  </c:pt>
                  <c:pt idx="39">
                    <c:v>16</c:v>
                  </c:pt>
                  <c:pt idx="40">
                    <c:v>17</c:v>
                  </c:pt>
                  <c:pt idx="41">
                    <c:v>18</c:v>
                  </c:pt>
                  <c:pt idx="42">
                    <c:v>19</c:v>
                  </c:pt>
                  <c:pt idx="43">
                    <c:v>20</c:v>
                  </c:pt>
                  <c:pt idx="44">
                    <c:v>21</c:v>
                  </c:pt>
                  <c:pt idx="45">
                    <c:v>22</c:v>
                  </c:pt>
                  <c:pt idx="46">
                    <c:v>23</c:v>
                  </c:pt>
                  <c:pt idx="47">
                    <c:v>24</c:v>
                  </c:pt>
                </c:lvl>
                <c:lvl>
                  <c:pt idx="0">
                    <c:v>SmartAC only</c:v>
                  </c:pt>
                  <c:pt idx="24">
                    <c:v>Dually-Enrolled</c:v>
                  </c:pt>
                </c:lvl>
              </c:multiLvlStrCache>
            </c:multiLvlStrRef>
          </c:cat>
          <c:val>
            <c:numRef>
              <c:f>Sheet1!$M$24:$M$74</c:f>
              <c:numCache>
                <c:formatCode>General</c:formatCode>
                <c:ptCount val="48"/>
                <c:pt idx="0">
                  <c:v>1.1277870000000001</c:v>
                </c:pt>
                <c:pt idx="1">
                  <c:v>0.9358450000000017</c:v>
                </c:pt>
                <c:pt idx="2">
                  <c:v>0.81526629999999956</c:v>
                </c:pt>
                <c:pt idx="3">
                  <c:v>0.74016360000000003</c:v>
                </c:pt>
                <c:pt idx="4">
                  <c:v>0.70286119999999996</c:v>
                </c:pt>
                <c:pt idx="5">
                  <c:v>0.71517209999999998</c:v>
                </c:pt>
                <c:pt idx="6">
                  <c:v>0.78188869999999999</c:v>
                </c:pt>
                <c:pt idx="7">
                  <c:v>0.86427710000000002</c:v>
                </c:pt>
                <c:pt idx="8">
                  <c:v>0.95141589999999998</c:v>
                </c:pt>
                <c:pt idx="9">
                  <c:v>1.0671899999999999</c:v>
                </c:pt>
                <c:pt idx="10">
                  <c:v>1.2293829999999999</c:v>
                </c:pt>
                <c:pt idx="11">
                  <c:v>1.4520989999999998</c:v>
                </c:pt>
                <c:pt idx="12">
                  <c:v>1.7264619999999975</c:v>
                </c:pt>
                <c:pt idx="13">
                  <c:v>2.021576</c:v>
                </c:pt>
                <c:pt idx="14">
                  <c:v>2.3226179999999967</c:v>
                </c:pt>
                <c:pt idx="15">
                  <c:v>2.609372</c:v>
                </c:pt>
                <c:pt idx="16">
                  <c:v>2.8315709999999967</c:v>
                </c:pt>
                <c:pt idx="17">
                  <c:v>2.9473729999999998</c:v>
                </c:pt>
                <c:pt idx="18">
                  <c:v>2.8995719999999987</c:v>
                </c:pt>
                <c:pt idx="19">
                  <c:v>2.6454970000000002</c:v>
                </c:pt>
                <c:pt idx="20">
                  <c:v>2.320309</c:v>
                </c:pt>
                <c:pt idx="21">
                  <c:v>2.0449890000000002</c:v>
                </c:pt>
                <c:pt idx="22">
                  <c:v>1.6577189999999999</c:v>
                </c:pt>
                <c:pt idx="23">
                  <c:v>1.2862009999999999</c:v>
                </c:pt>
                <c:pt idx="24">
                  <c:v>0.98816559999999865</c:v>
                </c:pt>
                <c:pt idx="25">
                  <c:v>0.81844309999999998</c:v>
                </c:pt>
                <c:pt idx="26">
                  <c:v>0.71443239999999852</c:v>
                </c:pt>
                <c:pt idx="27">
                  <c:v>0.65071250000000003</c:v>
                </c:pt>
                <c:pt idx="28">
                  <c:v>0.61678250000000001</c:v>
                </c:pt>
                <c:pt idx="29">
                  <c:v>0.63508430000000005</c:v>
                </c:pt>
                <c:pt idx="30">
                  <c:v>0.71886629999999996</c:v>
                </c:pt>
                <c:pt idx="31">
                  <c:v>0.8024732</c:v>
                </c:pt>
                <c:pt idx="32">
                  <c:v>0.86155499999999996</c:v>
                </c:pt>
                <c:pt idx="33">
                  <c:v>0.93222959999999999</c:v>
                </c:pt>
                <c:pt idx="34">
                  <c:v>1.0398719999999972</c:v>
                </c:pt>
                <c:pt idx="35">
                  <c:v>1.1723150000000027</c:v>
                </c:pt>
                <c:pt idx="36">
                  <c:v>1.354873</c:v>
                </c:pt>
                <c:pt idx="37">
                  <c:v>1.5497529999999999</c:v>
                </c:pt>
                <c:pt idx="38">
                  <c:v>1.7150789999999998</c:v>
                </c:pt>
                <c:pt idx="39">
                  <c:v>1.9370419999999999</c:v>
                </c:pt>
                <c:pt idx="40">
                  <c:v>2.1582340000000002</c:v>
                </c:pt>
                <c:pt idx="41">
                  <c:v>2.3073839999999999</c:v>
                </c:pt>
                <c:pt idx="42">
                  <c:v>2.3248669999999967</c:v>
                </c:pt>
                <c:pt idx="43">
                  <c:v>2.2088239999999999</c:v>
                </c:pt>
                <c:pt idx="44">
                  <c:v>1.9998209999999998</c:v>
                </c:pt>
                <c:pt idx="45">
                  <c:v>1.7672039999999998</c:v>
                </c:pt>
                <c:pt idx="46">
                  <c:v>1.4123589999999999</c:v>
                </c:pt>
                <c:pt idx="47">
                  <c:v>1.0752379999999999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Sheet1!$N$23</c:f>
              <c:strCache>
                <c:ptCount val="1"/>
                <c:pt idx="0">
                  <c:v>Treated</c:v>
                </c:pt>
              </c:strCache>
            </c:strRef>
          </c:tx>
          <c:marker>
            <c:symbol val="none"/>
          </c:marker>
          <c:dPt>
            <c:idx val="24"/>
            <c:bubble3D val="0"/>
            <c:spPr>
              <a:ln>
                <a:noFill/>
              </a:ln>
            </c:spPr>
          </c:dPt>
          <c:cat>
            <c:multiLvlStrRef>
              <c:f>Sheet1!$L$24:$L$74</c:f>
              <c:multiLvlStrCache>
                <c:ptCount val="48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13</c:v>
                  </c:pt>
                  <c:pt idx="37">
                    <c:v>14</c:v>
                  </c:pt>
                  <c:pt idx="38">
                    <c:v>15</c:v>
                  </c:pt>
                  <c:pt idx="39">
                    <c:v>16</c:v>
                  </c:pt>
                  <c:pt idx="40">
                    <c:v>17</c:v>
                  </c:pt>
                  <c:pt idx="41">
                    <c:v>18</c:v>
                  </c:pt>
                  <c:pt idx="42">
                    <c:v>19</c:v>
                  </c:pt>
                  <c:pt idx="43">
                    <c:v>20</c:v>
                  </c:pt>
                  <c:pt idx="44">
                    <c:v>21</c:v>
                  </c:pt>
                  <c:pt idx="45">
                    <c:v>22</c:v>
                  </c:pt>
                  <c:pt idx="46">
                    <c:v>23</c:v>
                  </c:pt>
                  <c:pt idx="47">
                    <c:v>24</c:v>
                  </c:pt>
                </c:lvl>
                <c:lvl>
                  <c:pt idx="0">
                    <c:v>SmartAC only</c:v>
                  </c:pt>
                  <c:pt idx="24">
                    <c:v>Dually-Enrolled</c:v>
                  </c:pt>
                </c:lvl>
              </c:multiLvlStrCache>
            </c:multiLvlStrRef>
          </c:cat>
          <c:val>
            <c:numRef>
              <c:f>Sheet1!$N$24:$N$74</c:f>
              <c:numCache>
                <c:formatCode>General</c:formatCode>
                <c:ptCount val="48"/>
                <c:pt idx="0">
                  <c:v>1.115748</c:v>
                </c:pt>
                <c:pt idx="1">
                  <c:v>0.92676700000000001</c:v>
                </c:pt>
                <c:pt idx="2">
                  <c:v>0.80921880000000002</c:v>
                </c:pt>
                <c:pt idx="3">
                  <c:v>0.73827620000000005</c:v>
                </c:pt>
                <c:pt idx="4">
                  <c:v>0.69459090000000001</c:v>
                </c:pt>
                <c:pt idx="5">
                  <c:v>0.71148880000000003</c:v>
                </c:pt>
                <c:pt idx="6">
                  <c:v>0.77564510000000209</c:v>
                </c:pt>
                <c:pt idx="7">
                  <c:v>0.8613615</c:v>
                </c:pt>
                <c:pt idx="8">
                  <c:v>0.94487030000000005</c:v>
                </c:pt>
                <c:pt idx="9">
                  <c:v>1.0573919999999974</c:v>
                </c:pt>
                <c:pt idx="10">
                  <c:v>1.2184329999999999</c:v>
                </c:pt>
                <c:pt idx="11">
                  <c:v>1.4334559999999998</c:v>
                </c:pt>
                <c:pt idx="12">
                  <c:v>1.721012</c:v>
                </c:pt>
                <c:pt idx="13">
                  <c:v>2.0175900000000002</c:v>
                </c:pt>
                <c:pt idx="14">
                  <c:v>1.728011</c:v>
                </c:pt>
                <c:pt idx="15">
                  <c:v>2.0128929999999943</c:v>
                </c:pt>
                <c:pt idx="16">
                  <c:v>2.1406269999999998</c:v>
                </c:pt>
                <c:pt idx="17">
                  <c:v>3.0647760000000002</c:v>
                </c:pt>
                <c:pt idx="18">
                  <c:v>3.1223130000000001</c:v>
                </c:pt>
                <c:pt idx="19">
                  <c:v>2.8288219999999997</c:v>
                </c:pt>
                <c:pt idx="20">
                  <c:v>2.4756609999999943</c:v>
                </c:pt>
                <c:pt idx="21">
                  <c:v>2.1529619999999987</c:v>
                </c:pt>
                <c:pt idx="22">
                  <c:v>1.7074689999999972</c:v>
                </c:pt>
                <c:pt idx="23">
                  <c:v>1.3194789999999998</c:v>
                </c:pt>
                <c:pt idx="24">
                  <c:v>0.97387060000000158</c:v>
                </c:pt>
                <c:pt idx="25">
                  <c:v>0.80799200000000004</c:v>
                </c:pt>
                <c:pt idx="26">
                  <c:v>0.70909580000000172</c:v>
                </c:pt>
                <c:pt idx="27">
                  <c:v>0.64333249999999997</c:v>
                </c:pt>
                <c:pt idx="28">
                  <c:v>0.62542450000000005</c:v>
                </c:pt>
                <c:pt idx="29">
                  <c:v>0.63305130000000065</c:v>
                </c:pt>
                <c:pt idx="30">
                  <c:v>0.71507790000000004</c:v>
                </c:pt>
                <c:pt idx="31">
                  <c:v>0.78382430000000003</c:v>
                </c:pt>
                <c:pt idx="32">
                  <c:v>0.85385530000000065</c:v>
                </c:pt>
                <c:pt idx="33">
                  <c:v>0.95108899999999996</c:v>
                </c:pt>
                <c:pt idx="34">
                  <c:v>1.0557799999999975</c:v>
                </c:pt>
                <c:pt idx="35">
                  <c:v>1.1972510000000001</c:v>
                </c:pt>
                <c:pt idx="36">
                  <c:v>1.3807320000000001</c:v>
                </c:pt>
                <c:pt idx="37">
                  <c:v>1.5643020000000001</c:v>
                </c:pt>
                <c:pt idx="38">
                  <c:v>1.3613239999999998</c:v>
                </c:pt>
                <c:pt idx="39">
                  <c:v>1.5994009999999999</c:v>
                </c:pt>
                <c:pt idx="40">
                  <c:v>1.7652909999999975</c:v>
                </c:pt>
                <c:pt idx="41">
                  <c:v>2.5119210000000001</c:v>
                </c:pt>
                <c:pt idx="42">
                  <c:v>2.5662310000000002</c:v>
                </c:pt>
                <c:pt idx="43">
                  <c:v>2.3900939999999977</c:v>
                </c:pt>
                <c:pt idx="44">
                  <c:v>2.0917559999999953</c:v>
                </c:pt>
                <c:pt idx="45">
                  <c:v>1.833008</c:v>
                </c:pt>
                <c:pt idx="46">
                  <c:v>1.4517719999999972</c:v>
                </c:pt>
                <c:pt idx="47">
                  <c:v>1.099375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786176"/>
        <c:axId val="232788352"/>
      </c:lineChart>
      <c:catAx>
        <c:axId val="232786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32788352"/>
        <c:crosses val="autoZero"/>
        <c:auto val="1"/>
        <c:lblAlgn val="ctr"/>
        <c:lblOffset val="100"/>
        <c:noMultiLvlLbl val="0"/>
      </c:catAx>
      <c:valAx>
        <c:axId val="232788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Load (kW)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32786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0770450568679E-2"/>
          <c:y val="0.1106302767229551"/>
          <c:w val="0.89968787614944024"/>
          <c:h val="0.76049709384327968"/>
        </c:manualLayout>
      </c:layout>
      <c:lineChart>
        <c:grouping val="standard"/>
        <c:varyColors val="0"/>
        <c:ser>
          <c:idx val="0"/>
          <c:order val="0"/>
          <c:tx>
            <c:strRef>
              <c:f>Sheet1!$H$5:$H$6</c:f>
              <c:strCache>
                <c:ptCount val="1"/>
                <c:pt idx="0">
                  <c:v>First Decile -  Control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5"/>
          </c:marker>
          <c:cat>
            <c:numRef>
              <c:f>Sheet1!$G$8:$G$31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Sheet1!$H$8:$H$31</c:f>
              <c:numCache>
                <c:formatCode>General</c:formatCode>
                <c:ptCount val="24"/>
                <c:pt idx="0">
                  <c:v>0.34941660000000097</c:v>
                </c:pt>
                <c:pt idx="1">
                  <c:v>0.29886850000000126</c:v>
                </c:pt>
                <c:pt idx="2">
                  <c:v>0.27088970000000084</c:v>
                </c:pt>
                <c:pt idx="3">
                  <c:v>0.25430230000000031</c:v>
                </c:pt>
                <c:pt idx="4">
                  <c:v>0.24937580000000001</c:v>
                </c:pt>
                <c:pt idx="5">
                  <c:v>0.25786620000000032</c:v>
                </c:pt>
                <c:pt idx="6">
                  <c:v>0.2893680000000009</c:v>
                </c:pt>
                <c:pt idx="7">
                  <c:v>0.31207070000000103</c:v>
                </c:pt>
                <c:pt idx="8">
                  <c:v>0.32327580000000072</c:v>
                </c:pt>
                <c:pt idx="9">
                  <c:v>0.34065250000000002</c:v>
                </c:pt>
                <c:pt idx="10">
                  <c:v>0.37390960000000084</c:v>
                </c:pt>
                <c:pt idx="11">
                  <c:v>0.43444880000000097</c:v>
                </c:pt>
                <c:pt idx="12">
                  <c:v>0.51706239999999792</c:v>
                </c:pt>
                <c:pt idx="13">
                  <c:v>0.62349779999999999</c:v>
                </c:pt>
                <c:pt idx="14">
                  <c:v>0.75842730000000003</c:v>
                </c:pt>
                <c:pt idx="15">
                  <c:v>0.92111529999999997</c:v>
                </c:pt>
                <c:pt idx="16">
                  <c:v>1.0687420000000001</c:v>
                </c:pt>
                <c:pt idx="17">
                  <c:v>1.1667099999999999</c:v>
                </c:pt>
                <c:pt idx="18">
                  <c:v>1.159842</c:v>
                </c:pt>
                <c:pt idx="19">
                  <c:v>1.0534709999999998</c:v>
                </c:pt>
                <c:pt idx="20">
                  <c:v>0.92080130000000004</c:v>
                </c:pt>
                <c:pt idx="21">
                  <c:v>0.79111729999999958</c:v>
                </c:pt>
                <c:pt idx="22">
                  <c:v>0.61690430000000063</c:v>
                </c:pt>
                <c:pt idx="23">
                  <c:v>0.47192370000000072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Sheet1!$I$5:$I$6</c:f>
              <c:strCache>
                <c:ptCount val="1"/>
                <c:pt idx="0">
                  <c:v>First Decile -  Treatment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Sheet1!$G$8:$G$31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Sheet1!$I$8:$I$31</c:f>
              <c:numCache>
                <c:formatCode>General</c:formatCode>
                <c:ptCount val="24"/>
                <c:pt idx="0">
                  <c:v>0.33943600000000096</c:v>
                </c:pt>
                <c:pt idx="1">
                  <c:v>0.29149080000000038</c:v>
                </c:pt>
                <c:pt idx="2">
                  <c:v>0.26329539999999996</c:v>
                </c:pt>
                <c:pt idx="3">
                  <c:v>0.25031620000000032</c:v>
                </c:pt>
                <c:pt idx="4">
                  <c:v>0.24488760000000001</c:v>
                </c:pt>
                <c:pt idx="5">
                  <c:v>0.2562488</c:v>
                </c:pt>
                <c:pt idx="6">
                  <c:v>0.28751670000000085</c:v>
                </c:pt>
                <c:pt idx="7">
                  <c:v>0.30837460000000144</c:v>
                </c:pt>
                <c:pt idx="8">
                  <c:v>0.31723250000000008</c:v>
                </c:pt>
                <c:pt idx="9">
                  <c:v>0.33474680000000084</c:v>
                </c:pt>
                <c:pt idx="10">
                  <c:v>0.36761960000000032</c:v>
                </c:pt>
                <c:pt idx="11">
                  <c:v>0.43006710000000031</c:v>
                </c:pt>
                <c:pt idx="12">
                  <c:v>0.49789440000000096</c:v>
                </c:pt>
                <c:pt idx="13">
                  <c:v>0.60559140000000156</c:v>
                </c:pt>
                <c:pt idx="14">
                  <c:v>0.74612250000000002</c:v>
                </c:pt>
                <c:pt idx="15">
                  <c:v>0.91118909999999997</c:v>
                </c:pt>
                <c:pt idx="16">
                  <c:v>0.7876379</c:v>
                </c:pt>
                <c:pt idx="17">
                  <c:v>0.9240931</c:v>
                </c:pt>
                <c:pt idx="18">
                  <c:v>1.281982</c:v>
                </c:pt>
                <c:pt idx="19">
                  <c:v>1.1553119999999999</c:v>
                </c:pt>
                <c:pt idx="20">
                  <c:v>0.95794670000000004</c:v>
                </c:pt>
                <c:pt idx="21">
                  <c:v>0.77947339999999998</c:v>
                </c:pt>
                <c:pt idx="22">
                  <c:v>0.60659520000000156</c:v>
                </c:pt>
                <c:pt idx="23">
                  <c:v>0.46607960000000032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Sheet1!$J$5:$J$6</c:f>
              <c:strCache>
                <c:ptCount val="1"/>
                <c:pt idx="0">
                  <c:v>Tenth Decile -  Control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Sheet1!$G$8:$G$31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Sheet1!$J$8:$J$31</c:f>
              <c:numCache>
                <c:formatCode>General</c:formatCode>
                <c:ptCount val="24"/>
                <c:pt idx="0">
                  <c:v>1.495757</c:v>
                </c:pt>
                <c:pt idx="1">
                  <c:v>1.3132379999999999</c:v>
                </c:pt>
                <c:pt idx="2">
                  <c:v>1.2070029999999998</c:v>
                </c:pt>
                <c:pt idx="3">
                  <c:v>1.149154</c:v>
                </c:pt>
                <c:pt idx="4">
                  <c:v>1.1350530000000001</c:v>
                </c:pt>
                <c:pt idx="5">
                  <c:v>1.1990099999999999</c:v>
                </c:pt>
                <c:pt idx="6">
                  <c:v>1.3775770000000001</c:v>
                </c:pt>
                <c:pt idx="7">
                  <c:v>1.5248059999999999</c:v>
                </c:pt>
                <c:pt idx="8">
                  <c:v>1.6030939999999998</c:v>
                </c:pt>
                <c:pt idx="9">
                  <c:v>1.7244309999999998</c:v>
                </c:pt>
                <c:pt idx="10">
                  <c:v>1.898963</c:v>
                </c:pt>
                <c:pt idx="11">
                  <c:v>2.1092949999999999</c:v>
                </c:pt>
                <c:pt idx="12">
                  <c:v>2.3753949999999997</c:v>
                </c:pt>
                <c:pt idx="13">
                  <c:v>2.6706559999999944</c:v>
                </c:pt>
                <c:pt idx="14">
                  <c:v>2.9849640000000002</c:v>
                </c:pt>
                <c:pt idx="15">
                  <c:v>3.290438</c:v>
                </c:pt>
                <c:pt idx="16">
                  <c:v>3.570697</c:v>
                </c:pt>
                <c:pt idx="17">
                  <c:v>3.731106</c:v>
                </c:pt>
                <c:pt idx="18">
                  <c:v>3.7387950000000001</c:v>
                </c:pt>
                <c:pt idx="19">
                  <c:v>3.5416549999999987</c:v>
                </c:pt>
                <c:pt idx="20">
                  <c:v>3.2536479999999997</c:v>
                </c:pt>
                <c:pt idx="21">
                  <c:v>2.8972849999999997</c:v>
                </c:pt>
                <c:pt idx="22">
                  <c:v>2.3753759999999944</c:v>
                </c:pt>
                <c:pt idx="23">
                  <c:v>1.899853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Sheet1!$K$5:$K$6</c:f>
              <c:strCache>
                <c:ptCount val="1"/>
                <c:pt idx="0">
                  <c:v>Tenth Decile -  Treatment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Sheet1!$G$8:$G$31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Sheet1!$K$8:$K$31</c:f>
              <c:numCache>
                <c:formatCode>General</c:formatCode>
                <c:ptCount val="24"/>
                <c:pt idx="0">
                  <c:v>1.5019719999999968</c:v>
                </c:pt>
                <c:pt idx="1">
                  <c:v>1.3288219999999971</c:v>
                </c:pt>
                <c:pt idx="2">
                  <c:v>1.2218429999999998</c:v>
                </c:pt>
                <c:pt idx="3">
                  <c:v>1.1624190000000001</c:v>
                </c:pt>
                <c:pt idx="4">
                  <c:v>1.153688</c:v>
                </c:pt>
                <c:pt idx="5">
                  <c:v>1.2197709999999971</c:v>
                </c:pt>
                <c:pt idx="6">
                  <c:v>1.3714089999999999</c:v>
                </c:pt>
                <c:pt idx="7">
                  <c:v>1.5130949999999967</c:v>
                </c:pt>
                <c:pt idx="8">
                  <c:v>1.5971759999999999</c:v>
                </c:pt>
                <c:pt idx="9">
                  <c:v>1.7417769999999968</c:v>
                </c:pt>
                <c:pt idx="10">
                  <c:v>1.9066080000000001</c:v>
                </c:pt>
                <c:pt idx="11">
                  <c:v>2.1180779999999997</c:v>
                </c:pt>
                <c:pt idx="12">
                  <c:v>2.3920809999999935</c:v>
                </c:pt>
                <c:pt idx="13">
                  <c:v>2.7012649999999998</c:v>
                </c:pt>
                <c:pt idx="14">
                  <c:v>2.9893640000000001</c:v>
                </c:pt>
                <c:pt idx="15">
                  <c:v>3.3186609999999934</c:v>
                </c:pt>
                <c:pt idx="16">
                  <c:v>2.858997</c:v>
                </c:pt>
                <c:pt idx="17">
                  <c:v>3.1180429999999935</c:v>
                </c:pt>
                <c:pt idx="18">
                  <c:v>3.9791089999999967</c:v>
                </c:pt>
                <c:pt idx="19">
                  <c:v>3.8261759999999967</c:v>
                </c:pt>
                <c:pt idx="20">
                  <c:v>3.3905029999999967</c:v>
                </c:pt>
                <c:pt idx="21">
                  <c:v>2.9481479999999998</c:v>
                </c:pt>
                <c:pt idx="22">
                  <c:v>2.4109749999999988</c:v>
                </c:pt>
                <c:pt idx="23">
                  <c:v>1.9308270000000001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648704"/>
        <c:axId val="86654976"/>
      </c:lineChart>
      <c:catAx>
        <c:axId val="8664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6654976"/>
        <c:crosses val="autoZero"/>
        <c:auto val="1"/>
        <c:lblAlgn val="ctr"/>
        <c:lblOffset val="100"/>
        <c:noMultiLvlLbl val="1"/>
      </c:catAx>
      <c:valAx>
        <c:axId val="86654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66487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4537226324455383"/>
          <c:y val="1.5444012313863683E-2"/>
          <c:w val="0.60927984007216363"/>
          <c:h val="7.577228591329383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803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803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183E331D-65CC-47F6-BAFF-E2999701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37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803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7" y="4416430"/>
            <a:ext cx="5504820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803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D1E8A739-3613-41B0-A635-4F192373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76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3133162-8EAA-4AD9-A9DC-E0C5EE72559C}" type="slidenum">
              <a:rPr lang="en-US" smtClean="0"/>
              <a:pPr defTabSz="922338"/>
              <a:t>0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7" y="4416430"/>
            <a:ext cx="5504820" cy="41814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C56D86-86CF-4AA8-9F0A-917974E6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B0DB3C-6D15-459A-A762-11139D8CB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1800" baseline="0"/>
            </a:lvl2pPr>
            <a:lvl3pPr>
              <a:defRPr sz="14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400800"/>
            <a:ext cx="1951038" cy="201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66D147-778A-427D-BA31-A672B393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CB0450-EDF9-446C-AFBD-A532AB38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38CA15C-CB96-4A6A-9E85-CB9369271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65185F7-4403-48C9-9F64-97BE60C9A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2F005A-6851-4956-9FF4-FC7D6E97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ECE5FFB-9176-4AA6-8EF7-EEB20C0F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989D591-2CF3-4D66-995E-11519CFD0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8306D3C-E602-4CBB-AFBE-BAEC1B573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510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33B67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EC552B0-7BB9-4CB0-93F5-60C62E9FC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63" r:id="rId5"/>
    <p:sldLayoutId id="2147483664" r:id="rId6"/>
    <p:sldLayoutId id="2147483665" r:id="rId7"/>
    <p:sldLayoutId id="2147483658" r:id="rId8"/>
    <p:sldLayoutId id="2147483657" r:id="rId9"/>
    <p:sldLayoutId id="2147483656" r:id="rId10"/>
    <p:sldLayoutId id="21474836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perry@fscgrou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81201"/>
            <a:ext cx="6015038" cy="4724400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</a:pPr>
            <a:r>
              <a:rPr lang="en-US" dirty="0" smtClean="0"/>
              <a:t>PG&amp;E’s SmartAC Program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June 3, 2013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Michael Perry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Freeman, Sullivan &amp; Co.</a:t>
            </a: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Three steps:</a:t>
            </a:r>
          </a:p>
          <a:p>
            <a:pPr lvl="1"/>
            <a:r>
              <a:rPr lang="en-US" dirty="0" smtClean="0"/>
              <a:t>Regress 4-5 PM ex post impacts at LCA-level on customer-weighted average temperature for midnight-5 PM within each LCA</a:t>
            </a:r>
          </a:p>
          <a:p>
            <a:pPr lvl="1"/>
            <a:r>
              <a:rPr lang="en-US" dirty="0" smtClean="0"/>
              <a:t>Use regression to predict impacts for 4-5 PM under ex ante conditions</a:t>
            </a:r>
          </a:p>
          <a:p>
            <a:pPr lvl="1"/>
            <a:r>
              <a:rPr lang="en-US" dirty="0" smtClean="0"/>
              <a:t>Predict impacts for other hours (1-4 PM, 5-6 PM) based on observed ratios between impact at 4-5 PM and impact at each other hour (ratios are LCA-specific and vary with temperature)</a:t>
            </a:r>
          </a:p>
          <a:p>
            <a:r>
              <a:rPr lang="en-US" dirty="0" smtClean="0"/>
              <a:t>Commercial model is essentially the same, but makes concessions for smaller sample sizes</a:t>
            </a:r>
          </a:p>
          <a:p>
            <a:pPr lvl="1"/>
            <a:r>
              <a:rPr lang="en-US" dirty="0" smtClean="0"/>
              <a:t>LCA-specific temperatures, but one model across all LCAs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/>
          <a:lstStyle/>
          <a:p>
            <a:r>
              <a:rPr lang="en-US" sz="2000" dirty="0" smtClean="0"/>
              <a:t>2 new adjustments were made this year for residential ex ante analysis</a:t>
            </a:r>
          </a:p>
          <a:p>
            <a:pPr lvl="1"/>
            <a:r>
              <a:rPr lang="en-US" dirty="0" smtClean="0"/>
              <a:t>Scaling up </a:t>
            </a:r>
            <a:r>
              <a:rPr lang="en-US" dirty="0"/>
              <a:t>f</a:t>
            </a:r>
            <a:r>
              <a:rPr lang="en-US" dirty="0" smtClean="0"/>
              <a:t>irst hour impact </a:t>
            </a:r>
          </a:p>
          <a:p>
            <a:pPr lvl="1"/>
            <a:r>
              <a:rPr lang="en-US" dirty="0" smtClean="0"/>
              <a:t>Dually-Enrolled Customers</a:t>
            </a:r>
          </a:p>
          <a:p>
            <a:r>
              <a:rPr lang="en-US" sz="2000" dirty="0" smtClean="0"/>
              <a:t>Customers started the test events on average 15 </a:t>
            </a:r>
            <a:r>
              <a:rPr lang="en-US" sz="2000" dirty="0"/>
              <a:t>minutes into the hour, meaning </a:t>
            </a:r>
            <a:r>
              <a:rPr lang="en-US" sz="2000" dirty="0" smtClean="0"/>
              <a:t>they are not reaching full impact potential</a:t>
            </a:r>
          </a:p>
          <a:p>
            <a:pPr lvl="1"/>
            <a:r>
              <a:rPr lang="en-US" dirty="0" smtClean="0"/>
              <a:t>To correct: scaled up first hour impact by 60/45=1.33, representing </a:t>
            </a:r>
            <a:r>
              <a:rPr lang="en-US" dirty="0"/>
              <a:t>the potential of the program once all AC units are </a:t>
            </a:r>
            <a:r>
              <a:rPr lang="en-US" dirty="0" smtClean="0"/>
              <a:t>controlled</a:t>
            </a:r>
            <a:endParaRPr lang="en-US" dirty="0"/>
          </a:p>
          <a:p>
            <a:r>
              <a:rPr lang="en-US" sz="2000" dirty="0" smtClean="0"/>
              <a:t>Mentioned previously, dually enrolled customers provide smaller impacts</a:t>
            </a:r>
          </a:p>
          <a:p>
            <a:pPr lvl="1"/>
            <a:r>
              <a:rPr lang="en-US" dirty="0" smtClean="0"/>
              <a:t>Ex post impacts were adjusted to include dually enrolled customers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5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Adjustment: Dually-Enrolled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25"/>
            <a:ext cx="3810000" cy="280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68525"/>
            <a:ext cx="3733800" cy="28079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63231" y="1446917"/>
            <a:ext cx="4252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Average </a:t>
            </a:r>
            <a:r>
              <a:rPr lang="en-US" sz="1400" b="1" dirty="0"/>
              <a:t>Residential Impacts and </a:t>
            </a:r>
            <a:r>
              <a:rPr lang="en-US" sz="1400" b="1" dirty="0" smtClean="0"/>
              <a:t>Temperatures </a:t>
            </a:r>
          </a:p>
          <a:p>
            <a:pPr algn="ctr"/>
            <a:r>
              <a:rPr lang="en-US" sz="1400" b="1" dirty="0" smtClean="0"/>
              <a:t>from </a:t>
            </a:r>
            <a:r>
              <a:rPr lang="en-US" sz="1400" b="1" dirty="0"/>
              <a:t>4-5 PM on 2011 and 2012 Event Days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5549" y="144691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/>
              <a:t>Average Residential Impacts and Temperatures </a:t>
            </a:r>
          </a:p>
          <a:p>
            <a:pPr algn="ctr"/>
            <a:r>
              <a:rPr lang="en-US" sz="1400" b="1" dirty="0"/>
              <a:t>from 4-5 PM on 2011 and 2012 Event </a:t>
            </a:r>
            <a:r>
              <a:rPr lang="en-US" sz="1400" b="1" dirty="0" smtClean="0"/>
              <a:t>Days</a:t>
            </a:r>
          </a:p>
          <a:p>
            <a:pPr algn="ctr"/>
            <a:r>
              <a:rPr lang="en-US" sz="1400" b="1" dirty="0" smtClean="0"/>
              <a:t> (2012 Adjusted)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3315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Ante Methodology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013585" y="1826567"/>
            <a:ext cx="5225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 smtClean="0"/>
              <a:t>Average </a:t>
            </a:r>
            <a:r>
              <a:rPr lang="en-US" sz="1200" b="1" dirty="0"/>
              <a:t>Event Impacts From 4-5 PM Versus </a:t>
            </a:r>
            <a:r>
              <a:rPr lang="en-US" sz="1200" b="1" dirty="0" smtClean="0"/>
              <a:t>Mean17 Across </a:t>
            </a:r>
            <a:r>
              <a:rPr lang="en-US" sz="1200" b="1" dirty="0"/>
              <a:t>All LCAs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509894" cy="3823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2599" y="1263694"/>
            <a:ext cx="8382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  <a:cs typeface="IrisUPC" pitchFamily="34" charset="-34"/>
              </a:rPr>
              <a:t>Unified </a:t>
            </a:r>
            <a:r>
              <a:rPr lang="en-US" sz="2400" b="1" dirty="0">
                <a:latin typeface="Calibri" pitchFamily="34" charset="0"/>
                <a:cs typeface="IrisUPC" pitchFamily="34" charset="-34"/>
              </a:rPr>
              <a:t>model across all LCAs, rather than LCA-specific models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2012 Residential Ex Ante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733800"/>
          </a:xfrm>
        </p:spPr>
        <p:txBody>
          <a:bodyPr/>
          <a:lstStyle/>
          <a:p>
            <a:r>
              <a:rPr lang="en-US" dirty="0" smtClean="0"/>
              <a:t>1-in-2 weather year, highest aggregate mean impact from 1-6 PM is on the July peak day, with an impact of 104 MW</a:t>
            </a:r>
          </a:p>
          <a:p>
            <a:r>
              <a:rPr lang="en-US" dirty="0" smtClean="0"/>
              <a:t>Highest individual hourly impact during a 1-in-2 year is also the July value – 125 MW</a:t>
            </a:r>
          </a:p>
          <a:p>
            <a:r>
              <a:rPr lang="en-US" dirty="0" smtClean="0"/>
              <a:t>  The July peak day also shows the highest impacts for the 1-in-10 weather year.  The largest aggregate impact over the five-hour event is 129 MW and highest individual hour provides an estimated impact of 149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2012 SMB Ex Ante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733800"/>
          </a:xfrm>
        </p:spPr>
        <p:txBody>
          <a:bodyPr/>
          <a:lstStyle/>
          <a:p>
            <a:r>
              <a:rPr lang="en-US" dirty="0" smtClean="0"/>
              <a:t>1-in-2 weather year, highest aggregate mean impact from 1-6 PM is on the July peak day, with an impact of 3.6 MW</a:t>
            </a:r>
          </a:p>
          <a:p>
            <a:r>
              <a:rPr lang="en-US" dirty="0" smtClean="0"/>
              <a:t>Highest individual hourly impact during a 1-in-2 year is also the July value – 4.3 MW</a:t>
            </a:r>
          </a:p>
          <a:p>
            <a:r>
              <a:rPr lang="en-US" dirty="0" smtClean="0"/>
              <a:t>July peak day also shows the highest impacts for the 1-in-10 weather year—average 1-6 PM impact of 4.1 MW and peak hourly impact of 4.8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Contact Information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Michael Perry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>
                <a:hlinkClick r:id="rId2"/>
              </a:rPr>
              <a:t>michaelperry@fscgroup.com</a:t>
            </a:r>
            <a:endParaRPr lang="en-US" sz="22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415-777-0707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Christine Hartmann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>
                <a:hlinkClick r:id="rId2"/>
              </a:rPr>
              <a:t>christinehartmann@fscgroup.com</a:t>
            </a:r>
            <a:endParaRPr lang="en-US" sz="22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2200" b="0" dirty="0" smtClean="0"/>
              <a:t>415-777-0707</a:t>
            </a:r>
          </a:p>
          <a:p>
            <a:pPr algn="ctr">
              <a:spcBef>
                <a:spcPts val="600"/>
              </a:spcBef>
              <a:buNone/>
            </a:pPr>
            <a:endParaRPr lang="en-US" sz="2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PG&amp;E’s SmartAC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38CA15C-CB96-4A6A-9E85-CB9369271B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r>
              <a:rPr lang="en-US" sz="2000" dirty="0" smtClean="0"/>
              <a:t>AC load control through installation of control devices that limit the duty cycles of AC units</a:t>
            </a:r>
          </a:p>
          <a:p>
            <a:r>
              <a:rPr lang="en-US" sz="2000" dirty="0" smtClean="0"/>
              <a:t>Residential and small/medium businesses (SMB)</a:t>
            </a:r>
          </a:p>
          <a:p>
            <a:r>
              <a:rPr lang="en-US" sz="2000" dirty="0" smtClean="0"/>
              <a:t>Two types of devices:  switches and PCTs</a:t>
            </a:r>
          </a:p>
          <a:p>
            <a:r>
              <a:rPr lang="en-US" sz="2000" dirty="0" smtClean="0"/>
              <a:t>Events called:</a:t>
            </a:r>
          </a:p>
          <a:p>
            <a:pPr lvl="1"/>
            <a:r>
              <a:rPr lang="en-US" sz="1600" dirty="0" smtClean="0"/>
              <a:t>For testing purposes; or </a:t>
            </a:r>
          </a:p>
          <a:p>
            <a:pPr lvl="1"/>
            <a:r>
              <a:rPr lang="en-US" sz="1600" dirty="0" smtClean="0"/>
              <a:t>Under emergency; or </a:t>
            </a:r>
          </a:p>
          <a:p>
            <a:pPr lvl="1"/>
            <a:r>
              <a:rPr lang="en-US" sz="1600" dirty="0" smtClean="0"/>
              <a:t>In anticipation of emergency conditions between May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and October 31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, up to 6 hours or less in each event, for a maximum of 100 hours per season</a:t>
            </a:r>
          </a:p>
          <a:p>
            <a:r>
              <a:rPr lang="en-US" sz="2000" dirty="0" smtClean="0"/>
              <a:t>149,200 residential accounts and 5,800 SMB accounts at end of summer 2012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Ex Post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000" dirty="0" smtClean="0"/>
              <a:t>Basic analytical requirement for ex post SmartAC impact evaluation is the estimation of a reference load during event periods</a:t>
            </a:r>
          </a:p>
          <a:p>
            <a:r>
              <a:rPr lang="en-US" sz="2000" dirty="0" smtClean="0"/>
              <a:t>2012 evaluation was based on the use of control groups for every test event</a:t>
            </a:r>
          </a:p>
          <a:p>
            <a:r>
              <a:rPr lang="en-US" sz="2000" dirty="0" smtClean="0"/>
              <a:t>Residential estimates were based on the use of SmartMeter interval data with very large treatment and control groups (~12,000 treatment customers/event)</a:t>
            </a:r>
          </a:p>
          <a:p>
            <a:r>
              <a:rPr lang="en-US" sz="2000" dirty="0" smtClean="0"/>
              <a:t>Dually enrolled customer’s usage were analyzed separately due to overlap with SmartRate event days</a:t>
            </a:r>
          </a:p>
          <a:p>
            <a:r>
              <a:rPr lang="en-US" sz="2000" dirty="0" smtClean="0"/>
              <a:t>No SMB events were called in 2012</a:t>
            </a:r>
          </a:p>
          <a:p>
            <a:r>
              <a:rPr lang="en-US" sz="2000" dirty="0" smtClean="0"/>
              <a:t>Ex post impacts were calculated by comparing the average event day usage in the control group to the average event day usage in the treated group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2012 Residential Ex Post Impacts (Excluding Dually-Enrolled Customers)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5029200"/>
            <a:ext cx="8686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900" dirty="0" smtClean="0"/>
              <a:t>*Two </a:t>
            </a:r>
            <a:r>
              <a:rPr lang="en-US" sz="900" dirty="0"/>
              <a:t>test events were called on 10/1/2012.  One lasted from 2-5 PM; the other lasted from 4-6 PM. </a:t>
            </a:r>
            <a:endParaRPr lang="en-US" sz="900" dirty="0" smtClean="0"/>
          </a:p>
          <a:p>
            <a:r>
              <a:rPr lang="en-US" sz="900" dirty="0"/>
              <a:t>†System-wide event day. The </a:t>
            </a:r>
            <a:r>
              <a:rPr lang="en-US" sz="900" dirty="0" smtClean="0"/>
              <a:t>percent of the population was </a:t>
            </a:r>
            <a:r>
              <a:rPr lang="en-US" sz="900" dirty="0"/>
              <a:t>reduced by a factor of 10 before being included in the average.</a:t>
            </a:r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26537"/>
              </p:ext>
            </p:extLst>
          </p:nvPr>
        </p:nvGraphicFramePr>
        <p:xfrm>
          <a:off x="453390" y="1143000"/>
          <a:ext cx="7924800" cy="3726844"/>
        </p:xfrm>
        <a:graphic>
          <a:graphicData uri="http://schemas.openxmlformats.org/drawingml/2006/table">
            <a:tbl>
              <a:tblPr firstRow="1" firstCol="1" bandRow="1"/>
              <a:tblGrid>
                <a:gridCol w="936711"/>
                <a:gridCol w="754441"/>
                <a:gridCol w="1489863"/>
                <a:gridCol w="1180795"/>
                <a:gridCol w="916107"/>
                <a:gridCol w="1218834"/>
                <a:gridCol w="1428049"/>
              </a:tblGrid>
              <a:tr h="650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Event 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Event 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Average Whole-Building 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Average Event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Impact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Percent of Population Called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Average Temperature (</a:t>
                      </a: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°</a:t>
                      </a: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7/9/12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7/10/12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7/11/12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7/12/12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8/2/12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8/10/12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n-US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%</a:t>
                      </a:r>
                      <a:r>
                        <a:rPr lang="en-US" sz="900" dirty="0" smtClean="0"/>
                        <a:t>†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8/13/12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3.02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9/13/12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1.93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9/14/12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1.91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10/1/12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10/1/12*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2.07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0.52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Average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4-5 pm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2.40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0.57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24%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96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Dually-enrolled SmartAC/</a:t>
            </a:r>
            <a:r>
              <a:rPr lang="en-US" dirty="0" err="1" smtClean="0"/>
              <a:t>SmartRate</a:t>
            </a:r>
            <a:r>
              <a:rPr lang="en-US" dirty="0" smtClean="0"/>
              <a:t>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1828800"/>
          </a:xfrm>
        </p:spPr>
        <p:txBody>
          <a:bodyPr/>
          <a:lstStyle/>
          <a:p>
            <a:r>
              <a:rPr lang="en-US" sz="1600" dirty="0" smtClean="0"/>
              <a:t>A much higher percentage of </a:t>
            </a:r>
            <a:r>
              <a:rPr lang="en-US" sz="1600" dirty="0" err="1" smtClean="0"/>
              <a:t>SmartAC</a:t>
            </a:r>
            <a:r>
              <a:rPr lang="en-US" sz="1600" dirty="0" smtClean="0"/>
              <a:t> customers were also enrolled in </a:t>
            </a:r>
            <a:r>
              <a:rPr lang="en-US" sz="1600" dirty="0" err="1" smtClean="0"/>
              <a:t>SmartRate</a:t>
            </a:r>
            <a:r>
              <a:rPr lang="en-US" sz="1600" dirty="0" smtClean="0"/>
              <a:t> for this year’s evaluation than past evaluations: Nearly 26,800 customers (compared to 4,700 in 2011), or 18%</a:t>
            </a:r>
          </a:p>
          <a:p>
            <a:r>
              <a:rPr lang="en-US" sz="1600" dirty="0" smtClean="0"/>
              <a:t>SmartRate customers provide lower impacts on non-SmartRate days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15945"/>
              </p:ext>
            </p:extLst>
          </p:nvPr>
        </p:nvGraphicFramePr>
        <p:xfrm>
          <a:off x="914400" y="2743200"/>
          <a:ext cx="7239002" cy="2689384"/>
        </p:xfrm>
        <a:graphic>
          <a:graphicData uri="http://schemas.openxmlformats.org/drawingml/2006/table">
            <a:tbl>
              <a:tblPr firstRow="1" firstCol="1" bandRow="1"/>
              <a:tblGrid>
                <a:gridCol w="1146285"/>
                <a:gridCol w="1146285"/>
                <a:gridCol w="1236608"/>
                <a:gridCol w="1236608"/>
                <a:gridCol w="1236608"/>
                <a:gridCol w="1236608"/>
              </a:tblGrid>
              <a:tr h="22905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Impact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Total Treated and Control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SmartAC-only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Dually-Enrolled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SmartAC-only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Dually-Enrolled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5228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12-Jul-12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 – 3 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104,058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17,876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– 4 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0.34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104,058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17,876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– 5 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104,058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17,876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2-Aug-12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– 5 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0.65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105,164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17,904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 – 6 PM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0.51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0.28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105,164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17,904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13-Aug-12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 – 4 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105,575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17,911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 – 5 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105,575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17,911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 – 6 PM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0.78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0.21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105,575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17,911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Dually Enrolled Customers Have Smaller Loads, Lower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88865173"/>
              </p:ext>
            </p:extLst>
          </p:nvPr>
        </p:nvGraphicFramePr>
        <p:xfrm>
          <a:off x="1295400" y="1447800"/>
          <a:ext cx="6391275" cy="436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51668"/>
              </p:ext>
            </p:extLst>
          </p:nvPr>
        </p:nvGraphicFramePr>
        <p:xfrm>
          <a:off x="457200" y="1981200"/>
          <a:ext cx="3970020" cy="2019300"/>
        </p:xfrm>
        <a:graphic>
          <a:graphicData uri="http://schemas.openxmlformats.org/drawingml/2006/table">
            <a:tbl>
              <a:tblPr firstRow="1" firstCol="1" bandRow="1"/>
              <a:tblGrid>
                <a:gridCol w="1569720"/>
                <a:gridCol w="1200150"/>
                <a:gridCol w="1200150"/>
              </a:tblGrid>
              <a:tr h="4857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Local Capacity Area</a:t>
                      </a:r>
                      <a:endParaRPr lang="en-US" sz="10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Impact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from</a:t>
                      </a:r>
                      <a:r>
                        <a:rPr lang="en-US" sz="1000" b="1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4-5 PM </a:t>
                      </a:r>
                      <a:r>
                        <a:rPr lang="en-US" sz="1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(kW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Temperature 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°</a:t>
                      </a: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Greater Bay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0.39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90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Greater Fresno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0.77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103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Kern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0.97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102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Northern Coast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0.26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90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0.60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Sierra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0.66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98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Stockton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0.62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97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43254"/>
              </p:ext>
            </p:extLst>
          </p:nvPr>
        </p:nvGraphicFramePr>
        <p:xfrm>
          <a:off x="4953000" y="1676400"/>
          <a:ext cx="3368675" cy="2676525"/>
        </p:xfrm>
        <a:graphic>
          <a:graphicData uri="http://schemas.openxmlformats.org/drawingml/2006/table">
            <a:tbl>
              <a:tblPr firstRow="1" firstCol="1" bandRow="1"/>
              <a:tblGrid>
                <a:gridCol w="968375"/>
                <a:gridCol w="1200150"/>
                <a:gridCol w="1200150"/>
              </a:tblGrid>
              <a:tr h="4857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Monthly Usage Decile</a:t>
                      </a:r>
                      <a:endParaRPr lang="en-US" sz="1000" b="1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Monthly Usage (kW)</a:t>
                      </a:r>
                      <a:endParaRPr lang="en-US" sz="1000" b="1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Average Impact from 4-5 PM (kW)</a:t>
                      </a:r>
                      <a:endParaRPr lang="en-US" sz="1000" b="1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212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0.28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329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0.43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399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0.48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459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0.53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518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0.57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581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0.62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654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0.67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745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0.69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881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0.71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1,284</a:t>
                      </a:r>
                      <a:endParaRPr lang="en-US" sz="9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Arial"/>
                        </a:rPr>
                        <a:t>0.78</a:t>
                      </a:r>
                      <a:endParaRPr lang="en-US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1676399"/>
            <a:ext cx="2824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Average Event </a:t>
            </a:r>
            <a:r>
              <a:rPr lang="en-US" sz="1400" b="1" dirty="0" smtClean="0"/>
              <a:t>Impacts by </a:t>
            </a:r>
            <a:r>
              <a:rPr lang="en-US" sz="1400" b="1" dirty="0"/>
              <a:t>LCA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371600"/>
            <a:ext cx="356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Average Event Impacts by Usage </a:t>
            </a:r>
            <a:r>
              <a:rPr lang="en-US" sz="1400" b="1" dirty="0" err="1"/>
              <a:t>Decile</a:t>
            </a:r>
            <a:endParaRPr lang="en-US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Impacts Across Usage Deciles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78047434"/>
              </p:ext>
            </p:extLst>
          </p:nvPr>
        </p:nvGraphicFramePr>
        <p:xfrm>
          <a:off x="838200" y="990600"/>
          <a:ext cx="7315200" cy="4923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Evaluation is required to produce forecasts of load impacts under specified weather conditions</a:t>
            </a:r>
          </a:p>
          <a:p>
            <a:r>
              <a:rPr lang="en-US" dirty="0" smtClean="0"/>
              <a:t>Our method is to use ex post impacts as inputs into a model describing relationship between impacts and temperature</a:t>
            </a:r>
          </a:p>
          <a:p>
            <a:r>
              <a:rPr lang="en-US" dirty="0" smtClean="0"/>
              <a:t>Similar method used for both residential and SMB</a:t>
            </a:r>
          </a:p>
          <a:p>
            <a:r>
              <a:rPr lang="en-US" dirty="0" smtClean="0"/>
              <a:t>Ex post impacts for SMB were taken from 2011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04800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 Ante Methodology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23223</TotalTime>
  <Words>1170</Words>
  <Application>Microsoft Office PowerPoint</Application>
  <PresentationFormat>On-screen Show (4:3)</PresentationFormat>
  <Paragraphs>300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PG&amp;E’s SmartAC Program   June 3, 2013  Michael Perry Freeman, Sullivan &amp; Co.  </vt:lpstr>
      <vt:lpstr>Overview of PG&amp;E’s SmartAC Program</vt:lpstr>
      <vt:lpstr>SmartAC Ex Post Methodology </vt:lpstr>
      <vt:lpstr>SmartAC 2012 Residential Ex Post Impacts (Excluding Dually-Enrolled Customers)</vt:lpstr>
      <vt:lpstr>Dually-enrolled SmartAC/SmartRate Customers</vt:lpstr>
      <vt:lpstr>Dually Enrolled Customers Have Smaller Loads, Lower Impacts</vt:lpstr>
      <vt:lpstr>Distribution of Impacts</vt:lpstr>
      <vt:lpstr>Distribution of Impacts Across Usage Deciles</vt:lpstr>
      <vt:lpstr>PowerPoint Presentation</vt:lpstr>
      <vt:lpstr>Ex Ante Model</vt:lpstr>
      <vt:lpstr>Ex Ante Adjustments</vt:lpstr>
      <vt:lpstr>Ex Ante Adjustment: Dually-Enrolled</vt:lpstr>
      <vt:lpstr>Ex Ante Methodology (example)</vt:lpstr>
      <vt:lpstr>SmartAC 2012 Residential Ex Ante Impacts</vt:lpstr>
      <vt:lpstr>SmartAC 2012 SMB Ex Ante Impacts</vt:lpstr>
      <vt:lpstr>Questions?</vt:lpstr>
    </vt:vector>
  </TitlesOfParts>
  <Company>FSC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Christine Hartmann</cp:lastModifiedBy>
  <cp:revision>639</cp:revision>
  <dcterms:created xsi:type="dcterms:W3CDTF">2008-02-13T16:17:33Z</dcterms:created>
  <dcterms:modified xsi:type="dcterms:W3CDTF">2013-05-17T22:25:55Z</dcterms:modified>
</cp:coreProperties>
</file>