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93" r:id="rId2"/>
    <p:sldId id="414" r:id="rId3"/>
    <p:sldId id="472" r:id="rId4"/>
    <p:sldId id="461" r:id="rId5"/>
    <p:sldId id="473" r:id="rId6"/>
    <p:sldId id="474" r:id="rId7"/>
    <p:sldId id="462" r:id="rId8"/>
    <p:sldId id="432" r:id="rId9"/>
    <p:sldId id="434" r:id="rId10"/>
    <p:sldId id="435" r:id="rId11"/>
    <p:sldId id="463" r:id="rId12"/>
    <p:sldId id="464" r:id="rId13"/>
    <p:sldId id="465" r:id="rId14"/>
    <p:sldId id="468" r:id="rId15"/>
    <p:sldId id="467" r:id="rId16"/>
    <p:sldId id="466" r:id="rId17"/>
    <p:sldId id="471" r:id="rId18"/>
    <p:sldId id="453" r:id="rId19"/>
    <p:sldId id="469" r:id="rId20"/>
    <p:sldId id="470" r:id="rId21"/>
    <p:sldId id="404" r:id="rId22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5FA"/>
    <a:srgbClr val="E8F5F8"/>
    <a:srgbClr val="336C99"/>
    <a:srgbClr val="234A6B"/>
    <a:srgbClr val="003366"/>
    <a:srgbClr val="860000"/>
    <a:srgbClr val="DFF2F9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563" autoAdjust="0"/>
  </p:normalViewPr>
  <p:slideViewPr>
    <p:cSldViewPr snapToGrid="0">
      <p:cViewPr varScale="1">
        <p:scale>
          <a:sx n="83" d="100"/>
          <a:sy n="83" d="100"/>
        </p:scale>
        <p:origin x="-1358" y="-67"/>
      </p:cViewPr>
      <p:guideLst>
        <p:guide orient="horz" pos="2160"/>
        <p:guide orient="horz" pos="1008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60" y="-84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\Data\FSC\1563%202011%20Statewide%20Aggregator%20Evaluation\SCE\Output\SCE%202011%20DRRC%20&amp;%20CBP%20Ex-Post%20Impact%20Tables%20FINAL%20CONFIDENTI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\Data\FSC\1563%202011%20Statewide%20Aggregator%20Evaluation\SDG&amp;E\Output\SDG&amp;E%202011%20CBP%20Ex-Post%20Impact%20Tables%20FINAL%20CONFIDENTI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burwen\Documents\163%20DRME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burwen\Documents\163%20DRME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\Data\FSC\1563%202011%20Statewide%20Aggregator%20Evaluation\PG&amp;E\Output\PGE%202011%20AMP%20&amp;%20CBP%20Ex-Post%20Impact%20Tables%20FINAL%20CONFIDENTI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burwen\Documents\163%20DRME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Events!$A$8</c:f>
              <c:strCache>
                <c:ptCount val="1"/>
                <c:pt idx="0">
                  <c:v>Day -Ahead</c:v>
                </c:pt>
              </c:strCache>
            </c:strRef>
          </c:tx>
          <c:cat>
            <c:strRef>
              <c:f>Events!$B$7:$D$7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Events!$B$8:$D$8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Events!$A$9</c:f>
              <c:strCache>
                <c:ptCount val="1"/>
                <c:pt idx="0">
                  <c:v>Day-Of</c:v>
                </c:pt>
              </c:strCache>
            </c:strRef>
          </c:tx>
          <c:cat>
            <c:strRef>
              <c:f>Events!$B$7:$D$7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Events!$B$9:$D$9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axId val="73236480"/>
        <c:axId val="73238016"/>
      </c:barChart>
      <c:catAx>
        <c:axId val="73236480"/>
        <c:scaling>
          <c:orientation val="minMax"/>
        </c:scaling>
        <c:axPos val="l"/>
        <c:tickLblPos val="nextTo"/>
        <c:crossAx val="73238016"/>
        <c:crosses val="autoZero"/>
        <c:auto val="1"/>
        <c:lblAlgn val="ctr"/>
        <c:lblOffset val="100"/>
      </c:catAx>
      <c:valAx>
        <c:axId val="73238016"/>
        <c:scaling>
          <c:orientation val="minMax"/>
          <c:max val="16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Events Called</a:t>
                </a:r>
              </a:p>
            </c:rich>
          </c:tx>
          <c:layout/>
        </c:title>
        <c:numFmt formatCode="General" sourceLinked="1"/>
        <c:tickLblPos val="nextTo"/>
        <c:crossAx val="73236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99308464101569"/>
          <c:y val="0.15583478011796431"/>
          <c:w val="0.20562233577185834"/>
          <c:h val="0.46768263098515828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35128883537445"/>
          <c:y val="8.6485942600414173E-2"/>
          <c:w val="0.7435778450228937"/>
          <c:h val="0.81698845222356775"/>
        </c:manualLayout>
      </c:layout>
      <c:barChart>
        <c:barDir val="col"/>
        <c:grouping val="clustered"/>
        <c:ser>
          <c:idx val="0"/>
          <c:order val="2"/>
          <c:tx>
            <c:strRef>
              <c:f>'Inputs-Results'!$R$5:$R$7</c:f>
              <c:strCache>
                <c:ptCount val="1"/>
                <c:pt idx="0">
                  <c:v>Weighted Temp (F)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multiLvlStrRef>
              <c:f>'Inputs-Results'!$L$8:$L$31</c:f>
            </c:multiLvlStrRef>
          </c:cat>
          <c:val>
            <c:numRef>
              <c:f>'Inputs-Results'!$R$8:$R$31</c:f>
              <c:numCache>
                <c:formatCode>0.0</c:formatCode>
                <c:ptCount val="24"/>
                <c:pt idx="0">
                  <c:v>67.380091999999948</c:v>
                </c:pt>
                <c:pt idx="1">
                  <c:v>66.148165000000006</c:v>
                </c:pt>
                <c:pt idx="2">
                  <c:v>65.353027999999981</c:v>
                </c:pt>
                <c:pt idx="3">
                  <c:v>64.736422000000005</c:v>
                </c:pt>
                <c:pt idx="4">
                  <c:v>64.021743999999998</c:v>
                </c:pt>
                <c:pt idx="5">
                  <c:v>63.680366000000006</c:v>
                </c:pt>
                <c:pt idx="6">
                  <c:v>63.503027000000003</c:v>
                </c:pt>
                <c:pt idx="7">
                  <c:v>65.600549999999998</c:v>
                </c:pt>
                <c:pt idx="8">
                  <c:v>69.458624000000086</c:v>
                </c:pt>
                <c:pt idx="9">
                  <c:v>73.342568999999983</c:v>
                </c:pt>
                <c:pt idx="10">
                  <c:v>77.178348999999784</c:v>
                </c:pt>
                <c:pt idx="11">
                  <c:v>79.621833999999978</c:v>
                </c:pt>
                <c:pt idx="12">
                  <c:v>81.348899000000003</c:v>
                </c:pt>
                <c:pt idx="13">
                  <c:v>83.152843999999988</c:v>
                </c:pt>
                <c:pt idx="14">
                  <c:v>84.266238000000001</c:v>
                </c:pt>
                <c:pt idx="15">
                  <c:v>84.36229299999998</c:v>
                </c:pt>
                <c:pt idx="16">
                  <c:v>84.010827000000006</c:v>
                </c:pt>
                <c:pt idx="17">
                  <c:v>82.560732999999914</c:v>
                </c:pt>
                <c:pt idx="18">
                  <c:v>79.796239999999997</c:v>
                </c:pt>
                <c:pt idx="19">
                  <c:v>76.216697999999994</c:v>
                </c:pt>
                <c:pt idx="20">
                  <c:v>73.630457999999948</c:v>
                </c:pt>
                <c:pt idx="21">
                  <c:v>72.577062999999981</c:v>
                </c:pt>
                <c:pt idx="22">
                  <c:v>71.588440999999989</c:v>
                </c:pt>
                <c:pt idx="23">
                  <c:v>68.197247000000004</c:v>
                </c:pt>
              </c:numCache>
            </c:numRef>
          </c:val>
        </c:ser>
        <c:gapWidth val="50"/>
        <c:axId val="81331712"/>
        <c:axId val="81333248"/>
      </c:barChart>
      <c:scatterChart>
        <c:scatterStyle val="smoothMarker"/>
        <c:ser>
          <c:idx val="1"/>
          <c:order val="0"/>
          <c:tx>
            <c:strRef>
              <c:f>'Inputs-Results'!$N$5:$N$7</c:f>
              <c:strCache>
                <c:ptCount val="1"/>
                <c:pt idx="0">
                  <c:v>Reference Load (MW)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'Inputs-Results'!$L$8:$L$31</c:f>
            </c:numRef>
          </c:xVal>
          <c:yVal>
            <c:numRef>
              <c:f>'Inputs-Results'!$N$8:$N$31</c:f>
              <c:numCache>
                <c:formatCode>0.00</c:formatCode>
                <c:ptCount val="24"/>
                <c:pt idx="0">
                  <c:v>4.4354323600000001</c:v>
                </c:pt>
                <c:pt idx="1">
                  <c:v>4.4735126000000003</c:v>
                </c:pt>
                <c:pt idx="2">
                  <c:v>4.5662007500000001</c:v>
                </c:pt>
                <c:pt idx="3">
                  <c:v>4.5066006400000003</c:v>
                </c:pt>
                <c:pt idx="4">
                  <c:v>4.4825367099999944</c:v>
                </c:pt>
                <c:pt idx="5">
                  <c:v>4.7270542299999869</c:v>
                </c:pt>
                <c:pt idx="6">
                  <c:v>7.8760031900000094</c:v>
                </c:pt>
                <c:pt idx="7">
                  <c:v>10.33722755</c:v>
                </c:pt>
                <c:pt idx="8">
                  <c:v>12.314972600000001</c:v>
                </c:pt>
                <c:pt idx="9">
                  <c:v>12.0003332</c:v>
                </c:pt>
                <c:pt idx="10">
                  <c:v>16.367178400000022</c:v>
                </c:pt>
                <c:pt idx="11">
                  <c:v>17.365978100000021</c:v>
                </c:pt>
                <c:pt idx="12">
                  <c:v>17.779436899999968</c:v>
                </c:pt>
                <c:pt idx="13">
                  <c:v>17.998515999999974</c:v>
                </c:pt>
                <c:pt idx="14">
                  <c:v>18.605874900000021</c:v>
                </c:pt>
                <c:pt idx="15">
                  <c:v>19.093682599999973</c:v>
                </c:pt>
                <c:pt idx="16">
                  <c:v>19.442951300000001</c:v>
                </c:pt>
                <c:pt idx="17">
                  <c:v>19.901307200000002</c:v>
                </c:pt>
                <c:pt idx="18">
                  <c:v>20.118315299999999</c:v>
                </c:pt>
                <c:pt idx="19">
                  <c:v>19.743224499999986</c:v>
                </c:pt>
                <c:pt idx="20">
                  <c:v>17.834198500000021</c:v>
                </c:pt>
                <c:pt idx="21">
                  <c:v>9.9808967400000004</c:v>
                </c:pt>
                <c:pt idx="22">
                  <c:v>5.5391772599999944</c:v>
                </c:pt>
                <c:pt idx="23">
                  <c:v>4.9969905499999943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'Inputs-Results'!$O$5:$O$7</c:f>
              <c:strCache>
                <c:ptCount val="1"/>
                <c:pt idx="0">
                  <c:v>Estimated Load w/ DR (MW)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'Inputs-Results'!$L$8:$L$31</c:f>
            </c:numRef>
          </c:xVal>
          <c:yVal>
            <c:numRef>
              <c:f>'Inputs-Results'!$O$8:$O$31</c:f>
              <c:numCache>
                <c:formatCode>0.00</c:formatCode>
                <c:ptCount val="24"/>
                <c:pt idx="0">
                  <c:v>4.4706360899999993</c:v>
                </c:pt>
                <c:pt idx="1">
                  <c:v>4.4742407200000063</c:v>
                </c:pt>
                <c:pt idx="2">
                  <c:v>4.522425259999987</c:v>
                </c:pt>
                <c:pt idx="3">
                  <c:v>4.4978577499999943</c:v>
                </c:pt>
                <c:pt idx="4">
                  <c:v>4.4424367</c:v>
                </c:pt>
                <c:pt idx="5">
                  <c:v>4.6353732399999945</c:v>
                </c:pt>
                <c:pt idx="6">
                  <c:v>7.9633677799999996</c:v>
                </c:pt>
                <c:pt idx="7">
                  <c:v>10.34864748</c:v>
                </c:pt>
                <c:pt idx="8">
                  <c:v>11.928829199999999</c:v>
                </c:pt>
                <c:pt idx="9">
                  <c:v>12.6255136</c:v>
                </c:pt>
                <c:pt idx="10">
                  <c:v>16.651428599999999</c:v>
                </c:pt>
                <c:pt idx="11">
                  <c:v>17.179860600000033</c:v>
                </c:pt>
                <c:pt idx="12">
                  <c:v>17.805945700000024</c:v>
                </c:pt>
                <c:pt idx="13">
                  <c:v>20.245387499999989</c:v>
                </c:pt>
                <c:pt idx="14">
                  <c:v>20.9719379</c:v>
                </c:pt>
                <c:pt idx="15">
                  <c:v>12.0026113</c:v>
                </c:pt>
                <c:pt idx="16">
                  <c:v>14.421473900000001</c:v>
                </c:pt>
                <c:pt idx="17">
                  <c:v>20.505995599999999</c:v>
                </c:pt>
                <c:pt idx="18">
                  <c:v>21.631148099999997</c:v>
                </c:pt>
                <c:pt idx="19">
                  <c:v>20.442917299999973</c:v>
                </c:pt>
                <c:pt idx="20">
                  <c:v>17.921921699999999</c:v>
                </c:pt>
                <c:pt idx="21">
                  <c:v>10.43376885</c:v>
                </c:pt>
                <c:pt idx="22">
                  <c:v>5.9337965000000024</c:v>
                </c:pt>
                <c:pt idx="23">
                  <c:v>5.3980593199999944</c:v>
                </c:pt>
              </c:numCache>
            </c:numRef>
          </c:yVal>
          <c:smooth val="1"/>
        </c:ser>
        <c:axId val="81311616"/>
        <c:axId val="81313152"/>
      </c:scatterChart>
      <c:valAx>
        <c:axId val="81311616"/>
        <c:scaling>
          <c:orientation val="minMax"/>
          <c:max val="24"/>
          <c:min val="1"/>
        </c:scaling>
        <c:axPos val="b"/>
        <c:minorGridlines/>
        <c:numFmt formatCode="General" sourceLinked="1"/>
        <c:majorTickMark val="none"/>
        <c:tickLblPos val="nextTo"/>
        <c:spPr>
          <a:ln>
            <a:solidFill>
              <a:sysClr val="window" lastClr="FFFFFF">
                <a:lumMod val="50000"/>
                <a:alpha val="80000"/>
              </a:sysClr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1313152"/>
        <c:crosses val="autoZero"/>
        <c:crossBetween val="midCat"/>
        <c:majorUnit val="3"/>
        <c:minorUnit val="1"/>
      </c:valAx>
      <c:valAx>
        <c:axId val="81313152"/>
        <c:scaling>
          <c:orientation val="minMax"/>
          <c:min val="0"/>
        </c:scaling>
        <c:axPos val="l"/>
        <c:majorGridlines>
          <c:spPr>
            <a:ln>
              <a:solidFill>
                <a:schemeClr val="bg1">
                  <a:lumMod val="50000"/>
                  <a:alpha val="80000"/>
                </a:schemeClr>
              </a:solidFill>
            </a:ln>
          </c:spPr>
        </c:majorGridlines>
        <c:title>
          <c:tx>
            <c:strRef>
              <c:f>'Inputs-Results'!$M$4</c:f>
              <c:strCache>
                <c:ptCount val="1"/>
                <c:pt idx="0">
                  <c:v>Aggregate MW</c:v>
                </c:pt>
              </c:strCache>
            </c:strRef>
          </c:tx>
          <c:layout>
            <c:manualLayout>
              <c:xMode val="edge"/>
              <c:yMode val="edge"/>
              <c:x val="2.7329585969383889E-2"/>
              <c:y val="0.32005264692790653"/>
            </c:manualLayout>
          </c:layout>
          <c:txPr>
            <a:bodyPr rot="-5400000" vert="horz"/>
            <a:lstStyle/>
            <a:p>
              <a:pPr>
                <a:defRPr sz="1200" b="1"/>
              </a:pPr>
              <a:endParaRPr lang="en-US"/>
            </a:p>
          </c:txPr>
        </c:title>
        <c:numFmt formatCode="0.00" sourceLinked="0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1311616"/>
        <c:crosses val="autoZero"/>
        <c:crossBetween val="midCat"/>
      </c:valAx>
      <c:catAx>
        <c:axId val="81331712"/>
        <c:scaling>
          <c:orientation val="minMax"/>
        </c:scaling>
        <c:delete val="1"/>
        <c:axPos val="b"/>
        <c:tickLblPos val="none"/>
        <c:crossAx val="81333248"/>
        <c:crosses val="autoZero"/>
        <c:auto val="1"/>
        <c:lblAlgn val="ctr"/>
        <c:lblOffset val="100"/>
      </c:catAx>
      <c:valAx>
        <c:axId val="81333248"/>
        <c:scaling>
          <c:orientation val="minMax"/>
          <c:max val="150"/>
          <c:min val="50"/>
        </c:scaling>
        <c:axPos val="r"/>
        <c:title>
          <c:tx>
            <c:strRef>
              <c:f>'Inputs-Results'!$R$5:$R$7</c:f>
              <c:strCache>
                <c:ptCount val="1"/>
                <c:pt idx="0">
                  <c:v>Weighted Temp (F)</c:v>
                </c:pt>
              </c:strCache>
            </c:strRef>
          </c:tx>
          <c:layout>
            <c:manualLayout>
              <c:xMode val="edge"/>
              <c:yMode val="edge"/>
              <c:x val="0.95050280925866937"/>
              <c:y val="0.34141404839015038"/>
            </c:manualLayout>
          </c:layout>
          <c:txPr>
            <a:bodyPr/>
            <a:lstStyle/>
            <a:p>
              <a:pPr>
                <a:defRPr sz="1000" b="1" i="0" u="none" strike="noStrik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</a:defRPr>
              </a:pPr>
              <a:endParaRPr lang="en-US"/>
            </a:p>
          </c:txPr>
        </c:title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1331712"/>
        <c:crosses val="max"/>
        <c:crossBetween val="between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11008248246425846"/>
          <c:y val="1.7271159818473013E-2"/>
          <c:w val="0.77675003413590771"/>
          <c:h val="5.0086465799962142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'Performance by IOU'!$C$2</c:f>
              <c:strCache>
                <c:ptCount val="1"/>
                <c:pt idx="0">
                  <c:v>Nominated MW</c:v>
                </c:pt>
              </c:strCache>
            </c:strRef>
          </c:tx>
          <c:cat>
            <c:multiLvlStrRef>
              <c:f>'Performance by IOU'!$A$3:$B$13</c:f>
              <c:multiLvlStrCache>
                <c:ptCount val="11"/>
                <c:lvl>
                  <c:pt idx="0">
                    <c:v>7/5/2011</c:v>
                  </c:pt>
                  <c:pt idx="1">
                    <c:v>8/26/2011</c:v>
                  </c:pt>
                  <c:pt idx="2">
                    <c:v>9/7/2011</c:v>
                  </c:pt>
                  <c:pt idx="3">
                    <c:v>10/12/2011</c:v>
                  </c:pt>
                  <c:pt idx="4">
                    <c:v>10/13/2011</c:v>
                  </c:pt>
                  <c:pt idx="5">
                    <c:v>7/5/2011</c:v>
                  </c:pt>
                  <c:pt idx="6">
                    <c:v>7/6/2011</c:v>
                  </c:pt>
                  <c:pt idx="7">
                    <c:v>8/26/2011</c:v>
                  </c:pt>
                  <c:pt idx="8">
                    <c:v>9/7/2011</c:v>
                  </c:pt>
                  <c:pt idx="9">
                    <c:v>10/12/2011</c:v>
                  </c:pt>
                  <c:pt idx="10">
                    <c:v>10/13/2011</c:v>
                  </c:pt>
                </c:lvl>
                <c:lvl>
                  <c:pt idx="0">
                    <c:v>CBP-DA</c:v>
                  </c:pt>
                  <c:pt idx="5">
                    <c:v>CBP-DO</c:v>
                  </c:pt>
                </c:lvl>
              </c:multiLvlStrCache>
            </c:multiLvlStrRef>
          </c:cat>
          <c:val>
            <c:numRef>
              <c:f>'Performance by IOU'!$C$3:$C$13</c:f>
              <c:numCache>
                <c:formatCode>0.0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7.6</c:v>
                </c:pt>
                <c:pt idx="3">
                  <c:v>7.2</c:v>
                </c:pt>
                <c:pt idx="4">
                  <c:v>7.2</c:v>
                </c:pt>
                <c:pt idx="5">
                  <c:v>11.5</c:v>
                </c:pt>
                <c:pt idx="6">
                  <c:v>11.5</c:v>
                </c:pt>
                <c:pt idx="7">
                  <c:v>10.8</c:v>
                </c:pt>
                <c:pt idx="8">
                  <c:v>10.9</c:v>
                </c:pt>
                <c:pt idx="9">
                  <c:v>11</c:v>
                </c:pt>
                <c:pt idx="10">
                  <c:v>11</c:v>
                </c:pt>
              </c:numCache>
            </c:numRef>
          </c:val>
        </c:ser>
        <c:ser>
          <c:idx val="1"/>
          <c:order val="1"/>
          <c:tx>
            <c:strRef>
              <c:f>'Performance by IOU'!$D$2</c:f>
              <c:strCache>
                <c:ptCount val="1"/>
                <c:pt idx="0">
                  <c:v>Estimated MW</c:v>
                </c:pt>
              </c:strCache>
            </c:strRef>
          </c:tx>
          <c:cat>
            <c:multiLvlStrRef>
              <c:f>'Performance by IOU'!$A$3:$B$13</c:f>
              <c:multiLvlStrCache>
                <c:ptCount val="11"/>
                <c:lvl>
                  <c:pt idx="0">
                    <c:v>7/5/2011</c:v>
                  </c:pt>
                  <c:pt idx="1">
                    <c:v>8/26/2011</c:v>
                  </c:pt>
                  <c:pt idx="2">
                    <c:v>9/7/2011</c:v>
                  </c:pt>
                  <c:pt idx="3">
                    <c:v>10/12/2011</c:v>
                  </c:pt>
                  <c:pt idx="4">
                    <c:v>10/13/2011</c:v>
                  </c:pt>
                  <c:pt idx="5">
                    <c:v>7/5/2011</c:v>
                  </c:pt>
                  <c:pt idx="6">
                    <c:v>7/6/2011</c:v>
                  </c:pt>
                  <c:pt idx="7">
                    <c:v>8/26/2011</c:v>
                  </c:pt>
                  <c:pt idx="8">
                    <c:v>9/7/2011</c:v>
                  </c:pt>
                  <c:pt idx="9">
                    <c:v>10/12/2011</c:v>
                  </c:pt>
                  <c:pt idx="10">
                    <c:v>10/13/2011</c:v>
                  </c:pt>
                </c:lvl>
                <c:lvl>
                  <c:pt idx="0">
                    <c:v>CBP-DA</c:v>
                  </c:pt>
                  <c:pt idx="5">
                    <c:v>CBP-DO</c:v>
                  </c:pt>
                </c:lvl>
              </c:multiLvlStrCache>
            </c:multiLvlStrRef>
          </c:cat>
          <c:val>
            <c:numRef>
              <c:f>'Performance by IOU'!$D$3:$D$13</c:f>
              <c:numCache>
                <c:formatCode>General</c:formatCode>
                <c:ptCount val="11"/>
                <c:pt idx="0">
                  <c:v>8.3000000000000007</c:v>
                </c:pt>
                <c:pt idx="1">
                  <c:v>10.1</c:v>
                </c:pt>
                <c:pt idx="2">
                  <c:v>14</c:v>
                </c:pt>
                <c:pt idx="3">
                  <c:v>13.3</c:v>
                </c:pt>
                <c:pt idx="4">
                  <c:v>11.2</c:v>
                </c:pt>
                <c:pt idx="5">
                  <c:v>11.6</c:v>
                </c:pt>
                <c:pt idx="6">
                  <c:v>11.7</c:v>
                </c:pt>
                <c:pt idx="7">
                  <c:v>11.3</c:v>
                </c:pt>
                <c:pt idx="8">
                  <c:v>15.6</c:v>
                </c:pt>
                <c:pt idx="9">
                  <c:v>10.6</c:v>
                </c:pt>
                <c:pt idx="10">
                  <c:v>10.200000000000001</c:v>
                </c:pt>
              </c:numCache>
            </c:numRef>
          </c:val>
        </c:ser>
        <c:axId val="81344384"/>
        <c:axId val="81348864"/>
      </c:barChart>
      <c:catAx>
        <c:axId val="81344384"/>
        <c:scaling>
          <c:orientation val="minMax"/>
        </c:scaling>
        <c:axPos val="b"/>
        <c:tickLblPos val="nextTo"/>
        <c:crossAx val="81348864"/>
        <c:crosses val="autoZero"/>
        <c:auto val="1"/>
        <c:lblAlgn val="ctr"/>
        <c:lblOffset val="100"/>
      </c:catAx>
      <c:valAx>
        <c:axId val="81348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0"/>
        <c:tickLblPos val="nextTo"/>
        <c:crossAx val="8134438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35128883537445"/>
          <c:y val="8.6485942600414173E-2"/>
          <c:w val="0.7435778450228937"/>
          <c:h val="0.81698845222356786"/>
        </c:manualLayout>
      </c:layout>
      <c:barChart>
        <c:barDir val="col"/>
        <c:grouping val="clustered"/>
        <c:ser>
          <c:idx val="0"/>
          <c:order val="2"/>
          <c:tx>
            <c:strRef>
              <c:f>'Inputs-Results'!$R$5</c:f>
              <c:strCache>
                <c:ptCount val="1"/>
                <c:pt idx="0">
                  <c:v>Weighted Temp (F)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val>
            <c:numRef>
              <c:f>'Inputs-Results'!$R$7:$R$31</c:f>
              <c:numCache>
                <c:formatCode>0.0</c:formatCode>
                <c:ptCount val="25"/>
                <c:pt idx="1">
                  <c:v>67.599239999999995</c:v>
                </c:pt>
                <c:pt idx="2">
                  <c:v>67.436230000000023</c:v>
                </c:pt>
                <c:pt idx="3">
                  <c:v>67.197040000000001</c:v>
                </c:pt>
                <c:pt idx="4">
                  <c:v>67.513920000000027</c:v>
                </c:pt>
                <c:pt idx="5">
                  <c:v>69.170679999999948</c:v>
                </c:pt>
                <c:pt idx="6">
                  <c:v>72.302289999999999</c:v>
                </c:pt>
                <c:pt idx="7">
                  <c:v>76.064690000000027</c:v>
                </c:pt>
                <c:pt idx="8">
                  <c:v>78.902690000000007</c:v>
                </c:pt>
                <c:pt idx="9">
                  <c:v>80.423789999999983</c:v>
                </c:pt>
                <c:pt idx="10">
                  <c:v>81.018299999999996</c:v>
                </c:pt>
                <c:pt idx="11">
                  <c:v>81.434680000000085</c:v>
                </c:pt>
                <c:pt idx="12">
                  <c:v>81.53828</c:v>
                </c:pt>
                <c:pt idx="13">
                  <c:v>81.162999999999982</c:v>
                </c:pt>
                <c:pt idx="14">
                  <c:v>80.458399999999983</c:v>
                </c:pt>
                <c:pt idx="15">
                  <c:v>79.312449999999998</c:v>
                </c:pt>
                <c:pt idx="16">
                  <c:v>77.384680000000003</c:v>
                </c:pt>
                <c:pt idx="17">
                  <c:v>74.941280000000106</c:v>
                </c:pt>
                <c:pt idx="18">
                  <c:v>72.808579999999978</c:v>
                </c:pt>
                <c:pt idx="19">
                  <c:v>71.546340000000001</c:v>
                </c:pt>
                <c:pt idx="20">
                  <c:v>70.690989999999999</c:v>
                </c:pt>
                <c:pt idx="21">
                  <c:v>69.773699999999991</c:v>
                </c:pt>
                <c:pt idx="22">
                  <c:v>68.827359999999999</c:v>
                </c:pt>
                <c:pt idx="23">
                  <c:v>68.385199999999998</c:v>
                </c:pt>
                <c:pt idx="24">
                  <c:v>68.278279999999981</c:v>
                </c:pt>
              </c:numCache>
            </c:numRef>
          </c:val>
        </c:ser>
        <c:gapWidth val="50"/>
        <c:axId val="90147840"/>
        <c:axId val="90161920"/>
      </c:barChart>
      <c:scatterChart>
        <c:scatterStyle val="smoothMarker"/>
        <c:ser>
          <c:idx val="1"/>
          <c:order val="0"/>
          <c:tx>
            <c:strRef>
              <c:f>'Inputs-Results'!$N$5</c:f>
              <c:strCache>
                <c:ptCount val="1"/>
                <c:pt idx="0">
                  <c:v>Reference Load (MW)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'Inputs-Results'!$K$7:$K$31</c:f>
              <c:numCache>
                <c:formatCode>General</c:formatCode>
                <c:ptCount val="25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</c:numCache>
            </c:numRef>
          </c:xVal>
          <c:yVal>
            <c:numRef>
              <c:f>'Inputs-Results'!$N$7:$N$31</c:f>
              <c:numCache>
                <c:formatCode>0.00</c:formatCode>
                <c:ptCount val="25"/>
                <c:pt idx="1">
                  <c:v>11.043387000000001</c:v>
                </c:pt>
                <c:pt idx="2">
                  <c:v>11.320118099999998</c:v>
                </c:pt>
                <c:pt idx="3">
                  <c:v>11.172258900000001</c:v>
                </c:pt>
                <c:pt idx="4">
                  <c:v>10.9617513</c:v>
                </c:pt>
                <c:pt idx="5">
                  <c:v>11.803970400000001</c:v>
                </c:pt>
                <c:pt idx="6">
                  <c:v>13.549766700000001</c:v>
                </c:pt>
                <c:pt idx="7">
                  <c:v>16.8217839</c:v>
                </c:pt>
                <c:pt idx="8">
                  <c:v>17.287923899999978</c:v>
                </c:pt>
                <c:pt idx="9">
                  <c:v>20.793266099999986</c:v>
                </c:pt>
                <c:pt idx="10">
                  <c:v>23.525325899999974</c:v>
                </c:pt>
                <c:pt idx="11">
                  <c:v>26.853157499999998</c:v>
                </c:pt>
                <c:pt idx="12">
                  <c:v>26.752289699999974</c:v>
                </c:pt>
                <c:pt idx="13">
                  <c:v>26.183858999999998</c:v>
                </c:pt>
                <c:pt idx="14">
                  <c:v>25.764118799999999</c:v>
                </c:pt>
                <c:pt idx="15">
                  <c:v>25.871677799999997</c:v>
                </c:pt>
                <c:pt idx="16">
                  <c:v>26.79559889999997</c:v>
                </c:pt>
                <c:pt idx="17">
                  <c:v>25.408863</c:v>
                </c:pt>
                <c:pt idx="18">
                  <c:v>24.3698196</c:v>
                </c:pt>
                <c:pt idx="19">
                  <c:v>19.830722699999974</c:v>
                </c:pt>
                <c:pt idx="20">
                  <c:v>18.293603099999974</c:v>
                </c:pt>
                <c:pt idx="21">
                  <c:v>16.712399099999974</c:v>
                </c:pt>
                <c:pt idx="22">
                  <c:v>13.2281862</c:v>
                </c:pt>
                <c:pt idx="23">
                  <c:v>11.526816</c:v>
                </c:pt>
                <c:pt idx="24">
                  <c:v>10.6706178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'Inputs-Results'!$O$5</c:f>
              <c:strCache>
                <c:ptCount val="1"/>
                <c:pt idx="0">
                  <c:v>Estimated Load w/ DR (MW)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'Inputs-Results'!$K$7:$K$31</c:f>
              <c:numCache>
                <c:formatCode>General</c:formatCode>
                <c:ptCount val="25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</c:numCache>
            </c:numRef>
          </c:xVal>
          <c:yVal>
            <c:numRef>
              <c:f>'Inputs-Results'!$O$7:$O$31</c:f>
              <c:numCache>
                <c:formatCode>0.00</c:formatCode>
                <c:ptCount val="25"/>
                <c:pt idx="1">
                  <c:v>11.220866999999998</c:v>
                </c:pt>
                <c:pt idx="2">
                  <c:v>11.4268815</c:v>
                </c:pt>
                <c:pt idx="3">
                  <c:v>10.90648770000001</c:v>
                </c:pt>
                <c:pt idx="4">
                  <c:v>10.655113800000002</c:v>
                </c:pt>
                <c:pt idx="5">
                  <c:v>11.571543</c:v>
                </c:pt>
                <c:pt idx="6">
                  <c:v>12.857309100000002</c:v>
                </c:pt>
                <c:pt idx="7">
                  <c:v>16.279113299999974</c:v>
                </c:pt>
                <c:pt idx="8">
                  <c:v>18.732101100000001</c:v>
                </c:pt>
                <c:pt idx="9">
                  <c:v>21.399809099999999</c:v>
                </c:pt>
                <c:pt idx="10">
                  <c:v>26.329647599999969</c:v>
                </c:pt>
                <c:pt idx="11">
                  <c:v>27.4049418</c:v>
                </c:pt>
                <c:pt idx="12">
                  <c:v>24.640966199999998</c:v>
                </c:pt>
                <c:pt idx="13">
                  <c:v>20.716546799999989</c:v>
                </c:pt>
                <c:pt idx="14">
                  <c:v>17.256518099999987</c:v>
                </c:pt>
                <c:pt idx="15">
                  <c:v>15.983440800000011</c:v>
                </c:pt>
                <c:pt idx="16">
                  <c:v>16.195401899999986</c:v>
                </c:pt>
                <c:pt idx="17">
                  <c:v>15.669438900000006</c:v>
                </c:pt>
                <c:pt idx="18">
                  <c:v>23.177169299999999</c:v>
                </c:pt>
                <c:pt idx="19">
                  <c:v>23.451416699999989</c:v>
                </c:pt>
                <c:pt idx="20">
                  <c:v>21.682241999999974</c:v>
                </c:pt>
                <c:pt idx="21">
                  <c:v>18.026730299999972</c:v>
                </c:pt>
                <c:pt idx="22">
                  <c:v>13.721208299999999</c:v>
                </c:pt>
                <c:pt idx="23">
                  <c:v>11.6114505</c:v>
                </c:pt>
                <c:pt idx="24">
                  <c:v>10.715375399999999</c:v>
                </c:pt>
              </c:numCache>
            </c:numRef>
          </c:yVal>
          <c:smooth val="1"/>
        </c:ser>
        <c:axId val="90135552"/>
        <c:axId val="90145920"/>
      </c:scatterChart>
      <c:valAx>
        <c:axId val="90135552"/>
        <c:scaling>
          <c:orientation val="minMax"/>
          <c:max val="24"/>
          <c:min val="1"/>
        </c:scaling>
        <c:axPos val="b"/>
        <c:min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Hour ending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solidFill>
              <a:sysClr val="window" lastClr="FFFFFF">
                <a:lumMod val="50000"/>
                <a:alpha val="80000"/>
              </a:sysClr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45920"/>
        <c:crosses val="autoZero"/>
        <c:crossBetween val="midCat"/>
        <c:majorUnit val="3"/>
        <c:minorUnit val="1"/>
      </c:valAx>
      <c:valAx>
        <c:axId val="90145920"/>
        <c:scaling>
          <c:orientation val="minMax"/>
        </c:scaling>
        <c:axPos val="l"/>
        <c:majorGridlines>
          <c:spPr>
            <a:ln>
              <a:solidFill>
                <a:schemeClr val="bg1">
                  <a:lumMod val="50000"/>
                  <a:alpha val="80000"/>
                </a:schemeClr>
              </a:solidFill>
            </a:ln>
          </c:spPr>
        </c:majorGridlines>
        <c:title>
          <c:tx>
            <c:strRef>
              <c:f>'Inputs-Results'!$M$4</c:f>
              <c:strCache>
                <c:ptCount val="1"/>
                <c:pt idx="0">
                  <c:v>Aggregate MW</c:v>
                </c:pt>
              </c:strCache>
            </c:strRef>
          </c:tx>
          <c:layout>
            <c:manualLayout>
              <c:xMode val="edge"/>
              <c:yMode val="edge"/>
              <c:x val="1.2152810717937388E-2"/>
              <c:y val="0.36325278483890344"/>
            </c:manualLayout>
          </c:layout>
          <c:txPr>
            <a:bodyPr/>
            <a:lstStyle/>
            <a:p>
              <a:pPr>
                <a:defRPr b="1"/>
              </a:pPr>
              <a:endParaRPr lang="en-US"/>
            </a:p>
          </c:txPr>
        </c:title>
        <c:numFmt formatCode="0.00" sourceLinked="0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0135552"/>
        <c:crosses val="autoZero"/>
        <c:crossBetween val="midCat"/>
      </c:valAx>
      <c:catAx>
        <c:axId val="90147840"/>
        <c:scaling>
          <c:orientation val="minMax"/>
        </c:scaling>
        <c:delete val="1"/>
        <c:axPos val="b"/>
        <c:tickLblPos val="none"/>
        <c:crossAx val="90161920"/>
        <c:crosses val="autoZero"/>
        <c:auto val="1"/>
        <c:lblAlgn val="ctr"/>
        <c:lblOffset val="100"/>
      </c:catAx>
      <c:valAx>
        <c:axId val="90161920"/>
        <c:scaling>
          <c:orientation val="minMax"/>
          <c:max val="150"/>
          <c:min val="50"/>
        </c:scaling>
        <c:axPos val="r"/>
        <c:title>
          <c:tx>
            <c:strRef>
              <c:f>'Inputs-Results'!$R$5:$R$7</c:f>
              <c:strCache>
                <c:ptCount val="1"/>
                <c:pt idx="0">
                  <c:v>Weighted Temp (F)</c:v>
                </c:pt>
              </c:strCache>
            </c:strRef>
          </c:tx>
          <c:layout>
            <c:manualLayout>
              <c:xMode val="edge"/>
              <c:yMode val="edge"/>
              <c:x val="0.95050279859595765"/>
              <c:y val="0.34141427449521605"/>
            </c:manualLayout>
          </c:layout>
          <c:txPr>
            <a:bodyPr/>
            <a:lstStyle/>
            <a:p>
              <a:pPr>
                <a:defRPr b="1"/>
              </a:pPr>
              <a:endParaRPr lang="en-US"/>
            </a:p>
          </c:txPr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0147840"/>
        <c:crosses val="max"/>
        <c:crossBetween val="between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1100824558074819"/>
          <c:y val="1.7271167875669086E-2"/>
          <c:w val="0.82678338024012055"/>
          <c:h val="5.0086283505900442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Sheet7!$B$1</c:f>
              <c:strCache>
                <c:ptCount val="1"/>
                <c:pt idx="0">
                  <c:v>PG&amp;E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numRef>
              <c:f>Sheet7!$A$4:$A$14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Sheet7!$B$4:$B$14</c:f>
              <c:numCache>
                <c:formatCode>General</c:formatCode>
                <c:ptCount val="11"/>
                <c:pt idx="0">
                  <c:v>29.6</c:v>
                </c:pt>
                <c:pt idx="1">
                  <c:v>34.5</c:v>
                </c:pt>
                <c:pt idx="2">
                  <c:v>34.700000000000003</c:v>
                </c:pt>
                <c:pt idx="3">
                  <c:v>35.200000000000003</c:v>
                </c:pt>
                <c:pt idx="4">
                  <c:v>35.700000000000003</c:v>
                </c:pt>
                <c:pt idx="5">
                  <c:v>36.300000000000004</c:v>
                </c:pt>
                <c:pt idx="6">
                  <c:v>36.9</c:v>
                </c:pt>
                <c:pt idx="7">
                  <c:v>37.700000000000003</c:v>
                </c:pt>
                <c:pt idx="8">
                  <c:v>38.5</c:v>
                </c:pt>
                <c:pt idx="9">
                  <c:v>39.300000000000004</c:v>
                </c:pt>
                <c:pt idx="10">
                  <c:v>40.200000000000003</c:v>
                </c:pt>
              </c:numCache>
            </c:numRef>
          </c:val>
        </c:ser>
        <c:ser>
          <c:idx val="3"/>
          <c:order val="1"/>
          <c:tx>
            <c:strRef>
              <c:f>Sheet7!$E$1</c:f>
              <c:strCache>
                <c:ptCount val="1"/>
                <c:pt idx="0">
                  <c:v>SCE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numRef>
              <c:f>Sheet7!$A$4:$A$14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Sheet7!$E$4:$E$14</c:f>
              <c:numCache>
                <c:formatCode>General</c:formatCode>
                <c:ptCount val="11"/>
                <c:pt idx="0">
                  <c:v>26.2</c:v>
                </c:pt>
                <c:pt idx="1">
                  <c:v>27.8</c:v>
                </c:pt>
                <c:pt idx="2">
                  <c:v>27.8</c:v>
                </c:pt>
                <c:pt idx="3">
                  <c:v>27.8</c:v>
                </c:pt>
                <c:pt idx="4">
                  <c:v>27.8</c:v>
                </c:pt>
                <c:pt idx="5">
                  <c:v>27.8</c:v>
                </c:pt>
                <c:pt idx="6">
                  <c:v>27.8</c:v>
                </c:pt>
                <c:pt idx="7">
                  <c:v>27.8</c:v>
                </c:pt>
                <c:pt idx="8">
                  <c:v>27.8</c:v>
                </c:pt>
                <c:pt idx="9">
                  <c:v>27.8</c:v>
                </c:pt>
                <c:pt idx="10">
                  <c:v>27.8</c:v>
                </c:pt>
              </c:numCache>
            </c:numRef>
          </c:val>
        </c:ser>
        <c:ser>
          <c:idx val="6"/>
          <c:order val="2"/>
          <c:tx>
            <c:strRef>
              <c:f>Sheet7!$H$1</c:f>
              <c:strCache>
                <c:ptCount val="1"/>
                <c:pt idx="0">
                  <c:v>SDG&amp;E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numRef>
              <c:f>Sheet7!$A$4:$A$14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Sheet7!$H$4:$H$14</c:f>
              <c:numCache>
                <c:formatCode>General</c:formatCode>
                <c:ptCount val="11"/>
                <c:pt idx="0">
                  <c:v>25</c:v>
                </c:pt>
                <c:pt idx="1">
                  <c:v>26.4</c:v>
                </c:pt>
                <c:pt idx="2">
                  <c:v>27.8</c:v>
                </c:pt>
                <c:pt idx="3">
                  <c:v>27.8</c:v>
                </c:pt>
                <c:pt idx="4">
                  <c:v>27.8</c:v>
                </c:pt>
                <c:pt idx="5">
                  <c:v>27.8</c:v>
                </c:pt>
                <c:pt idx="6">
                  <c:v>27.8</c:v>
                </c:pt>
                <c:pt idx="7">
                  <c:v>27.8</c:v>
                </c:pt>
                <c:pt idx="8">
                  <c:v>27.8</c:v>
                </c:pt>
                <c:pt idx="9">
                  <c:v>27.8</c:v>
                </c:pt>
                <c:pt idx="10">
                  <c:v>27.8</c:v>
                </c:pt>
              </c:numCache>
            </c:numRef>
          </c:val>
        </c:ser>
        <c:axId val="90183168"/>
        <c:axId val="90184704"/>
      </c:barChart>
      <c:catAx>
        <c:axId val="90183168"/>
        <c:scaling>
          <c:orientation val="minMax"/>
        </c:scaling>
        <c:axPos val="b"/>
        <c:numFmt formatCode="General" sourceLinked="1"/>
        <c:tickLblPos val="nextTo"/>
        <c:crossAx val="90184704"/>
        <c:crosses val="autoZero"/>
        <c:auto val="1"/>
        <c:lblAlgn val="ctr"/>
        <c:lblOffset val="100"/>
      </c:catAx>
      <c:valAx>
        <c:axId val="90184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>
            <c:manualLayout>
              <c:xMode val="edge"/>
              <c:yMode val="edge"/>
              <c:x val="2.1645021645021651E-2"/>
              <c:y val="0.48022086431904476"/>
            </c:manualLayout>
          </c:layout>
        </c:title>
        <c:numFmt formatCode="General" sourceLinked="1"/>
        <c:tickLblPos val="nextTo"/>
        <c:crossAx val="9018316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Accounts!$J$7</c:f>
              <c:strCache>
                <c:ptCount val="1"/>
                <c:pt idx="0">
                  <c:v> Retail stores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Accounts!$K$7:$M$7</c:f>
              <c:numCache>
                <c:formatCode>0.0</c:formatCode>
                <c:ptCount val="3"/>
                <c:pt idx="0" formatCode="0">
                  <c:v>212</c:v>
                </c:pt>
                <c:pt idx="1">
                  <c:v>454</c:v>
                </c:pt>
                <c:pt idx="2" formatCode="General">
                  <c:v>234</c:v>
                </c:pt>
              </c:numCache>
            </c:numRef>
          </c:val>
        </c:ser>
        <c:ser>
          <c:idx val="1"/>
          <c:order val="1"/>
          <c:tx>
            <c:strRef>
              <c:f>Accounts!$J$8</c:f>
              <c:strCache>
                <c:ptCount val="1"/>
                <c:pt idx="0">
                  <c:v> Agriculture, Mining &amp; Construction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Accounts!$K$8:$M$8</c:f>
              <c:numCache>
                <c:formatCode>0.0</c:formatCode>
                <c:ptCount val="3"/>
                <c:pt idx="0" formatCode="0">
                  <c:v>89</c:v>
                </c:pt>
                <c:pt idx="1">
                  <c:v>0</c:v>
                </c:pt>
                <c:pt idx="2" formatCode="General">
                  <c:v>1</c:v>
                </c:pt>
              </c:numCache>
            </c:numRef>
          </c:val>
        </c:ser>
        <c:ser>
          <c:idx val="2"/>
          <c:order val="2"/>
          <c:tx>
            <c:strRef>
              <c:f>Accounts!$J$9</c:f>
              <c:strCache>
                <c:ptCount val="1"/>
                <c:pt idx="0">
                  <c:v> Manufacturing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Accounts!$K$9:$M$9</c:f>
              <c:numCache>
                <c:formatCode>0.0</c:formatCode>
                <c:ptCount val="3"/>
                <c:pt idx="0" formatCode="0">
                  <c:v>25</c:v>
                </c:pt>
                <c:pt idx="1">
                  <c:v>1</c:v>
                </c:pt>
                <c:pt idx="2" formatCode="General">
                  <c:v>12</c:v>
                </c:pt>
              </c:numCache>
            </c:numRef>
          </c:val>
        </c:ser>
        <c:ser>
          <c:idx val="3"/>
          <c:order val="3"/>
          <c:tx>
            <c:strRef>
              <c:f>Accounts!$J$10</c:f>
              <c:strCache>
                <c:ptCount val="1"/>
                <c:pt idx="0">
                  <c:v> Offices, Hotels and Apartment Buildings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Accounts!$K$10:$M$10</c:f>
              <c:numCache>
                <c:formatCode>0</c:formatCode>
                <c:ptCount val="3"/>
                <c:pt idx="0">
                  <c:v>20</c:v>
                </c:pt>
                <c:pt idx="1">
                  <c:v>4</c:v>
                </c:pt>
                <c:pt idx="2" formatCode="General">
                  <c:v>52</c:v>
                </c:pt>
              </c:numCache>
            </c:numRef>
          </c:val>
        </c:ser>
        <c:ser>
          <c:idx val="4"/>
          <c:order val="4"/>
          <c:tx>
            <c:strRef>
              <c:f>Accounts!$J$11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Accounts!$K$11:$M$11</c:f>
              <c:numCache>
                <c:formatCode>0</c:formatCode>
                <c:ptCount val="3"/>
                <c:pt idx="0">
                  <c:v>24</c:v>
                </c:pt>
                <c:pt idx="1">
                  <c:v>43</c:v>
                </c:pt>
                <c:pt idx="2">
                  <c:v>69</c:v>
                </c:pt>
              </c:numCache>
            </c:numRef>
          </c:val>
        </c:ser>
        <c:gapWidth val="55"/>
        <c:overlap val="100"/>
        <c:axId val="78324480"/>
        <c:axId val="78326016"/>
      </c:barChart>
      <c:catAx>
        <c:axId val="78324480"/>
        <c:scaling>
          <c:orientation val="minMax"/>
        </c:scaling>
        <c:axPos val="l"/>
        <c:majorTickMark val="none"/>
        <c:tickLblPos val="nextTo"/>
        <c:crossAx val="78326016"/>
        <c:crosses val="autoZero"/>
        <c:auto val="1"/>
        <c:lblAlgn val="ctr"/>
        <c:lblOffset val="100"/>
      </c:catAx>
      <c:valAx>
        <c:axId val="78326016"/>
        <c:scaling>
          <c:orientation val="minMax"/>
        </c:scaling>
        <c:axPos val="b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Nominated Accounts</a:t>
                </a:r>
              </a:p>
            </c:rich>
          </c:tx>
          <c:layout>
            <c:manualLayout>
              <c:xMode val="edge"/>
              <c:yMode val="edge"/>
              <c:x val="0.1611111111111112"/>
              <c:y val="0.84907303584275251"/>
            </c:manualLayout>
          </c:layout>
        </c:title>
        <c:numFmt formatCode="0" sourceLinked="1"/>
        <c:majorTickMark val="none"/>
        <c:tickLblPos val="nextTo"/>
        <c:crossAx val="7832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00000000000093"/>
          <c:y val="4.398826979472141E-2"/>
          <c:w val="0.31944444444444492"/>
          <c:h val="0.94295112654750035"/>
        </c:manualLayout>
      </c:layout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Events!$A$8</c:f>
              <c:strCache>
                <c:ptCount val="1"/>
                <c:pt idx="0">
                  <c:v>Day -Ahead</c:v>
                </c:pt>
              </c:strCache>
            </c:strRef>
          </c:tx>
          <c:spPr>
            <a:solidFill>
              <a:srgbClr val="E8F5F8"/>
            </a:solidFill>
          </c:spPr>
          <c:cat>
            <c:strRef>
              <c:f>Events!$B$7:$D$7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Events!$B$8:$D$8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Events!$A$9</c:f>
              <c:strCache>
                <c:ptCount val="1"/>
                <c:pt idx="0">
                  <c:v>Day-Of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cat>
            <c:strRef>
              <c:f>Events!$B$7:$D$7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Events!$B$9:$D$9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axId val="78593408"/>
        <c:axId val="78611584"/>
      </c:barChart>
      <c:catAx>
        <c:axId val="7859340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pPr>
            <a:endParaRPr lang="en-US"/>
          </a:p>
        </c:txPr>
        <c:crossAx val="78611584"/>
        <c:crosses val="autoZero"/>
        <c:auto val="1"/>
        <c:lblAlgn val="ctr"/>
        <c:lblOffset val="100"/>
      </c:catAx>
      <c:valAx>
        <c:axId val="78611584"/>
        <c:scaling>
          <c:orientation val="minMax"/>
          <c:max val="16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2">
                        <a:lumMod val="40000"/>
                        <a:lumOff val="60000"/>
                      </a:schemeClr>
                    </a:solidFill>
                  </a:defRPr>
                </a:pPr>
                <a:r>
                  <a:rPr lang="en-U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Number of Events Called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pPr>
            <a:endParaRPr lang="en-US"/>
          </a:p>
        </c:txPr>
        <c:crossAx val="7859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99308464101635"/>
          <c:y val="0.15583478011796445"/>
          <c:w val="0.20562233577185834"/>
          <c:h val="0.46768263098515839"/>
        </c:manualLayout>
      </c:layout>
      <c:txPr>
        <a:bodyPr/>
        <a:lstStyle/>
        <a:p>
          <a:pPr>
            <a:defRPr>
              <a:solidFill>
                <a:schemeClr val="bg2">
                  <a:lumMod val="40000"/>
                  <a:lumOff val="60000"/>
                </a:schemeClr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Accounts!$J$7</c:f>
              <c:strCache>
                <c:ptCount val="1"/>
                <c:pt idx="0">
                  <c:v> Retail stores</c:v>
                </c:pt>
              </c:strCache>
            </c:strRef>
          </c:tx>
          <c:spPr>
            <a:solidFill>
              <a:srgbClr val="E6F5FA"/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Accounts!$K$7:$M$7</c:f>
              <c:numCache>
                <c:formatCode>0.0</c:formatCode>
                <c:ptCount val="3"/>
                <c:pt idx="0" formatCode="0">
                  <c:v>212</c:v>
                </c:pt>
                <c:pt idx="1">
                  <c:v>454</c:v>
                </c:pt>
                <c:pt idx="2" formatCode="General">
                  <c:v>234</c:v>
                </c:pt>
              </c:numCache>
            </c:numRef>
          </c:val>
        </c:ser>
        <c:ser>
          <c:idx val="1"/>
          <c:order val="1"/>
          <c:tx>
            <c:strRef>
              <c:f>Accounts!$J$8</c:f>
              <c:strCache>
                <c:ptCount val="1"/>
                <c:pt idx="0">
                  <c:v> Agriculture, Mining &amp; Construction</c:v>
                </c:pt>
              </c:strCache>
            </c:strRef>
          </c:tx>
          <c:spPr>
            <a:solidFill>
              <a:srgbClr val="92D050">
                <a:alpha val="18000"/>
              </a:srgbClr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Accounts!$K$8:$M$8</c:f>
              <c:numCache>
                <c:formatCode>0.0</c:formatCode>
                <c:ptCount val="3"/>
                <c:pt idx="0" formatCode="0">
                  <c:v>89</c:v>
                </c:pt>
                <c:pt idx="1">
                  <c:v>0</c:v>
                </c:pt>
                <c:pt idx="2" formatCode="General">
                  <c:v>1</c:v>
                </c:pt>
              </c:numCache>
            </c:numRef>
          </c:val>
        </c:ser>
        <c:ser>
          <c:idx val="2"/>
          <c:order val="2"/>
          <c:tx>
            <c:strRef>
              <c:f>Accounts!$J$9</c:f>
              <c:strCache>
                <c:ptCount val="1"/>
                <c:pt idx="0">
                  <c:v> Manufacturing</c:v>
                </c:pt>
              </c:strCache>
            </c:strRef>
          </c:tx>
          <c:spPr>
            <a:solidFill>
              <a:srgbClr val="FFC000">
                <a:alpha val="26000"/>
              </a:srgbClr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Accounts!$K$9:$M$9</c:f>
              <c:numCache>
                <c:formatCode>0.0</c:formatCode>
                <c:ptCount val="3"/>
                <c:pt idx="0" formatCode="0">
                  <c:v>25</c:v>
                </c:pt>
                <c:pt idx="1">
                  <c:v>1</c:v>
                </c:pt>
                <c:pt idx="2" formatCode="General">
                  <c:v>12</c:v>
                </c:pt>
              </c:numCache>
            </c:numRef>
          </c:val>
        </c:ser>
        <c:ser>
          <c:idx val="3"/>
          <c:order val="3"/>
          <c:tx>
            <c:strRef>
              <c:f>Accounts!$J$10</c:f>
              <c:strCache>
                <c:ptCount val="1"/>
                <c:pt idx="0">
                  <c:v> Offices, Hotels and Apartment Buildings</c:v>
                </c:pt>
              </c:strCache>
            </c:strRef>
          </c:tx>
          <c:spPr>
            <a:solidFill>
              <a:srgbClr val="FFFF00">
                <a:alpha val="26000"/>
              </a:srgbClr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Accounts!$K$10:$M$10</c:f>
              <c:numCache>
                <c:formatCode>0</c:formatCode>
                <c:ptCount val="3"/>
                <c:pt idx="0">
                  <c:v>20</c:v>
                </c:pt>
                <c:pt idx="1">
                  <c:v>4</c:v>
                </c:pt>
                <c:pt idx="2" formatCode="General">
                  <c:v>52</c:v>
                </c:pt>
              </c:numCache>
            </c:numRef>
          </c:val>
        </c:ser>
        <c:ser>
          <c:idx val="4"/>
          <c:order val="4"/>
          <c:tx>
            <c:strRef>
              <c:f>Accounts!$J$11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0000">
                <a:alpha val="18000"/>
              </a:srgbClr>
            </a:solidFill>
          </c:spPr>
          <c:cat>
            <c:strRef>
              <c:f>Accounts!$K$6:$M$6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Accounts!$K$11:$M$11</c:f>
              <c:numCache>
                <c:formatCode>0</c:formatCode>
                <c:ptCount val="3"/>
                <c:pt idx="0">
                  <c:v>24</c:v>
                </c:pt>
                <c:pt idx="1">
                  <c:v>43</c:v>
                </c:pt>
                <c:pt idx="2">
                  <c:v>69</c:v>
                </c:pt>
              </c:numCache>
            </c:numRef>
          </c:val>
        </c:ser>
        <c:gapWidth val="55"/>
        <c:overlap val="100"/>
        <c:axId val="80888960"/>
        <c:axId val="80890496"/>
      </c:barChart>
      <c:catAx>
        <c:axId val="808889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pPr>
            <a:endParaRPr lang="en-US"/>
          </a:p>
        </c:txPr>
        <c:crossAx val="80890496"/>
        <c:crosses val="autoZero"/>
        <c:auto val="1"/>
        <c:lblAlgn val="ctr"/>
        <c:lblOffset val="100"/>
      </c:catAx>
      <c:valAx>
        <c:axId val="80890496"/>
        <c:scaling>
          <c:orientation val="minMax"/>
        </c:scaling>
        <c:axPos val="b"/>
        <c:majorGridlines/>
        <c:title>
          <c:tx>
            <c:rich>
              <a:bodyPr rot="0" vert="horz"/>
              <a:lstStyle/>
              <a:p>
                <a:pPr>
                  <a:defRPr>
                    <a:solidFill>
                      <a:schemeClr val="bg2">
                        <a:lumMod val="40000"/>
                        <a:lumOff val="60000"/>
                      </a:schemeClr>
                    </a:solidFill>
                  </a:defRPr>
                </a:pPr>
                <a:r>
                  <a:rPr lang="en-U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Number of Nominated Accounts</a:t>
                </a:r>
              </a:p>
            </c:rich>
          </c:tx>
          <c:layout>
            <c:manualLayout>
              <c:xMode val="edge"/>
              <c:yMode val="edge"/>
              <c:x val="0.1611111111111112"/>
              <c:y val="0.84907303584275251"/>
            </c:manualLayout>
          </c:layout>
        </c:title>
        <c:numFmt formatCode="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pPr>
            <a:endParaRPr lang="en-US"/>
          </a:p>
        </c:txPr>
        <c:crossAx val="8088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00000000000093"/>
          <c:y val="4.398826979472141E-2"/>
          <c:w val="0.31944444444444492"/>
          <c:h val="0.94295112654750035"/>
        </c:manualLayout>
      </c:layout>
      <c:txPr>
        <a:bodyPr/>
        <a:lstStyle/>
        <a:p>
          <a:pPr>
            <a:defRPr>
              <a:solidFill>
                <a:schemeClr val="bg2">
                  <a:lumMod val="40000"/>
                  <a:lumOff val="60000"/>
                </a:schemeClr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20717410323711"/>
          <c:y val="0.10095447870778267"/>
          <c:w val="0.55908792650918726"/>
          <c:h val="0.59070582862164267"/>
        </c:manualLayout>
      </c:layout>
      <c:barChart>
        <c:barDir val="bar"/>
        <c:grouping val="stacked"/>
        <c:ser>
          <c:idx val="0"/>
          <c:order val="0"/>
          <c:tx>
            <c:strRef>
              <c:f>DADO!$A$2:$B$2</c:f>
              <c:strCache>
                <c:ptCount val="1"/>
                <c:pt idx="0">
                  <c:v>Day Ahead 1-4 Hour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DADO!$C$1:$E$1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DADO!$C$2:$E$2</c:f>
              <c:numCache>
                <c:formatCode>General</c:formatCode>
                <c:ptCount val="3"/>
                <c:pt idx="0">
                  <c:v>150</c:v>
                </c:pt>
                <c:pt idx="1">
                  <c:v>89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DADO!$A$3:$B$3</c:f>
              <c:strCache>
                <c:ptCount val="1"/>
                <c:pt idx="0">
                  <c:v>Day Ahead 2-6 Hour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DADO!$C$1:$E$1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DADO!$C$3:$E$3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DADO!$A$4:$B$4</c:f>
              <c:strCache>
                <c:ptCount val="1"/>
                <c:pt idx="0">
                  <c:v>Day Of 1-4 Hour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DADO!$C$1:$E$1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DADO!$C$4:$E$4</c:f>
              <c:numCache>
                <c:formatCode>General</c:formatCode>
                <c:ptCount val="3"/>
                <c:pt idx="0">
                  <c:v>139</c:v>
                </c:pt>
                <c:pt idx="1">
                  <c:v>215</c:v>
                </c:pt>
                <c:pt idx="2">
                  <c:v>245</c:v>
                </c:pt>
              </c:numCache>
            </c:numRef>
          </c:val>
        </c:ser>
        <c:ser>
          <c:idx val="3"/>
          <c:order val="3"/>
          <c:tx>
            <c:strRef>
              <c:f>DADO!$A$5:$B$5</c:f>
              <c:strCache>
                <c:ptCount val="1"/>
                <c:pt idx="0">
                  <c:v>Day Of 2-6 Hour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DADO!$C$1:$E$1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DADO!$C$5:$E$5</c:f>
              <c:numCache>
                <c:formatCode>General</c:formatCode>
                <c:ptCount val="3"/>
                <c:pt idx="0">
                  <c:v>80</c:v>
                </c:pt>
                <c:pt idx="1">
                  <c:v>197</c:v>
                </c:pt>
                <c:pt idx="2">
                  <c:v>73</c:v>
                </c:pt>
              </c:numCache>
            </c:numRef>
          </c:val>
        </c:ser>
        <c:overlap val="100"/>
        <c:axId val="73075712"/>
        <c:axId val="73085696"/>
      </c:barChart>
      <c:catAx>
        <c:axId val="73075712"/>
        <c:scaling>
          <c:orientation val="minMax"/>
        </c:scaling>
        <c:axPos val="l"/>
        <c:tickLblPos val="nextTo"/>
        <c:crossAx val="73085696"/>
        <c:crosses val="autoZero"/>
        <c:auto val="1"/>
        <c:lblAlgn val="ctr"/>
        <c:lblOffset val="100"/>
      </c:catAx>
      <c:valAx>
        <c:axId val="7308569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Nominated Accounts</a:t>
                </a:r>
              </a:p>
            </c:rich>
          </c:tx>
          <c:layout>
            <c:manualLayout>
              <c:xMode val="edge"/>
              <c:yMode val="edge"/>
              <c:x val="0.30909689413823288"/>
              <c:y val="0.89256926217556143"/>
            </c:manualLayout>
          </c:layout>
        </c:title>
        <c:numFmt formatCode="General" sourceLinked="1"/>
        <c:tickLblPos val="nextTo"/>
        <c:crossAx val="7307571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Events!$A$8</c:f>
              <c:strCache>
                <c:ptCount val="1"/>
                <c:pt idx="0">
                  <c:v>Day -Ahead</c:v>
                </c:pt>
              </c:strCache>
            </c:strRef>
          </c:tx>
          <c:spPr>
            <a:solidFill>
              <a:srgbClr val="E6F5FA"/>
            </a:solidFill>
          </c:spPr>
          <c:cat>
            <c:strRef>
              <c:f>Events!$B$7:$D$7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Events!$B$8:$D$8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Events!$A$9</c:f>
              <c:strCache>
                <c:ptCount val="1"/>
                <c:pt idx="0">
                  <c:v>Day-Of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cat>
            <c:strRef>
              <c:f>Events!$B$7:$D$7</c:f>
              <c:strCache>
                <c:ptCount val="3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</c:strCache>
            </c:strRef>
          </c:cat>
          <c:val>
            <c:numRef>
              <c:f>Events!$B$9:$D$9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axId val="73107712"/>
        <c:axId val="73125888"/>
      </c:barChart>
      <c:catAx>
        <c:axId val="7310771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pPr>
            <a:endParaRPr lang="en-US"/>
          </a:p>
        </c:txPr>
        <c:crossAx val="73125888"/>
        <c:crosses val="autoZero"/>
        <c:auto val="1"/>
        <c:lblAlgn val="ctr"/>
        <c:lblOffset val="100"/>
      </c:catAx>
      <c:valAx>
        <c:axId val="73125888"/>
        <c:scaling>
          <c:orientation val="minMax"/>
          <c:max val="16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2">
                        <a:lumMod val="40000"/>
                        <a:lumOff val="60000"/>
                      </a:schemeClr>
                    </a:solidFill>
                  </a:defRPr>
                </a:pPr>
                <a:r>
                  <a:rPr lang="en-U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Number of Events Called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pPr>
            <a:endParaRPr lang="en-US"/>
          </a:p>
        </c:txPr>
        <c:crossAx val="7310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99308464101635"/>
          <c:y val="0.15583478011796445"/>
          <c:w val="0.20562233577185834"/>
          <c:h val="0.46768263098515839"/>
        </c:manualLayout>
      </c:layout>
      <c:txPr>
        <a:bodyPr/>
        <a:lstStyle/>
        <a:p>
          <a:pPr>
            <a:defRPr>
              <a:solidFill>
                <a:schemeClr val="bg2">
                  <a:lumMod val="40000"/>
                  <a:lumOff val="60000"/>
                </a:schemeClr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'Performance by IOU'!$Q$2</c:f>
              <c:strCache>
                <c:ptCount val="1"/>
                <c:pt idx="0">
                  <c:v>Nominated MW</c:v>
                </c:pt>
              </c:strCache>
            </c:strRef>
          </c:tx>
          <c:cat>
            <c:multiLvlStrRef>
              <c:f>'Performance by IOU'!$O$3:$P$11</c:f>
              <c:multiLvlStrCache>
                <c:ptCount val="9"/>
                <c:lvl>
                  <c:pt idx="0">
                    <c:v>7/5/2011</c:v>
                  </c:pt>
                  <c:pt idx="1">
                    <c:v>7/6/2011</c:v>
                  </c:pt>
                  <c:pt idx="2">
                    <c:v>8/25/2011</c:v>
                  </c:pt>
                  <c:pt idx="3">
                    <c:v>8/26/2011</c:v>
                  </c:pt>
                  <c:pt idx="4">
                    <c:v>9/7/2011</c:v>
                  </c:pt>
                  <c:pt idx="5">
                    <c:v>9/21/2011</c:v>
                  </c:pt>
                  <c:pt idx="6">
                    <c:v>9/22/2011</c:v>
                  </c:pt>
                  <c:pt idx="7">
                    <c:v>7/5/2011</c:v>
                  </c:pt>
                  <c:pt idx="8">
                    <c:v>9/21/2011</c:v>
                  </c:pt>
                </c:lvl>
                <c:lvl>
                  <c:pt idx="0">
                    <c:v>CBP-DA</c:v>
                  </c:pt>
                  <c:pt idx="7">
                    <c:v>CBP-DO</c:v>
                  </c:pt>
                </c:lvl>
              </c:multiLvlStrCache>
            </c:multiLvlStrRef>
          </c:cat>
          <c:val>
            <c:numRef>
              <c:f>'Performance by IOU'!$Q$3:$Q$11</c:f>
              <c:numCache>
                <c:formatCode>0.0</c:formatCode>
                <c:ptCount val="9"/>
                <c:pt idx="0">
                  <c:v>17.899999999999999</c:v>
                </c:pt>
                <c:pt idx="1">
                  <c:v>17.899999999999999</c:v>
                </c:pt>
                <c:pt idx="2">
                  <c:v>19.100000000000001</c:v>
                </c:pt>
                <c:pt idx="3">
                  <c:v>19.100000000000001</c:v>
                </c:pt>
                <c:pt idx="4">
                  <c:v>19.899999999999999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16.7</c:v>
                </c:pt>
                <c:pt idx="8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'Performance by IOU'!$R$2</c:f>
              <c:strCache>
                <c:ptCount val="1"/>
                <c:pt idx="0">
                  <c:v>Estimated MW</c:v>
                </c:pt>
              </c:strCache>
            </c:strRef>
          </c:tx>
          <c:cat>
            <c:multiLvlStrRef>
              <c:f>'Performance by IOU'!$O$3:$P$11</c:f>
              <c:multiLvlStrCache>
                <c:ptCount val="9"/>
                <c:lvl>
                  <c:pt idx="0">
                    <c:v>7/5/2011</c:v>
                  </c:pt>
                  <c:pt idx="1">
                    <c:v>7/6/2011</c:v>
                  </c:pt>
                  <c:pt idx="2">
                    <c:v>8/25/2011</c:v>
                  </c:pt>
                  <c:pt idx="3">
                    <c:v>8/26/2011</c:v>
                  </c:pt>
                  <c:pt idx="4">
                    <c:v>9/7/2011</c:v>
                  </c:pt>
                  <c:pt idx="5">
                    <c:v>9/21/2011</c:v>
                  </c:pt>
                  <c:pt idx="6">
                    <c:v>9/22/2011</c:v>
                  </c:pt>
                  <c:pt idx="7">
                    <c:v>7/5/2011</c:v>
                  </c:pt>
                  <c:pt idx="8">
                    <c:v>9/21/2011</c:v>
                  </c:pt>
                </c:lvl>
                <c:lvl>
                  <c:pt idx="0">
                    <c:v>CBP-DA</c:v>
                  </c:pt>
                  <c:pt idx="7">
                    <c:v>CBP-DO</c:v>
                  </c:pt>
                </c:lvl>
              </c:multiLvlStrCache>
            </c:multiLvlStrRef>
          </c:cat>
          <c:val>
            <c:numRef>
              <c:f>'Performance by IOU'!$R$3:$R$11</c:f>
              <c:numCache>
                <c:formatCode>0.0</c:formatCode>
                <c:ptCount val="9"/>
                <c:pt idx="0">
                  <c:v>10.27207088470459</c:v>
                </c:pt>
                <c:pt idx="1">
                  <c:v>11.732483863830565</c:v>
                </c:pt>
                <c:pt idx="2">
                  <c:v>15.75769710540772</c:v>
                </c:pt>
                <c:pt idx="3">
                  <c:v>17.937211990356445</c:v>
                </c:pt>
                <c:pt idx="4">
                  <c:v>13.610133171081543</c:v>
                </c:pt>
                <c:pt idx="5">
                  <c:v>13.77312183380127</c:v>
                </c:pt>
                <c:pt idx="6">
                  <c:v>13.125518798828125</c:v>
                </c:pt>
                <c:pt idx="7">
                  <c:v>10.6</c:v>
                </c:pt>
                <c:pt idx="8">
                  <c:v>17.899999999999999</c:v>
                </c:pt>
              </c:numCache>
            </c:numRef>
          </c:val>
        </c:ser>
        <c:axId val="80911360"/>
        <c:axId val="80819328"/>
      </c:barChart>
      <c:catAx>
        <c:axId val="80911360"/>
        <c:scaling>
          <c:orientation val="minMax"/>
        </c:scaling>
        <c:axPos val="b"/>
        <c:tickLblPos val="nextTo"/>
        <c:crossAx val="80819328"/>
        <c:crosses val="autoZero"/>
        <c:auto val="1"/>
        <c:lblAlgn val="ctr"/>
        <c:lblOffset val="100"/>
      </c:catAx>
      <c:valAx>
        <c:axId val="80819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0"/>
        <c:tickLblPos val="nextTo"/>
        <c:crossAx val="8091136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35128883537445"/>
          <c:y val="8.6485942600414173E-2"/>
          <c:w val="0.7435778450228937"/>
          <c:h val="0.81698845222356853"/>
        </c:manualLayout>
      </c:layout>
      <c:barChart>
        <c:barDir val="col"/>
        <c:grouping val="clustered"/>
        <c:ser>
          <c:idx val="0"/>
          <c:order val="2"/>
          <c:tx>
            <c:strRef>
              <c:f>'Inputs-Results'!$R$5:$R$7</c:f>
              <c:strCache>
                <c:ptCount val="1"/>
                <c:pt idx="0">
                  <c:v>Weighted Temp (F)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numRef>
              <c:f>'Inputs-Results'!$L$8:$L$31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'Inputs-Results'!$R$8:$R$31</c:f>
              <c:numCache>
                <c:formatCode>0.0</c:formatCode>
                <c:ptCount val="24"/>
                <c:pt idx="0">
                  <c:v>70.516200000000026</c:v>
                </c:pt>
                <c:pt idx="1">
                  <c:v>69.3506</c:v>
                </c:pt>
                <c:pt idx="2">
                  <c:v>68.110399999999998</c:v>
                </c:pt>
                <c:pt idx="3">
                  <c:v>67.480500000000006</c:v>
                </c:pt>
                <c:pt idx="4">
                  <c:v>66.996799999999993</c:v>
                </c:pt>
                <c:pt idx="5">
                  <c:v>65.876599999999982</c:v>
                </c:pt>
                <c:pt idx="6">
                  <c:v>65.220799999999983</c:v>
                </c:pt>
                <c:pt idx="7">
                  <c:v>66.535699999999991</c:v>
                </c:pt>
                <c:pt idx="8">
                  <c:v>68.587700000000012</c:v>
                </c:pt>
                <c:pt idx="9">
                  <c:v>72.289000000000001</c:v>
                </c:pt>
                <c:pt idx="10">
                  <c:v>76.168799999999948</c:v>
                </c:pt>
                <c:pt idx="11">
                  <c:v>80.243499999999997</c:v>
                </c:pt>
                <c:pt idx="12">
                  <c:v>83.409099999999995</c:v>
                </c:pt>
                <c:pt idx="13">
                  <c:v>85.539000000000001</c:v>
                </c:pt>
                <c:pt idx="14">
                  <c:v>86.879899999999978</c:v>
                </c:pt>
                <c:pt idx="15">
                  <c:v>87.142899999999983</c:v>
                </c:pt>
                <c:pt idx="16">
                  <c:v>87.6006</c:v>
                </c:pt>
                <c:pt idx="17">
                  <c:v>86.363600000000005</c:v>
                </c:pt>
                <c:pt idx="18">
                  <c:v>84.321399999999983</c:v>
                </c:pt>
                <c:pt idx="19">
                  <c:v>80.951300000000003</c:v>
                </c:pt>
                <c:pt idx="20">
                  <c:v>78.058399999999978</c:v>
                </c:pt>
                <c:pt idx="21">
                  <c:v>75.993499999999997</c:v>
                </c:pt>
                <c:pt idx="22">
                  <c:v>74.613600000000005</c:v>
                </c:pt>
                <c:pt idx="23">
                  <c:v>73.412300000000002</c:v>
                </c:pt>
              </c:numCache>
            </c:numRef>
          </c:val>
        </c:ser>
        <c:gapWidth val="50"/>
        <c:axId val="80961920"/>
        <c:axId val="80963456"/>
      </c:barChart>
      <c:scatterChart>
        <c:scatterStyle val="smoothMarker"/>
        <c:ser>
          <c:idx val="1"/>
          <c:order val="0"/>
          <c:tx>
            <c:strRef>
              <c:f>'Inputs-Results'!$N$5:$N$7</c:f>
              <c:strCache>
                <c:ptCount val="1"/>
                <c:pt idx="0">
                  <c:v>Reference Load (MW)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'Inputs-Results'!$L$8:$L$31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'Inputs-Results'!$N$8:$N$31</c:f>
              <c:numCache>
                <c:formatCode>0.00</c:formatCode>
                <c:ptCount val="24"/>
                <c:pt idx="0">
                  <c:v>43.303028999999995</c:v>
                </c:pt>
                <c:pt idx="1">
                  <c:v>42.606825800000003</c:v>
                </c:pt>
                <c:pt idx="2">
                  <c:v>41.350832600000004</c:v>
                </c:pt>
                <c:pt idx="3">
                  <c:v>41.023844400000002</c:v>
                </c:pt>
                <c:pt idx="4">
                  <c:v>39.967758600000003</c:v>
                </c:pt>
                <c:pt idx="5">
                  <c:v>39.635411200000043</c:v>
                </c:pt>
                <c:pt idx="6">
                  <c:v>42.080561599999996</c:v>
                </c:pt>
                <c:pt idx="7">
                  <c:v>45.324356000000002</c:v>
                </c:pt>
                <c:pt idx="8">
                  <c:v>47.059181399999993</c:v>
                </c:pt>
                <c:pt idx="9">
                  <c:v>48.955876200000006</c:v>
                </c:pt>
                <c:pt idx="10">
                  <c:v>52.295658800000069</c:v>
                </c:pt>
                <c:pt idx="11">
                  <c:v>52.907870399999993</c:v>
                </c:pt>
                <c:pt idx="12">
                  <c:v>52.8021648</c:v>
                </c:pt>
                <c:pt idx="13">
                  <c:v>53.964449000000002</c:v>
                </c:pt>
                <c:pt idx="14">
                  <c:v>54.805258200000011</c:v>
                </c:pt>
                <c:pt idx="15">
                  <c:v>54.288680600000006</c:v>
                </c:pt>
                <c:pt idx="16">
                  <c:v>53.289605600000002</c:v>
                </c:pt>
                <c:pt idx="17">
                  <c:v>52.480289399999997</c:v>
                </c:pt>
                <c:pt idx="18">
                  <c:v>54.371933000000006</c:v>
                </c:pt>
                <c:pt idx="19">
                  <c:v>53.822984600000005</c:v>
                </c:pt>
                <c:pt idx="20">
                  <c:v>51.435892200000012</c:v>
                </c:pt>
                <c:pt idx="21">
                  <c:v>47.378484999999998</c:v>
                </c:pt>
                <c:pt idx="22">
                  <c:v>43.726236400000012</c:v>
                </c:pt>
                <c:pt idx="23">
                  <c:v>41.915920200000002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'Inputs-Results'!$O$5:$O$7</c:f>
              <c:strCache>
                <c:ptCount val="1"/>
                <c:pt idx="0">
                  <c:v>Estimated Load w/ DR (MW)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'Inputs-Results'!$L$8:$L$31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'Inputs-Results'!$O$8:$O$31</c:f>
              <c:numCache>
                <c:formatCode>0.00</c:formatCode>
                <c:ptCount val="24"/>
                <c:pt idx="0">
                  <c:v>43.045895200000011</c:v>
                </c:pt>
                <c:pt idx="1">
                  <c:v>42.776195000000044</c:v>
                </c:pt>
                <c:pt idx="2">
                  <c:v>41.512286199999998</c:v>
                </c:pt>
                <c:pt idx="3">
                  <c:v>40.639583600000002</c:v>
                </c:pt>
                <c:pt idx="4">
                  <c:v>39.546984399999999</c:v>
                </c:pt>
                <c:pt idx="5">
                  <c:v>39.187533000000009</c:v>
                </c:pt>
                <c:pt idx="6">
                  <c:v>41.8260304</c:v>
                </c:pt>
                <c:pt idx="7">
                  <c:v>45.186649199999998</c:v>
                </c:pt>
                <c:pt idx="8">
                  <c:v>47.611764199999996</c:v>
                </c:pt>
                <c:pt idx="9">
                  <c:v>48.113527000000005</c:v>
                </c:pt>
                <c:pt idx="10">
                  <c:v>51.2758246</c:v>
                </c:pt>
                <c:pt idx="11">
                  <c:v>52.581344199999997</c:v>
                </c:pt>
                <c:pt idx="12">
                  <c:v>53.296335400000068</c:v>
                </c:pt>
                <c:pt idx="13">
                  <c:v>53.591769000000006</c:v>
                </c:pt>
                <c:pt idx="14">
                  <c:v>50.0173828</c:v>
                </c:pt>
                <c:pt idx="15">
                  <c:v>36.2644898</c:v>
                </c:pt>
                <c:pt idx="16">
                  <c:v>35.439357800000003</c:v>
                </c:pt>
                <c:pt idx="17">
                  <c:v>47.377114400000004</c:v>
                </c:pt>
                <c:pt idx="18">
                  <c:v>52.519405400000004</c:v>
                </c:pt>
                <c:pt idx="19">
                  <c:v>53.848363800000001</c:v>
                </c:pt>
                <c:pt idx="20">
                  <c:v>52.026574600000011</c:v>
                </c:pt>
                <c:pt idx="21">
                  <c:v>48.263199600000043</c:v>
                </c:pt>
                <c:pt idx="22">
                  <c:v>43.513469999999998</c:v>
                </c:pt>
                <c:pt idx="23">
                  <c:v>39.297442800000013</c:v>
                </c:pt>
              </c:numCache>
            </c:numRef>
          </c:yVal>
          <c:smooth val="1"/>
        </c:ser>
        <c:axId val="80945536"/>
        <c:axId val="80947456"/>
      </c:scatterChart>
      <c:valAx>
        <c:axId val="80945536"/>
        <c:scaling>
          <c:orientation val="minMax"/>
          <c:max val="24"/>
          <c:min val="1"/>
        </c:scaling>
        <c:axPos val="b"/>
        <c:min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Hour ending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solidFill>
              <a:sysClr val="window" lastClr="FFFFFF">
                <a:lumMod val="50000"/>
                <a:alpha val="80000"/>
              </a:sysClr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947456"/>
        <c:crosses val="autoZero"/>
        <c:crossBetween val="midCat"/>
        <c:majorUnit val="3"/>
        <c:minorUnit val="1"/>
      </c:valAx>
      <c:valAx>
        <c:axId val="80947456"/>
        <c:scaling>
          <c:orientation val="minMax"/>
          <c:min val="0"/>
        </c:scaling>
        <c:axPos val="l"/>
        <c:majorGridlines>
          <c:spPr>
            <a:ln>
              <a:solidFill>
                <a:schemeClr val="bg1">
                  <a:lumMod val="50000"/>
                  <a:alpha val="80000"/>
                </a:schemeClr>
              </a:solidFill>
            </a:ln>
          </c:spPr>
        </c:majorGridlines>
        <c:title>
          <c:tx>
            <c:strRef>
              <c:f>'Inputs-Results'!$M$4</c:f>
              <c:strCache>
                <c:ptCount val="1"/>
                <c:pt idx="0">
                  <c:v>Aggregate MW</c:v>
                </c:pt>
              </c:strCache>
            </c:strRef>
          </c:tx>
          <c:layout>
            <c:manualLayout>
              <c:xMode val="edge"/>
              <c:yMode val="edge"/>
              <c:x val="3.1245227294565137E-2"/>
              <c:y val="0.35158262669089507"/>
            </c:manualLayout>
          </c:layout>
          <c:txPr>
            <a:bodyPr rot="-5400000" vert="horz"/>
            <a:lstStyle/>
            <a:p>
              <a:pPr>
                <a:defRPr sz="1200" b="1"/>
              </a:pPr>
              <a:endParaRPr lang="en-US"/>
            </a:p>
          </c:txPr>
        </c:title>
        <c:numFmt formatCode="0.00" sourceLinked="0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945536"/>
        <c:crosses val="autoZero"/>
        <c:crossBetween val="midCat"/>
      </c:valAx>
      <c:catAx>
        <c:axId val="80961920"/>
        <c:scaling>
          <c:orientation val="minMax"/>
        </c:scaling>
        <c:delete val="1"/>
        <c:axPos val="b"/>
        <c:numFmt formatCode="General" sourceLinked="1"/>
        <c:tickLblPos val="none"/>
        <c:crossAx val="80963456"/>
        <c:crosses val="autoZero"/>
        <c:auto val="1"/>
        <c:lblAlgn val="ctr"/>
        <c:lblOffset val="100"/>
      </c:catAx>
      <c:valAx>
        <c:axId val="80963456"/>
        <c:scaling>
          <c:orientation val="minMax"/>
          <c:max val="150"/>
          <c:min val="50"/>
        </c:scaling>
        <c:axPos val="r"/>
        <c:title>
          <c:tx>
            <c:strRef>
              <c:f>'Inputs-Results'!$R$5:$R$7</c:f>
              <c:strCache>
                <c:ptCount val="1"/>
                <c:pt idx="0">
                  <c:v>Weighted Temp (F)</c:v>
                </c:pt>
              </c:strCache>
            </c:strRef>
          </c:tx>
          <c:layout>
            <c:manualLayout>
              <c:xMode val="edge"/>
              <c:yMode val="edge"/>
              <c:x val="0.95050280925866937"/>
              <c:y val="0.34141404199475189"/>
            </c:manualLayout>
          </c:layout>
          <c:txPr>
            <a:bodyPr/>
            <a:lstStyle/>
            <a:p>
              <a:pPr>
                <a:defRPr sz="1000" b="1" i="0" u="none" strike="noStrik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</a:defRPr>
              </a:pPr>
              <a:endParaRPr lang="en-US"/>
            </a:p>
          </c:txPr>
        </c:title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961920"/>
        <c:crosses val="max"/>
        <c:crossBetween val="between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11008248246425846"/>
          <c:y val="1.7271098324247929E-2"/>
          <c:w val="0.77675003413590793"/>
          <c:h val="5.0086311326468909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'Performance by IOU'!$J$2</c:f>
              <c:strCache>
                <c:ptCount val="1"/>
                <c:pt idx="0">
                  <c:v>Nominated MW</c:v>
                </c:pt>
              </c:strCache>
            </c:strRef>
          </c:tx>
          <c:cat>
            <c:multiLvlStrRef>
              <c:f>'Performance by IOU'!$H$3:$I$22</c:f>
              <c:multiLvlStrCache>
                <c:ptCount val="20"/>
                <c:lvl>
                  <c:pt idx="0">
                    <c:v>6/22/2011</c:v>
                  </c:pt>
                  <c:pt idx="1">
                    <c:v>7/5/2011</c:v>
                  </c:pt>
                  <c:pt idx="2">
                    <c:v>7/6/2011</c:v>
                  </c:pt>
                  <c:pt idx="3">
                    <c:v>7/7/2011</c:v>
                  </c:pt>
                  <c:pt idx="4">
                    <c:v>8/1/2011</c:v>
                  </c:pt>
                  <c:pt idx="5">
                    <c:v>8/2/2011</c:v>
                  </c:pt>
                  <c:pt idx="6">
                    <c:v>8/3/2011</c:v>
                  </c:pt>
                  <c:pt idx="7">
                    <c:v>8/4/2011</c:v>
                  </c:pt>
                  <c:pt idx="8">
                    <c:v>8/16/2011</c:v>
                  </c:pt>
                  <c:pt idx="9">
                    <c:v>8/17/2011</c:v>
                  </c:pt>
                  <c:pt idx="10">
                    <c:v>8/18/2011</c:v>
                  </c:pt>
                  <c:pt idx="11">
                    <c:v>8/19/2011</c:v>
                  </c:pt>
                  <c:pt idx="12">
                    <c:v>8/22/2011</c:v>
                  </c:pt>
                  <c:pt idx="13">
                    <c:v>8/23/2011</c:v>
                  </c:pt>
                  <c:pt idx="14">
                    <c:v>8/24/2011</c:v>
                  </c:pt>
                  <c:pt idx="15">
                    <c:v>9/7/2011</c:v>
                  </c:pt>
                  <c:pt idx="16">
                    <c:v>9/8/2011</c:v>
                  </c:pt>
                  <c:pt idx="17">
                    <c:v>7/28/2011</c:v>
                  </c:pt>
                  <c:pt idx="18">
                    <c:v>8/25/2011</c:v>
                  </c:pt>
                  <c:pt idx="19">
                    <c:v>9/7/2011</c:v>
                  </c:pt>
                </c:lvl>
                <c:lvl>
                  <c:pt idx="0">
                    <c:v>CBP-DA</c:v>
                  </c:pt>
                  <c:pt idx="17">
                    <c:v>CBP-DO</c:v>
                  </c:pt>
                </c:lvl>
              </c:multiLvlStrCache>
            </c:multiLvlStrRef>
          </c:cat>
          <c:val>
            <c:numRef>
              <c:f>'Performance by IOU'!$J$3:$J$22</c:f>
              <c:numCache>
                <c:formatCode>0.0</c:formatCode>
                <c:ptCount val="20"/>
                <c:pt idx="0">
                  <c:v>2.6</c:v>
                </c:pt>
                <c:pt idx="1">
                  <c:v>0.30000000000000021</c:v>
                </c:pt>
                <c:pt idx="2">
                  <c:v>0.30000000000000021</c:v>
                </c:pt>
                <c:pt idx="3">
                  <c:v>0.30000000000000021</c:v>
                </c:pt>
                <c:pt idx="4">
                  <c:v>5.0999999999999996</c:v>
                </c:pt>
                <c:pt idx="5">
                  <c:v>5.0999999999999996</c:v>
                </c:pt>
                <c:pt idx="6">
                  <c:v>5.0999999999999996</c:v>
                </c:pt>
                <c:pt idx="7">
                  <c:v>5</c:v>
                </c:pt>
                <c:pt idx="8">
                  <c:v>5.0999999999999996</c:v>
                </c:pt>
                <c:pt idx="9">
                  <c:v>5.0999999999999996</c:v>
                </c:pt>
                <c:pt idx="10">
                  <c:v>5.0999999999999996</c:v>
                </c:pt>
                <c:pt idx="11">
                  <c:v>5.0999999999999996</c:v>
                </c:pt>
                <c:pt idx="12">
                  <c:v>5.0999999999999996</c:v>
                </c:pt>
                <c:pt idx="13">
                  <c:v>5.0999999999999996</c:v>
                </c:pt>
                <c:pt idx="14">
                  <c:v>5.0999999999999996</c:v>
                </c:pt>
                <c:pt idx="15">
                  <c:v>2.5</c:v>
                </c:pt>
                <c:pt idx="16">
                  <c:v>2.5</c:v>
                </c:pt>
                <c:pt idx="17">
                  <c:v>10.4</c:v>
                </c:pt>
                <c:pt idx="18">
                  <c:v>13.5</c:v>
                </c:pt>
                <c:pt idx="19">
                  <c:v>12.7</c:v>
                </c:pt>
              </c:numCache>
            </c:numRef>
          </c:val>
        </c:ser>
        <c:ser>
          <c:idx val="1"/>
          <c:order val="1"/>
          <c:tx>
            <c:strRef>
              <c:f>'Performance by IOU'!$K$2</c:f>
              <c:strCache>
                <c:ptCount val="1"/>
                <c:pt idx="0">
                  <c:v>Estimated MW</c:v>
                </c:pt>
              </c:strCache>
            </c:strRef>
          </c:tx>
          <c:cat>
            <c:multiLvlStrRef>
              <c:f>'Performance by IOU'!$H$3:$I$22</c:f>
              <c:multiLvlStrCache>
                <c:ptCount val="20"/>
                <c:lvl>
                  <c:pt idx="0">
                    <c:v>6/22/2011</c:v>
                  </c:pt>
                  <c:pt idx="1">
                    <c:v>7/5/2011</c:v>
                  </c:pt>
                  <c:pt idx="2">
                    <c:v>7/6/2011</c:v>
                  </c:pt>
                  <c:pt idx="3">
                    <c:v>7/7/2011</c:v>
                  </c:pt>
                  <c:pt idx="4">
                    <c:v>8/1/2011</c:v>
                  </c:pt>
                  <c:pt idx="5">
                    <c:v>8/2/2011</c:v>
                  </c:pt>
                  <c:pt idx="6">
                    <c:v>8/3/2011</c:v>
                  </c:pt>
                  <c:pt idx="7">
                    <c:v>8/4/2011</c:v>
                  </c:pt>
                  <c:pt idx="8">
                    <c:v>8/16/2011</c:v>
                  </c:pt>
                  <c:pt idx="9">
                    <c:v>8/17/2011</c:v>
                  </c:pt>
                  <c:pt idx="10">
                    <c:v>8/18/2011</c:v>
                  </c:pt>
                  <c:pt idx="11">
                    <c:v>8/19/2011</c:v>
                  </c:pt>
                  <c:pt idx="12">
                    <c:v>8/22/2011</c:v>
                  </c:pt>
                  <c:pt idx="13">
                    <c:v>8/23/2011</c:v>
                  </c:pt>
                  <c:pt idx="14">
                    <c:v>8/24/2011</c:v>
                  </c:pt>
                  <c:pt idx="15">
                    <c:v>9/7/2011</c:v>
                  </c:pt>
                  <c:pt idx="16">
                    <c:v>9/8/2011</c:v>
                  </c:pt>
                  <c:pt idx="17">
                    <c:v>7/28/2011</c:v>
                  </c:pt>
                  <c:pt idx="18">
                    <c:v>8/25/2011</c:v>
                  </c:pt>
                  <c:pt idx="19">
                    <c:v>9/7/2011</c:v>
                  </c:pt>
                </c:lvl>
                <c:lvl>
                  <c:pt idx="0">
                    <c:v>CBP-DA</c:v>
                  </c:pt>
                  <c:pt idx="17">
                    <c:v>CBP-DO</c:v>
                  </c:pt>
                </c:lvl>
              </c:multiLvlStrCache>
            </c:multiLvlStrRef>
          </c:cat>
          <c:val>
            <c:numRef>
              <c:f>'Performance by IOU'!$K$3:$K$22</c:f>
              <c:numCache>
                <c:formatCode>0.0</c:formatCode>
                <c:ptCount val="20"/>
                <c:pt idx="0">
                  <c:v>0.60000000000000042</c:v>
                </c:pt>
                <c:pt idx="1">
                  <c:v>0.2</c:v>
                </c:pt>
                <c:pt idx="2">
                  <c:v>0.30000000000000021</c:v>
                </c:pt>
                <c:pt idx="3">
                  <c:v>0</c:v>
                </c:pt>
                <c:pt idx="4">
                  <c:v>4.3</c:v>
                </c:pt>
                <c:pt idx="5">
                  <c:v>3.7</c:v>
                </c:pt>
                <c:pt idx="6">
                  <c:v>5.4</c:v>
                </c:pt>
                <c:pt idx="7">
                  <c:v>5.8</c:v>
                </c:pt>
                <c:pt idx="8">
                  <c:v>5.6</c:v>
                </c:pt>
                <c:pt idx="9">
                  <c:v>5.7</c:v>
                </c:pt>
                <c:pt idx="10">
                  <c:v>4.9000000000000004</c:v>
                </c:pt>
                <c:pt idx="11">
                  <c:v>2</c:v>
                </c:pt>
                <c:pt idx="12">
                  <c:v>5.6</c:v>
                </c:pt>
                <c:pt idx="13">
                  <c:v>5.9</c:v>
                </c:pt>
                <c:pt idx="14">
                  <c:v>6</c:v>
                </c:pt>
                <c:pt idx="15">
                  <c:v>4.5999999999999996</c:v>
                </c:pt>
                <c:pt idx="16">
                  <c:v>4.3</c:v>
                </c:pt>
                <c:pt idx="17">
                  <c:v>9.2000000000000011</c:v>
                </c:pt>
                <c:pt idx="18">
                  <c:v>17.399999999999999</c:v>
                </c:pt>
                <c:pt idx="19">
                  <c:v>18.7</c:v>
                </c:pt>
              </c:numCache>
            </c:numRef>
          </c:val>
        </c:ser>
        <c:axId val="80856192"/>
        <c:axId val="81268736"/>
      </c:barChart>
      <c:catAx>
        <c:axId val="80856192"/>
        <c:scaling>
          <c:orientation val="minMax"/>
        </c:scaling>
        <c:axPos val="b"/>
        <c:tickLblPos val="nextTo"/>
        <c:crossAx val="81268736"/>
        <c:crosses val="autoZero"/>
        <c:auto val="1"/>
        <c:lblAlgn val="ctr"/>
        <c:lblOffset val="100"/>
      </c:catAx>
      <c:valAx>
        <c:axId val="812687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0"/>
        <c:tickLblPos val="nextTo"/>
        <c:crossAx val="80856192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0.61327</cdr:y>
    </cdr:from>
    <cdr:to>
      <cdr:x>0.13608</cdr:x>
      <cdr:y>0.72542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-18288" y="1127628"/>
          <a:ext cx="622169" cy="20621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n-US" sz="800" dirty="0" smtClean="0"/>
            <a:t>344 kW</a:t>
          </a:r>
          <a:endParaRPr lang="en-US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0.61327</cdr:y>
    </cdr:from>
    <cdr:to>
      <cdr:x>0.13608</cdr:x>
      <cdr:y>0.73044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0" y="1127623"/>
          <a:ext cx="622158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n-US" sz="800" dirty="0" smtClean="0">
              <a:solidFill>
                <a:schemeClr val="bg2">
                  <a:lumMod val="40000"/>
                  <a:lumOff val="60000"/>
                </a:schemeClr>
              </a:solidFill>
            </a:rPr>
            <a:t>344 kW</a:t>
          </a:r>
          <a:endParaRPr lang="en-US" sz="800" dirty="0">
            <a:solidFill>
              <a:schemeClr val="bg2">
                <a:lumMod val="40000"/>
                <a:lumOff val="6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t" anchorCtr="0" compatLnSpc="1">
            <a:prstTxWarp prst="textNoShape">
              <a:avLst/>
            </a:prstTxWarp>
          </a:bodyPr>
          <a:lstStyle>
            <a:lvl1pPr defTabSz="9206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t" anchorCtr="0" compatLnSpc="1">
            <a:prstTxWarp prst="textNoShape">
              <a:avLst/>
            </a:prstTxWarp>
          </a:bodyPr>
          <a:lstStyle>
            <a:lvl1pPr algn="r" defTabSz="9206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b" anchorCtr="0" compatLnSpc="1">
            <a:prstTxWarp prst="textNoShape">
              <a:avLst/>
            </a:prstTxWarp>
          </a:bodyPr>
          <a:lstStyle>
            <a:lvl1pPr defTabSz="9206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b" anchorCtr="0" compatLnSpc="1">
            <a:prstTxWarp prst="textNoShape">
              <a:avLst/>
            </a:prstTxWarp>
          </a:bodyPr>
          <a:lstStyle>
            <a:lvl1pPr algn="r" defTabSz="920611">
              <a:defRPr sz="1200">
                <a:cs typeface="+mn-cs"/>
              </a:defRPr>
            </a:lvl1pPr>
          </a:lstStyle>
          <a:p>
            <a:pPr>
              <a:defRPr/>
            </a:pPr>
            <a:fld id="{20BD5BB3-DA4C-431B-874C-84CDB04F9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t" anchorCtr="0" compatLnSpc="1">
            <a:prstTxWarp prst="textNoShape">
              <a:avLst/>
            </a:prstTxWarp>
          </a:bodyPr>
          <a:lstStyle>
            <a:lvl1pPr defTabSz="9206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t" anchorCtr="0" compatLnSpc="1">
            <a:prstTxWarp prst="textNoShape">
              <a:avLst/>
            </a:prstTxWarp>
          </a:bodyPr>
          <a:lstStyle>
            <a:lvl1pPr algn="r" defTabSz="9206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b" anchorCtr="0" compatLnSpc="1">
            <a:prstTxWarp prst="textNoShape">
              <a:avLst/>
            </a:prstTxWarp>
          </a:bodyPr>
          <a:lstStyle>
            <a:lvl1pPr defTabSz="9206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7" tIns="46167" rIns="92337" bIns="46167" numCol="1" anchor="b" anchorCtr="0" compatLnSpc="1">
            <a:prstTxWarp prst="textNoShape">
              <a:avLst/>
            </a:prstTxWarp>
          </a:bodyPr>
          <a:lstStyle>
            <a:lvl1pPr algn="r" defTabSz="920611">
              <a:defRPr sz="1200">
                <a:cs typeface="+mn-cs"/>
              </a:defRPr>
            </a:lvl1pPr>
          </a:lstStyle>
          <a:p>
            <a:pPr>
              <a:defRPr/>
            </a:pPr>
            <a:fld id="{3ECBDEA9-5E1F-4BA4-895F-DA3AB357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F50215-1873-48B2-9B88-D16E1D613730}" type="slidenum">
              <a:rPr lang="en-US" smtClean="0"/>
              <a:pPr>
                <a:defRPr/>
              </a:pPr>
              <a:t>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3738"/>
            <a:ext cx="4616450" cy="346233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385628"/>
            <a:ext cx="5547360" cy="4153203"/>
          </a:xfrm>
          <a:noFill/>
          <a:ln/>
        </p:spPr>
        <p:txBody>
          <a:bodyPr/>
          <a:lstStyle/>
          <a:p>
            <a:r>
              <a:rPr lang="en-US" smtClean="0">
                <a:cs typeface="Arial" charset="0"/>
              </a:rPr>
              <a:t>Housekeeping</a:t>
            </a:r>
          </a:p>
          <a:p>
            <a:endParaRPr lang="en-US" smtClean="0">
              <a:cs typeface="Arial" charset="0"/>
            </a:endParaRPr>
          </a:p>
          <a:p>
            <a:r>
              <a:rPr lang="en-US" smtClean="0">
                <a:cs typeface="Arial" charset="0"/>
              </a:rPr>
              <a:t>Introduce EPRI and FSC</a:t>
            </a:r>
          </a:p>
          <a:p>
            <a:r>
              <a:rPr lang="en-US" smtClean="0">
                <a:cs typeface="Arial" charset="0"/>
              </a:rPr>
              <a:t>Recording session, etc.</a:t>
            </a:r>
          </a:p>
          <a:p>
            <a:r>
              <a:rPr lang="en-US" smtClean="0">
                <a:cs typeface="Arial" charset="0"/>
              </a:rPr>
              <a:t>Welcome, have everyone introduce themselves to see who is there</a:t>
            </a:r>
          </a:p>
          <a:p>
            <a:r>
              <a:rPr lang="en-US" smtClean="0">
                <a:cs typeface="Arial" charset="0"/>
              </a:rPr>
              <a:t>Want to focus on your comments questions… please ask questions throughout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3363" indent="-233363">
              <a:tabLst>
                <a:tab pos="168275" algn="l"/>
              </a:tabLst>
            </a:pPr>
            <a:r>
              <a:rPr lang="en-US" sz="2000" dirty="0" smtClean="0"/>
              <a:t>Aggregator programs naturally produce an alternating or repeated treatment design  </a:t>
            </a:r>
          </a:p>
          <a:p>
            <a:pPr marL="457200" lvl="1" indent="-223838">
              <a:tabLst>
                <a:tab pos="457200" algn="l"/>
              </a:tabLst>
            </a:pPr>
            <a:r>
              <a:rPr lang="en-US" sz="1600" dirty="0" smtClean="0"/>
              <a:t>Event days are called on some days and not on others, making it possible to observe behavior with and without events under similar conditions.  </a:t>
            </a:r>
          </a:p>
          <a:p>
            <a:pPr marL="457200" lvl="1" indent="-223838">
              <a:tabLst>
                <a:tab pos="457200" algn="l"/>
              </a:tabLst>
            </a:pPr>
            <a:r>
              <a:rPr lang="en-US" sz="1600" dirty="0" smtClean="0"/>
              <a:t>We can observe if demand rises or falls with the presence or absence of an aggregator event. </a:t>
            </a:r>
          </a:p>
          <a:p>
            <a:pPr marL="457200" lvl="1" indent="-223838">
              <a:tabLst>
                <a:tab pos="457200" algn="l"/>
              </a:tabLst>
            </a:pPr>
            <a:r>
              <a:rPr lang="en-US" sz="1600" dirty="0" smtClean="0"/>
              <a:t>The entire event day is evaluated to estimate both load reductions during event hours and load shifting to non-event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BDEA9-5E1F-4BA4-895F-DA3AB357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743200" cy="1600200"/>
          </a:xfrm>
          <a:prstGeom prst="rect">
            <a:avLst/>
          </a:prstGeom>
          <a:solidFill>
            <a:srgbClr val="433B6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8" descr="Light vertical"/>
          <p:cNvSpPr>
            <a:spLocks noChangeArrowheads="1"/>
          </p:cNvSpPr>
          <p:nvPr userDrawn="1"/>
        </p:nvSpPr>
        <p:spPr bwMode="auto">
          <a:xfrm>
            <a:off x="0" y="1600200"/>
            <a:ext cx="2743200" cy="5257800"/>
          </a:xfrm>
          <a:prstGeom prst="rect">
            <a:avLst/>
          </a:prstGeom>
          <a:pattFill prst="ltVert">
            <a:fgClr>
              <a:srgbClr val="8581A4"/>
            </a:fgClr>
            <a:bgClr>
              <a:srgbClr val="C1BED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9144000" cy="228600"/>
          </a:xfrm>
          <a:prstGeom prst="rect">
            <a:avLst/>
          </a:prstGeom>
          <a:gradFill rotWithShape="1">
            <a:gsLst>
              <a:gs pos="0">
                <a:srgbClr val="853D1E"/>
              </a:gs>
              <a:gs pos="100000">
                <a:srgbClr val="853D1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2743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9" name="Picture 12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3750"/>
            <a:ext cx="249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smart meter reduc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75260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5" descr="solar roof reduc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25" y="3581400"/>
            <a:ext cx="1755775" cy="1565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/>
          <a:lstStyle>
            <a:lvl1pPr algn="ctr">
              <a:defRPr sz="320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1816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>
                <a:solidFill>
                  <a:srgbClr val="64300A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4A84901-FA1D-43C2-9008-F94D740C9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C8E3C35-D4B5-4360-A7AE-544E033CF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93C68DA-E97D-4F9E-BDFF-02665079C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EF2374D-066B-4CBF-98CB-4257DC954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9CF0FB6-8E9A-4D78-AF50-5B6A0B53F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CAE13A-577A-4B65-8A72-0833B70F7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latin typeface="Arial" pitchFamily="34" charset="0"/>
                <a:cs typeface="Arial" pitchFamily="34" charset="0"/>
              </a:defRPr>
            </a:lvl2pPr>
            <a:lvl3pPr>
              <a:defRPr sz="1600" i="0" baseline="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94100" y="6400800"/>
            <a:ext cx="1951038" cy="201613"/>
          </a:xfrm>
        </p:spPr>
        <p:txBody>
          <a:bodyPr/>
          <a:lstStyle>
            <a:lvl1pPr algn="ctr">
              <a:defRPr sz="1200" i="1"/>
            </a:lvl1pPr>
          </a:lstStyle>
          <a:p>
            <a:pPr>
              <a:defRPr/>
            </a:pPr>
            <a:r>
              <a:rPr lang="en-US"/>
              <a:t>Page </a:t>
            </a:r>
            <a:fld id="{D8D417DF-031B-4D40-8BB1-49981ECAE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04252DE-5831-49B0-8102-6C0562601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94100" y="6400800"/>
            <a:ext cx="1951038" cy="201613"/>
          </a:xfrm>
        </p:spPr>
        <p:txBody>
          <a:bodyPr/>
          <a:lstStyle>
            <a:lvl1pPr algn="ctr">
              <a:defRPr sz="1200" i="1"/>
            </a:lvl1pPr>
          </a:lstStyle>
          <a:p>
            <a:pPr>
              <a:defRPr/>
            </a:pPr>
            <a:r>
              <a:rPr lang="en-US"/>
              <a:t>Page </a:t>
            </a:r>
            <a:fld id="{EEFEA303-5A66-4CC4-96E5-03C30302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EC57709-CF6D-4BF0-9E4B-7A4F0D48F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EE876D0-540D-43D8-AF35-422D91F92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19ABB5D-CADE-45EC-B527-23CBCA381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DBB68F1-043A-423B-8EBB-761C3154B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F3CC446-DEE5-4779-81B6-593AEE643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FSC Logo NEW PURPLE 2007 for PP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5263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78225" y="6400800"/>
            <a:ext cx="1951038" cy="201613"/>
          </a:xfrm>
          <a:prstGeom prst="rect">
            <a:avLst/>
          </a:prstGeom>
          <a:ln/>
        </p:spPr>
        <p:txBody>
          <a:bodyPr/>
          <a:lstStyle>
            <a:lvl1pPr algn="ctr">
              <a:defRPr sz="1200" i="1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1892E50-0D3C-498D-850C-84A882731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72" r:id="rId3"/>
    <p:sldLayoutId id="2147483786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596F"/>
        </a:buClr>
        <a:buFont typeface="Wingdings" pitchFamily="2" charset="2"/>
        <a:buChar char="§"/>
        <a:defRPr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96F"/>
        </a:buClr>
        <a:buFont typeface="Wingdings" pitchFamily="2" charset="2"/>
        <a:buChar char="Ø"/>
        <a:defRPr sz="2000">
          <a:solidFill>
            <a:schemeClr val="tx1"/>
          </a:solidFill>
          <a:latin typeface="Arial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Char char="•"/>
        <a:defRPr sz="1600" i="1">
          <a:solidFill>
            <a:schemeClr val="tx1"/>
          </a:solidFill>
          <a:latin typeface="Arial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–"/>
        <a:defRPr sz="1400" i="1">
          <a:solidFill>
            <a:schemeClr val="tx1"/>
          </a:solidFill>
          <a:latin typeface="Arial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Arial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57500" y="1958975"/>
            <a:ext cx="6015038" cy="4456113"/>
          </a:xfrm>
          <a:prstGeom prst="roundRect">
            <a:avLst>
              <a:gd name="adj" fmla="val 16667"/>
            </a:avLst>
          </a:prstGeom>
        </p:spPr>
        <p:txBody>
          <a:bodyPr lIns="91432" tIns="45716" rIns="91432" bIns="45716"/>
          <a:lstStyle/>
          <a:p>
            <a:pPr eaLnBrk="1" hangingPunct="1">
              <a:spcAft>
                <a:spcPts val="19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Capacity Bidding Program</a:t>
            </a:r>
            <a:b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2011 Impact Evaluation</a:t>
            </a:r>
            <a:b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Jason Burwen, M.P.P.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DRMEC Load Impact Workshop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San Francisco, CA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July 25, 2012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 dirty="0" smtClean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regressions are unlikely to confound other factors with impacts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94522" y="1548886"/>
          <a:ext cx="4590663" cy="3075368"/>
        </p:xfrm>
        <a:graphic>
          <a:graphicData uri="http://schemas.openxmlformats.org/drawingml/2006/table">
            <a:tbl>
              <a:tblPr/>
              <a:tblGrid>
                <a:gridCol w="1487115"/>
                <a:gridCol w="1034516"/>
                <a:gridCol w="1034516"/>
                <a:gridCol w="1034516"/>
              </a:tblGrid>
              <a:tr h="3844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Event hour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PG&amp;E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SDG&amp;E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84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% Bias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 Bias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 Bias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PM to 2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0.22%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0.65%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0.19%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PM to 3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0.84%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-1.09%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PM to 4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0.13%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0.51%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-1.69%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4PM to 5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0.20%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0.56%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PM to 6 PM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0.16%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0.58%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0.60%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-0.35%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5184" y="1600200"/>
            <a:ext cx="3830216" cy="4525963"/>
          </a:xfrm>
        </p:spPr>
        <p:txBody>
          <a:bodyPr/>
          <a:lstStyle/>
          <a:p>
            <a:r>
              <a:rPr lang="en-US" sz="1800" dirty="0" smtClean="0"/>
              <a:t>We used a “false experiment” to assess the potential for confounding impacts</a:t>
            </a:r>
            <a:endParaRPr lang="en-US" sz="1400" dirty="0" smtClean="0"/>
          </a:p>
          <a:p>
            <a:pPr lvl="1"/>
            <a:r>
              <a:rPr lang="en-US" sz="1400" dirty="0" smtClean="0"/>
              <a:t>Identify event-like days</a:t>
            </a:r>
          </a:p>
          <a:p>
            <a:pPr lvl="1"/>
            <a:r>
              <a:rPr lang="en-US" sz="1400" dirty="0" smtClean="0"/>
              <a:t>Introduce “fake event” variables</a:t>
            </a:r>
          </a:p>
          <a:p>
            <a:pPr lvl="1"/>
            <a:r>
              <a:rPr lang="en-US" sz="1400" dirty="0" smtClean="0"/>
              <a:t>The impacts are in fact zero since no event was called.  Does the regression get it right or does it pick up impacts when there are none?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CBP ex post results: PG&amp;E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4937443"/>
          </a:xfrm>
        </p:spPr>
        <p:txBody>
          <a:bodyPr/>
          <a:lstStyle/>
          <a:p>
            <a:r>
              <a:rPr lang="en-US" sz="1400" dirty="0" smtClean="0"/>
              <a:t>Manufacturing customers accounted for 40% of day-ahead load impacts</a:t>
            </a:r>
          </a:p>
          <a:p>
            <a:r>
              <a:rPr lang="en-US" sz="1400" dirty="0" smtClean="0"/>
              <a:t>Retail customers accounted for 42% of same-day load impacts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7864"/>
            <a:ext cx="4038600" cy="4928299"/>
          </a:xfrm>
        </p:spPr>
        <p:txBody>
          <a:bodyPr/>
          <a:lstStyle/>
          <a:p>
            <a:r>
              <a:rPr lang="en-US" sz="1400" dirty="0" smtClean="0"/>
              <a:t>Central Valley customers accounted for 89% of day-ahead load impacts and 59% of same-day load impacts</a:t>
            </a:r>
          </a:p>
          <a:p>
            <a:pPr lvl="0"/>
            <a:r>
              <a:rPr lang="en-US" sz="1400" dirty="0" smtClean="0">
                <a:solidFill>
                  <a:srgbClr val="000000"/>
                </a:solidFill>
              </a:rPr>
              <a:t>The largest 1/5 of customers accounted for 62% of day-ahead load impacts and 48% of same-day load impacts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99622" y="2856322"/>
          <a:ext cx="8173038" cy="304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PG&amp;E’s CBP-DA load impact on August 26 was 17.9 MW, or 33.3%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94944" y="1516380"/>
          <a:ext cx="7891272" cy="400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CBP ex post results: 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4937443"/>
          </a:xfrm>
        </p:spPr>
        <p:txBody>
          <a:bodyPr/>
          <a:lstStyle/>
          <a:p>
            <a:r>
              <a:rPr lang="en-US" sz="1400" dirty="0" smtClean="0"/>
              <a:t>Retail customers accounted for 82% of day-ahead load impacts and 94% of same-day load impacts</a:t>
            </a:r>
          </a:p>
          <a:p>
            <a:r>
              <a:rPr lang="en-US" sz="1400" dirty="0" smtClean="0"/>
              <a:t>Retail stores reduced loads by 30% on average for day-ahead customers and 20% on average for same-day customers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7864"/>
            <a:ext cx="4038600" cy="4928299"/>
          </a:xfrm>
        </p:spPr>
        <p:txBody>
          <a:bodyPr/>
          <a:lstStyle/>
          <a:p>
            <a:r>
              <a:rPr lang="en-US" sz="1400" dirty="0" smtClean="0"/>
              <a:t>Los Angeles Basin customers accounted for 76% of day-ahead load impacts and 74% of same-day load impacts</a:t>
            </a:r>
          </a:p>
          <a:p>
            <a:pPr lvl="0"/>
            <a:r>
              <a:rPr lang="en-US" sz="1400" dirty="0" smtClean="0">
                <a:solidFill>
                  <a:srgbClr val="000000"/>
                </a:solidFill>
              </a:rPr>
              <a:t>The largest 1/5 of customers accounted for 49% of day-ahead load impacts and 31% of same-day load impacts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2487" y="2894029"/>
          <a:ext cx="8144757" cy="302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SCE’s CBP-DA load impact on August 24 was 6.1 MW, or 31.4%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23751" y="1495697"/>
          <a:ext cx="7896497" cy="386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CBP ex post results: SDG&amp;E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4937443"/>
          </a:xfrm>
        </p:spPr>
        <p:txBody>
          <a:bodyPr/>
          <a:lstStyle/>
          <a:p>
            <a:r>
              <a:rPr lang="en-US" sz="1400" dirty="0" smtClean="0"/>
              <a:t>Manufacturing customers accounted for 84% of day-ahead load impacts</a:t>
            </a:r>
          </a:p>
          <a:p>
            <a:pPr lvl="1"/>
            <a:r>
              <a:rPr lang="en-US" sz="1000" dirty="0" smtClean="0"/>
              <a:t>Customers shed 90% of loads on average</a:t>
            </a:r>
          </a:p>
          <a:p>
            <a:r>
              <a:rPr lang="en-US" sz="1400" dirty="0" smtClean="0"/>
              <a:t>Retail customers accounted for 67% of same-day load impacts</a:t>
            </a:r>
          </a:p>
          <a:p>
            <a:pPr lvl="1"/>
            <a:r>
              <a:rPr lang="en-US" sz="1000" dirty="0" smtClean="0"/>
              <a:t>Customers shed 17% of loads on average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7864"/>
            <a:ext cx="4038600" cy="4928299"/>
          </a:xfrm>
        </p:spPr>
        <p:txBody>
          <a:bodyPr/>
          <a:lstStyle/>
          <a:p>
            <a:pPr lvl="0"/>
            <a:r>
              <a:rPr lang="en-US" sz="1400" dirty="0" smtClean="0">
                <a:solidFill>
                  <a:srgbClr val="000000"/>
                </a:solidFill>
              </a:rPr>
              <a:t>The largest 1/5 of customers accounted for 89% of day-ahead load impacts and 43% of same-day load impacts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90194" y="2931736"/>
          <a:ext cx="8163612" cy="2988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SDG&amp;E’S CBP-DA load impact on August 26 was 10.1 MW, or 38.7%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00532" y="1730502"/>
          <a:ext cx="7614920" cy="390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 ante impacts are based on historical data and performance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767" y="5284520"/>
            <a:ext cx="7992093" cy="646331"/>
          </a:xfrm>
          <a:prstGeom prst="rect">
            <a:avLst/>
          </a:prstGeom>
          <a:solidFill>
            <a:srgbClr val="234A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 ante impacts reflect the load reduction capability under a standard set of weather conditions that align with those that drive system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9504" y="1319753"/>
            <a:ext cx="1140644" cy="9615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Electricity use data for 2010 and 2011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085653" y="1453300"/>
            <a:ext cx="1308755" cy="9615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Weather data for 2010 and 2011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2490245" y="4253058"/>
            <a:ext cx="1421877" cy="9615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Event information (date and time) for 2010 and 2011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33401" y="3960831"/>
            <a:ext cx="1634766" cy="9615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Participant information </a:t>
            </a:r>
            <a:br>
              <a:rPr lang="en-US" sz="1400" dirty="0" smtClean="0"/>
            </a:br>
            <a:r>
              <a:rPr lang="en-US" sz="1400" dirty="0" smtClean="0"/>
              <a:t>(industry, region, etc.)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09047" y="2735345"/>
            <a:ext cx="1387310" cy="9615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Program nominations for 2010 and 2011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2394408" y="2573518"/>
            <a:ext cx="1611984" cy="13103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Individual customer regressions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4355184" y="1451727"/>
            <a:ext cx="1970202" cy="12066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400" dirty="0" smtClean="0"/>
              <a:t>Adjustments</a:t>
            </a:r>
          </a:p>
          <a:p>
            <a:pPr marL="342900" indent="-342900" algn="ctr">
              <a:spcAft>
                <a:spcPts val="0"/>
              </a:spcAft>
            </a:pPr>
            <a:r>
              <a:rPr lang="en-US" sz="1400" dirty="0" smtClean="0"/>
              <a:t> </a:t>
            </a:r>
            <a:r>
              <a:rPr lang="en-US" sz="1200" dirty="0" smtClean="0"/>
              <a:t>1) Weather Year</a:t>
            </a:r>
          </a:p>
          <a:p>
            <a:pPr marL="342900" indent="-342900" algn="ctr">
              <a:spcAft>
                <a:spcPts val="600"/>
              </a:spcAft>
            </a:pPr>
            <a:r>
              <a:rPr lang="en-US" sz="1200" dirty="0" smtClean="0"/>
              <a:t>(1-in-2 and 1-in-10)</a:t>
            </a:r>
          </a:p>
          <a:p>
            <a:pPr marL="342900" indent="-342900" algn="ctr">
              <a:spcAft>
                <a:spcPts val="600"/>
              </a:spcAft>
            </a:pPr>
            <a:r>
              <a:rPr lang="en-US" sz="1200" dirty="0" smtClean="0"/>
              <a:t>2) Enrollment forecasts</a:t>
            </a:r>
            <a:endParaRPr lang="en-US" sz="1200" dirty="0"/>
          </a:p>
        </p:txBody>
      </p:sp>
      <p:sp>
        <p:nvSpPr>
          <p:cNvPr id="16" name="Oval 15"/>
          <p:cNvSpPr/>
          <p:nvPr/>
        </p:nvSpPr>
        <p:spPr>
          <a:xfrm>
            <a:off x="6656895" y="1396739"/>
            <a:ext cx="1611984" cy="13103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 Ante Load Impact Estimates</a:t>
            </a:r>
            <a:endParaRPr lang="en-US" sz="1600" dirty="0"/>
          </a:p>
        </p:txBody>
      </p:sp>
      <p:sp>
        <p:nvSpPr>
          <p:cNvPr id="17" name="Oval 16"/>
          <p:cNvSpPr/>
          <p:nvPr/>
        </p:nvSpPr>
        <p:spPr>
          <a:xfrm>
            <a:off x="6677319" y="3755012"/>
            <a:ext cx="1611984" cy="13543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 Post Load Impact Estimates</a:t>
            </a:r>
            <a:endParaRPr lang="en-US" sz="1600" dirty="0"/>
          </a:p>
        </p:txBody>
      </p:sp>
      <p:cxnSp>
        <p:nvCxnSpPr>
          <p:cNvPr id="19" name="Straight Arrow Connector 18"/>
          <p:cNvCxnSpPr>
            <a:stCxn id="9" idx="2"/>
            <a:endCxn id="14" idx="0"/>
          </p:cNvCxnSpPr>
          <p:nvPr/>
        </p:nvCxnSpPr>
        <p:spPr>
          <a:xfrm flipH="1">
            <a:off x="3200400" y="2281287"/>
            <a:ext cx="9426" cy="29223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4" idx="1"/>
          </p:cNvCxnSpPr>
          <p:nvPr/>
        </p:nvCxnSpPr>
        <p:spPr>
          <a:xfrm>
            <a:off x="1740031" y="2414834"/>
            <a:ext cx="890447" cy="3505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4" idx="2"/>
          </p:cNvCxnSpPr>
          <p:nvPr/>
        </p:nvCxnSpPr>
        <p:spPr>
          <a:xfrm>
            <a:off x="1896357" y="3216112"/>
            <a:ext cx="498051" cy="1256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3"/>
            <a:endCxn id="14" idx="3"/>
          </p:cNvCxnSpPr>
          <p:nvPr/>
        </p:nvCxnSpPr>
        <p:spPr>
          <a:xfrm flipV="1">
            <a:off x="2168167" y="3691950"/>
            <a:ext cx="462311" cy="74964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0"/>
            <a:endCxn id="14" idx="4"/>
          </p:cNvCxnSpPr>
          <p:nvPr/>
        </p:nvCxnSpPr>
        <p:spPr>
          <a:xfrm flipH="1" flipV="1">
            <a:off x="3200400" y="3883842"/>
            <a:ext cx="784" cy="36921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14" idx="6"/>
            <a:endCxn id="15" idx="2"/>
          </p:cNvCxnSpPr>
          <p:nvPr/>
        </p:nvCxnSpPr>
        <p:spPr>
          <a:xfrm flipV="1">
            <a:off x="4006392" y="2658358"/>
            <a:ext cx="1333893" cy="570322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4" idx="6"/>
            <a:endCxn id="17" idx="2"/>
          </p:cNvCxnSpPr>
          <p:nvPr/>
        </p:nvCxnSpPr>
        <p:spPr>
          <a:xfrm>
            <a:off x="4006392" y="3228680"/>
            <a:ext cx="2670927" cy="12034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5" idx="3"/>
            <a:endCxn id="16" idx="2"/>
          </p:cNvCxnSpPr>
          <p:nvPr/>
        </p:nvCxnSpPr>
        <p:spPr>
          <a:xfrm flipV="1">
            <a:off x="6325386" y="2051901"/>
            <a:ext cx="331509" cy="314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25899"/>
          </a:xfrm>
        </p:spPr>
        <p:txBody>
          <a:bodyPr/>
          <a:lstStyle/>
          <a:p>
            <a:r>
              <a:rPr lang="en-US" sz="2800" dirty="0" smtClean="0"/>
              <a:t>Enrollment assumptions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456"/>
            <a:ext cx="8348472" cy="4525963"/>
          </a:xfrm>
        </p:spPr>
        <p:txBody>
          <a:bodyPr/>
          <a:lstStyle/>
          <a:p>
            <a:r>
              <a:rPr lang="en-US" sz="2200" dirty="0" smtClean="0"/>
              <a:t>Growth forecasts vary by utility</a:t>
            </a:r>
          </a:p>
          <a:p>
            <a:pPr lvl="1"/>
            <a:r>
              <a:rPr lang="en-US" sz="1800" b="1" dirty="0" smtClean="0"/>
              <a:t>PG&amp;E</a:t>
            </a:r>
            <a:r>
              <a:rPr lang="en-US" sz="1800" dirty="0" smtClean="0"/>
              <a:t>: Forecast 20% growth during 2012-2013, 0% growth during 2013-2015, and then 1-2% growth</a:t>
            </a:r>
          </a:p>
          <a:p>
            <a:pPr lvl="1"/>
            <a:r>
              <a:rPr lang="en-US" sz="1800" b="1" dirty="0" smtClean="0"/>
              <a:t>SCE</a:t>
            </a:r>
            <a:r>
              <a:rPr lang="en-US" sz="1800" dirty="0" smtClean="0"/>
              <a:t>: Forecast 3% growth during 2012-2013, 6% growth during 2013-2014, and then 0% growth</a:t>
            </a:r>
          </a:p>
          <a:p>
            <a:pPr lvl="1"/>
            <a:r>
              <a:rPr lang="en-US" sz="1800" b="1" dirty="0" smtClean="0"/>
              <a:t>SDG&amp;E</a:t>
            </a:r>
            <a:r>
              <a:rPr lang="en-US" sz="1800" dirty="0" smtClean="0"/>
              <a:t>: Forecast 10% growth during 2012-2013, 5% growth during 2013-2015, and then 0% growth</a:t>
            </a:r>
          </a:p>
          <a:p>
            <a:r>
              <a:rPr lang="en-US" sz="2200" dirty="0" smtClean="0"/>
              <a:t>Growth is assumed to be proportional to 2011 industry mix and customer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448374"/>
            <a:ext cx="8229600" cy="868362"/>
          </a:xfrm>
        </p:spPr>
        <p:txBody>
          <a:bodyPr/>
          <a:lstStyle/>
          <a:p>
            <a:r>
              <a:rPr lang="en-US" dirty="0" smtClean="0"/>
              <a:t>Ex ante forecasts based on enrollment forecasts and historical performance 2010-2011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384"/>
            <a:ext cx="8229600" cy="4196779"/>
          </a:xfrm>
        </p:spPr>
        <p:txBody>
          <a:bodyPr/>
          <a:lstStyle/>
          <a:p>
            <a:r>
              <a:rPr lang="en-US" sz="1800" dirty="0" smtClean="0"/>
              <a:t>Proportion of customers nominated for an event assumed to equal average proportion nominated 2010-2011</a:t>
            </a:r>
          </a:p>
          <a:p>
            <a:r>
              <a:rPr lang="en-US" sz="1800" dirty="0" smtClean="0"/>
              <a:t>Customers make load reductions to meet </a:t>
            </a:r>
            <a:r>
              <a:rPr lang="en-US" sz="1800" dirty="0" smtClean="0"/>
              <a:t>nomination targets </a:t>
            </a:r>
            <a:r>
              <a:rPr lang="en-US" sz="1800" dirty="0" smtClean="0"/>
              <a:t>that do not vary over time or in proportion to loads</a:t>
            </a:r>
          </a:p>
          <a:p>
            <a:pPr lvl="1"/>
            <a:r>
              <a:rPr lang="en-US" sz="1400" dirty="0" smtClean="0"/>
              <a:t>Thus, results do not vary between 1-in-2 and 1-in-10 weather years</a:t>
            </a:r>
          </a:p>
          <a:p>
            <a:r>
              <a:rPr lang="en-US" sz="1800" dirty="0" smtClean="0"/>
              <a:t>Ex ante estimates illustrate resources available when all nominated accounts are solicited for an event</a:t>
            </a:r>
          </a:p>
          <a:p>
            <a:pPr lvl="1"/>
            <a:r>
              <a:rPr lang="en-US" sz="1400" dirty="0" smtClean="0"/>
              <a:t>Ex post estimates are based on actual events, which often did not solicit resources from every nominated account; therefore, ex ante resources will be larger than indicated by ex post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Presentation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Introduction to the Capacity Bidding Program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Evaluation methodology and validation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Ex post results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Ex ante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16F4D6-76CB-4469-9B81-36E18DB174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forecast load impacts 2012-2022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3192" y="13990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Page </a:t>
            </a:r>
            <a:fld id="{E8035F3C-20D2-40DE-9033-A1499D92D621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For any questions, feel free to contact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1588"/>
            <a:ext cx="8229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Jason Burwen, M.P.P.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Freeman, Sullivan &amp; Co.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101 Montgomery Street 15</a:t>
            </a:r>
            <a:r>
              <a:rPr lang="en-US" sz="18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latin typeface="Arial" charset="0"/>
                <a:cs typeface="Arial" charset="0"/>
              </a:rPr>
              <a:t> Floor, San Francisco, CA  94104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joshbode@fscgroup.com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415.777.0707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Bidding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9304"/>
            <a:ext cx="8229600" cy="4836859"/>
          </a:xfrm>
        </p:spPr>
        <p:txBody>
          <a:bodyPr/>
          <a:lstStyle/>
          <a:p>
            <a:r>
              <a:rPr lang="en-US" dirty="0" smtClean="0"/>
              <a:t>Statewide program</a:t>
            </a:r>
          </a:p>
          <a:p>
            <a:r>
              <a:rPr lang="en-US" dirty="0" smtClean="0"/>
              <a:t>Capacity payments ($/kW) for nominated </a:t>
            </a:r>
            <a:br>
              <a:rPr lang="en-US" dirty="0" smtClean="0"/>
            </a:br>
            <a:r>
              <a:rPr lang="en-US" dirty="0" smtClean="0"/>
              <a:t>load reductions</a:t>
            </a:r>
          </a:p>
          <a:p>
            <a:pPr lvl="1"/>
            <a:r>
              <a:rPr lang="en-US" dirty="0" smtClean="0"/>
              <a:t>Additional energy payments ($/kWh) for bundled customers</a:t>
            </a:r>
          </a:p>
          <a:p>
            <a:pPr lvl="1"/>
            <a:r>
              <a:rPr lang="en-US" dirty="0" smtClean="0"/>
              <a:t>Customers nominate amounts to be made available monthly</a:t>
            </a:r>
          </a:p>
          <a:p>
            <a:r>
              <a:rPr lang="en-US" dirty="0" smtClean="0"/>
              <a:t>Different product options</a:t>
            </a:r>
          </a:p>
          <a:p>
            <a:pPr lvl="1"/>
            <a:r>
              <a:rPr lang="en-US" dirty="0" smtClean="0"/>
              <a:t>Notification: day-ahead (DA) or day-of (DO)</a:t>
            </a:r>
          </a:p>
          <a:p>
            <a:pPr lvl="1"/>
            <a:r>
              <a:rPr lang="en-US" dirty="0" smtClean="0"/>
              <a:t>Event duration: 1-4 hours, 2-6 hours or 4-8 hours</a:t>
            </a:r>
          </a:p>
          <a:p>
            <a:r>
              <a:rPr lang="en-US" dirty="0" smtClean="0"/>
              <a:t>All customers participated through aggregators </a:t>
            </a:r>
            <a:br>
              <a:rPr lang="en-US" dirty="0" smtClean="0"/>
            </a:br>
            <a:r>
              <a:rPr lang="en-US" dirty="0" smtClean="0"/>
              <a:t>in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48056" y="0"/>
            <a:ext cx="8229600" cy="1179512"/>
          </a:xfrm>
        </p:spPr>
        <p:txBody>
          <a:bodyPr/>
          <a:lstStyle/>
          <a:p>
            <a:r>
              <a:rPr lang="en-US" sz="3000" dirty="0" smtClean="0">
                <a:latin typeface="Arial" charset="0"/>
                <a:cs typeface="Arial" charset="0"/>
              </a:rPr>
              <a:t>CBP differs across the utilities 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40991-3BC3-4876-9FA7-B56D2B0E5C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2608" y="1161288"/>
            <a:ext cx="4261104" cy="4344119"/>
          </a:xfrm>
        </p:spPr>
        <p:txBody>
          <a:bodyPr/>
          <a:lstStyle/>
          <a:p>
            <a:r>
              <a:rPr lang="en-US" sz="1800" dirty="0" smtClean="0"/>
              <a:t>SCE tended to call events for a subset of nominated accounts, whereas PG&amp;E and SDG&amp;E tended to call events for all nominated accounts simultaneously.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graphicFrame>
        <p:nvGraphicFramePr>
          <p:cNvPr id="16" name="Chart 15"/>
          <p:cNvGraphicFramePr/>
          <p:nvPr/>
        </p:nvGraphicFramePr>
        <p:xfrm>
          <a:off x="4526280" y="1200912"/>
          <a:ext cx="4297680" cy="145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48056" y="0"/>
            <a:ext cx="8229600" cy="1179512"/>
          </a:xfrm>
        </p:spPr>
        <p:txBody>
          <a:bodyPr/>
          <a:lstStyle/>
          <a:p>
            <a:r>
              <a:rPr lang="en-US" sz="3000" dirty="0" smtClean="0">
                <a:latin typeface="Arial" charset="0"/>
                <a:cs typeface="Arial" charset="0"/>
              </a:rPr>
              <a:t>CBP differs across the utilities 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40991-3BC3-4876-9FA7-B56D2B0E5C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2608" y="1161288"/>
            <a:ext cx="4261104" cy="4344119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SCE tended to call events for a subset of nominated accounts, whereas PG&amp;E and SDG&amp;E tended to call events for all nominated accounts simultaneously.</a:t>
            </a:r>
          </a:p>
          <a:p>
            <a:endParaRPr lang="en-US" sz="1800" dirty="0" smtClean="0"/>
          </a:p>
          <a:p>
            <a:r>
              <a:rPr lang="en-US" sz="1800" dirty="0" smtClean="0"/>
              <a:t>Industry mix and customer size differed between utilities.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graphicFrame>
        <p:nvGraphicFramePr>
          <p:cNvPr id="11" name="Chart 10"/>
          <p:cNvGraphicFramePr/>
          <p:nvPr/>
        </p:nvGraphicFramePr>
        <p:xfrm>
          <a:off x="4572000" y="2670048"/>
          <a:ext cx="4572000" cy="1838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3028549"/>
            <a:ext cx="62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245 kW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3853" y="3371182"/>
            <a:ext cx="62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229 kW</a:t>
            </a:r>
            <a:endParaRPr lang="en-US" sz="800" dirty="0"/>
          </a:p>
        </p:txBody>
      </p:sp>
      <p:sp>
        <p:nvSpPr>
          <p:cNvPr id="14" name="TextBox 11"/>
          <p:cNvSpPr txBox="1"/>
          <p:nvPr/>
        </p:nvSpPr>
        <p:spPr>
          <a:xfrm>
            <a:off x="4430315" y="4083532"/>
            <a:ext cx="622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 dirty="0" smtClean="0"/>
              <a:t>IOU &amp;</a:t>
            </a:r>
          </a:p>
          <a:p>
            <a:pPr algn="r"/>
            <a:r>
              <a:rPr lang="en-US" sz="800" b="1" dirty="0" err="1" smtClean="0"/>
              <a:t>Avg</a:t>
            </a:r>
            <a:r>
              <a:rPr lang="en-US" sz="800" b="1" dirty="0" smtClean="0"/>
              <a:t> Size</a:t>
            </a:r>
            <a:endParaRPr lang="en-US" sz="800" b="1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4526280" y="1200912"/>
          <a:ext cx="4297680" cy="145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48056" y="0"/>
            <a:ext cx="8229600" cy="1179512"/>
          </a:xfrm>
        </p:spPr>
        <p:txBody>
          <a:bodyPr/>
          <a:lstStyle/>
          <a:p>
            <a:r>
              <a:rPr lang="en-US" sz="3000" dirty="0" smtClean="0">
                <a:latin typeface="Arial" charset="0"/>
                <a:cs typeface="Arial" charset="0"/>
              </a:rPr>
              <a:t>CBP differs across the utilities 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40991-3BC3-4876-9FA7-B56D2B0E5C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2608" y="1161288"/>
            <a:ext cx="4261104" cy="4344119"/>
          </a:xfrm>
        </p:spPr>
        <p:txBody>
          <a:bodyPr/>
          <a:lstStyle/>
          <a:p>
            <a:r>
              <a:rPr lang="en-US" sz="1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SCE tended to call events for a subset of nominated accounts, whereas PG&amp;E and SDG&amp;E tended to call events for all nominated accounts simultaneously.</a:t>
            </a:r>
          </a:p>
          <a:p>
            <a:endParaRPr lang="en-US" sz="1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Industry mix and customer size differed between utilities.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CBP product mix differed </a:t>
            </a:r>
            <a:br>
              <a:rPr lang="en-US" sz="1800" dirty="0" smtClean="0"/>
            </a:br>
            <a:r>
              <a:rPr lang="en-US" sz="1800" dirty="0" smtClean="0"/>
              <a:t>between utilities.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4572000" y="2670048"/>
          <a:ext cx="4572000" cy="1838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3028549"/>
            <a:ext cx="62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245 kW</a:t>
            </a:r>
            <a:endParaRPr lang="en-US" sz="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3853" y="3371182"/>
            <a:ext cx="622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229 kW</a:t>
            </a:r>
            <a:endParaRPr lang="en-US" sz="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4430315" y="4083532"/>
            <a:ext cx="622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IOU &amp;</a:t>
            </a:r>
          </a:p>
          <a:p>
            <a:pPr algn="r"/>
            <a:r>
              <a:rPr lang="en-US" sz="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Avg</a:t>
            </a:r>
            <a:r>
              <a:rPr lang="en-US" sz="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Size</a:t>
            </a:r>
            <a:endParaRPr lang="en-US" sz="8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4572000" y="4617720"/>
          <a:ext cx="4572000" cy="1383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526280" y="1200912"/>
          <a:ext cx="4297680" cy="145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79512"/>
          </a:xfrm>
        </p:spPr>
        <p:txBody>
          <a:bodyPr/>
          <a:lstStyle/>
          <a:p>
            <a:r>
              <a:rPr lang="en-US" sz="3000" dirty="0" smtClean="0">
                <a:latin typeface="Arial" charset="0"/>
                <a:cs typeface="Arial" charset="0"/>
              </a:rPr>
              <a:t>CBP differs across the utilities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40991-3BC3-4876-9FA7-B56D2B0E5C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8056" y="1344168"/>
            <a:ext cx="7927848" cy="4161239"/>
          </a:xfrm>
        </p:spPr>
        <p:txBody>
          <a:bodyPr/>
          <a:lstStyle/>
          <a:p>
            <a:r>
              <a:rPr lang="en-US" sz="2000" dirty="0" smtClean="0"/>
              <a:t>Event hours and event duration vary by event and utility</a:t>
            </a:r>
          </a:p>
          <a:p>
            <a:pPr lvl="1"/>
            <a:r>
              <a:rPr lang="en-US" sz="1600" dirty="0" smtClean="0"/>
              <a:t>Hours ranged from 1 PM to 7 PM</a:t>
            </a:r>
          </a:p>
          <a:p>
            <a:pPr lvl="1"/>
            <a:r>
              <a:rPr lang="en-US" sz="1600" dirty="0" smtClean="0"/>
              <a:t>Durations ranged from 1 hour to 5 hours</a:t>
            </a:r>
            <a:endParaRPr lang="en-US" sz="2000" dirty="0" smtClean="0"/>
          </a:p>
          <a:p>
            <a:r>
              <a:rPr lang="en-US" sz="2000" dirty="0" smtClean="0"/>
              <a:t>Practices for event dispatch vary</a:t>
            </a:r>
            <a:endParaRPr lang="en-US" sz="1600" dirty="0" smtClean="0"/>
          </a:p>
          <a:p>
            <a:r>
              <a:rPr lang="en-US" sz="2000" dirty="0" smtClean="0"/>
              <a:t>System load patterns across utilities are not always coincident, particularly for Northern and Southern California </a:t>
            </a:r>
          </a:p>
          <a:p>
            <a:pPr lvl="1"/>
            <a:r>
              <a:rPr lang="en-US" sz="1600" dirty="0" smtClean="0"/>
              <a:t>PG&amp;E's system peaked on June 21</a:t>
            </a:r>
          </a:p>
          <a:p>
            <a:pPr lvl="1"/>
            <a:r>
              <a:rPr lang="en-US" sz="1600" dirty="0" smtClean="0"/>
              <a:t>SCE and SDG&amp;E's peaked on September 7</a:t>
            </a:r>
            <a:endParaRPr lang="en-US" sz="1600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1471" y="4836464"/>
            <a:ext cx="7992093" cy="954107"/>
          </a:xfrm>
          <a:prstGeom prst="rect">
            <a:avLst/>
          </a:prstGeom>
          <a:solidFill>
            <a:srgbClr val="234A6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Thus, ex post results are not strictly comparable across the three utilities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Several tests were conducted to ensure impacts were accurate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>
                <a:latin typeface="Arial" charset="0"/>
                <a:cs typeface="Arial" charset="0"/>
              </a:rPr>
              <a:t>How well do the regressions predict out-of-sample on </a:t>
            </a:r>
            <a:br>
              <a:rPr lang="en-US" sz="1800" dirty="0" smtClean="0">
                <a:latin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cs typeface="Arial" charset="0"/>
              </a:rPr>
              <a:t>event-like days?</a:t>
            </a:r>
          </a:p>
          <a:p>
            <a:r>
              <a:rPr lang="en-US" sz="1800" dirty="0" smtClean="0">
                <a:latin typeface="Arial" charset="0"/>
                <a:cs typeface="Arial" charset="0"/>
              </a:rPr>
              <a:t>Do the regressions confound event conditions with </a:t>
            </a:r>
            <a:br>
              <a:rPr lang="en-US" sz="1800" dirty="0" smtClean="0">
                <a:latin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cs typeface="Arial" charset="0"/>
              </a:rPr>
              <a:t>other factors?</a:t>
            </a:r>
          </a:p>
          <a:p>
            <a:r>
              <a:rPr lang="en-US" sz="1800" dirty="0" smtClean="0">
                <a:latin typeface="Arial" charset="0"/>
                <a:cs typeface="Arial" charset="0"/>
              </a:rPr>
              <a:t>Do we get similar results </a:t>
            </a:r>
            <a:r>
              <a:rPr lang="en-US" sz="1800" dirty="0" smtClean="0">
                <a:cs typeface="Arial" charset="0"/>
              </a:rPr>
              <a:t>if we change the regression model</a:t>
            </a:r>
            <a:r>
              <a:rPr lang="en-US" sz="1800" dirty="0" smtClean="0">
                <a:latin typeface="Arial" charset="0"/>
                <a:cs typeface="Arial" charset="0"/>
              </a:rPr>
              <a:t>?</a:t>
            </a:r>
          </a:p>
          <a:p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>
                <a:cs typeface="Arial" charset="0"/>
              </a:rPr>
              <a:t>How accurate are the regressions across </a:t>
            </a:r>
            <a:br>
              <a:rPr lang="en-US" sz="1800" dirty="0" smtClean="0">
                <a:cs typeface="Arial" charset="0"/>
              </a:rPr>
            </a:br>
            <a:r>
              <a:rPr lang="en-US" sz="1800" dirty="0" smtClean="0">
                <a:cs typeface="Arial" charset="0"/>
              </a:rPr>
              <a:t>temperature conditions?</a:t>
            </a:r>
          </a:p>
          <a:p>
            <a:r>
              <a:rPr lang="en-US" sz="1800" dirty="0" smtClean="0">
                <a:cs typeface="Arial" charset="0"/>
              </a:rPr>
              <a:t>How accurate are the regressions for the largest customers, who are likely to account for most of the </a:t>
            </a:r>
            <a:br>
              <a:rPr lang="en-US" sz="1800" dirty="0" smtClean="0">
                <a:cs typeface="Arial" charset="0"/>
              </a:rPr>
            </a:br>
            <a:r>
              <a:rPr lang="en-US" sz="1800" dirty="0" smtClean="0">
                <a:cs typeface="Arial" charset="0"/>
              </a:rPr>
              <a:t>load reductions?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0845648-9557-47A1-922F-95D1DE17713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accuracy during event-like days was high for all three utilities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1796" y="1371601"/>
            <a:ext cx="3674084" cy="4329404"/>
          </a:xfrm>
        </p:spPr>
        <p:txBody>
          <a:bodyPr/>
          <a:lstStyle/>
          <a:p>
            <a:r>
              <a:rPr lang="en-US" sz="1800" dirty="0" smtClean="0"/>
              <a:t>The better the electricity </a:t>
            </a:r>
            <a:br>
              <a:rPr lang="en-US" sz="1800" dirty="0" smtClean="0"/>
            </a:br>
            <a:r>
              <a:rPr lang="en-US" sz="1800" dirty="0" smtClean="0"/>
              <a:t>use pattern during event conditions is explained, the less likely it is that other factors will be confounded with impacts</a:t>
            </a:r>
          </a:p>
          <a:p>
            <a:r>
              <a:rPr lang="en-US" sz="1800" dirty="0" smtClean="0"/>
              <a:t>Steps in assessment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Identify event-like days based on highest system load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Exclude those days from regression models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Predict load for excluded </a:t>
            </a:r>
            <a:br>
              <a:rPr lang="en-US" sz="1400" dirty="0" smtClean="0"/>
            </a:br>
            <a:r>
              <a:rPr lang="en-US" sz="1400" dirty="0" smtClean="0"/>
              <a:t>event-like days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400" dirty="0" smtClean="0"/>
              <a:t>Assess how well predicted values match up with actual values</a:t>
            </a:r>
          </a:p>
          <a:p>
            <a:pPr marL="40005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381" y="1486097"/>
            <a:ext cx="4795641" cy="382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32686</TotalTime>
  <Words>1180</Words>
  <Application>Microsoft Office PowerPoint</Application>
  <PresentationFormat>On-screen Show (4:3)</PresentationFormat>
  <Paragraphs>197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Capacity Bidding Program 2011 Impact Evaluation   Jason Burwen, M.P.P.  DRMEC Load Impact Workshop San Francisco, CA July 25, 2012  </vt:lpstr>
      <vt:lpstr>Presentation overview</vt:lpstr>
      <vt:lpstr>Capacity Bidding Program</vt:lpstr>
      <vt:lpstr>CBP differs across the utilities (1)</vt:lpstr>
      <vt:lpstr>CBP differs across the utilities (1)</vt:lpstr>
      <vt:lpstr>CBP differs across the utilities (1)</vt:lpstr>
      <vt:lpstr>CBP differs across the utilities (2)</vt:lpstr>
      <vt:lpstr>Several tests were conducted to ensure impacts were accurate</vt:lpstr>
      <vt:lpstr>Predictive accuracy during event-like days was high for all three utilities</vt:lpstr>
      <vt:lpstr>The regressions are unlikely to confound other factors with impacts</vt:lpstr>
      <vt:lpstr>CBP ex post results: PG&amp;E</vt:lpstr>
      <vt:lpstr>PG&amp;E’s CBP-DA load impact on August 26 was 17.9 MW, or 33.3%</vt:lpstr>
      <vt:lpstr>CBP ex post results: SCE</vt:lpstr>
      <vt:lpstr>SCE’s CBP-DA load impact on August 24 was 6.1 MW, or 31.4%</vt:lpstr>
      <vt:lpstr>CBP ex post results: SDG&amp;E</vt:lpstr>
      <vt:lpstr>SDG&amp;E’S CBP-DA load impact on August 26 was 10.1 MW, or 38.7%</vt:lpstr>
      <vt:lpstr>Ex ante impacts are based on historical data and performance</vt:lpstr>
      <vt:lpstr>Enrollment assumptions</vt:lpstr>
      <vt:lpstr>Ex ante forecasts based on enrollment forecasts and historical performance 2010-2011</vt:lpstr>
      <vt:lpstr>Ex ante forecast load impacts 2012-2022</vt:lpstr>
      <vt:lpstr>For any questions, feel free to contact</vt:lpstr>
    </vt:vector>
  </TitlesOfParts>
  <Company>FSC Group,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Cerny</dc:creator>
  <cp:lastModifiedBy>jburwen</cp:lastModifiedBy>
  <cp:revision>1813</cp:revision>
  <dcterms:created xsi:type="dcterms:W3CDTF">2012-06-07T22:31:39Z</dcterms:created>
  <dcterms:modified xsi:type="dcterms:W3CDTF">2012-07-20T23:53:10Z</dcterms:modified>
</cp:coreProperties>
</file>