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648" r:id="rId1"/>
  </p:sldMasterIdLst>
  <p:notesMasterIdLst>
    <p:notesMasterId r:id="rId33"/>
  </p:notesMasterIdLst>
  <p:handoutMasterIdLst>
    <p:handoutMasterId r:id="rId34"/>
  </p:handoutMasterIdLst>
  <p:sldIdLst>
    <p:sldId id="393" r:id="rId2"/>
    <p:sldId id="414" r:id="rId3"/>
    <p:sldId id="424" r:id="rId4"/>
    <p:sldId id="438" r:id="rId5"/>
    <p:sldId id="481" r:id="rId6"/>
    <p:sldId id="434" r:id="rId7"/>
    <p:sldId id="478" r:id="rId8"/>
    <p:sldId id="479" r:id="rId9"/>
    <p:sldId id="459" r:id="rId10"/>
    <p:sldId id="436" r:id="rId11"/>
    <p:sldId id="485" r:id="rId12"/>
    <p:sldId id="437" r:id="rId13"/>
    <p:sldId id="447" r:id="rId14"/>
    <p:sldId id="446" r:id="rId15"/>
    <p:sldId id="465" r:id="rId16"/>
    <p:sldId id="482" r:id="rId17"/>
    <p:sldId id="483" r:id="rId18"/>
    <p:sldId id="466" r:id="rId19"/>
    <p:sldId id="467" r:id="rId20"/>
    <p:sldId id="442" r:id="rId21"/>
    <p:sldId id="484" r:id="rId22"/>
    <p:sldId id="468" r:id="rId23"/>
    <p:sldId id="470" r:id="rId24"/>
    <p:sldId id="464" r:id="rId25"/>
    <p:sldId id="480" r:id="rId26"/>
    <p:sldId id="472" r:id="rId27"/>
    <p:sldId id="453" r:id="rId28"/>
    <p:sldId id="474" r:id="rId29"/>
    <p:sldId id="475" r:id="rId30"/>
    <p:sldId id="476" r:id="rId31"/>
    <p:sldId id="404" r:id="rId32"/>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 Bode2"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A6B"/>
    <a:srgbClr val="7DBEFF"/>
    <a:srgbClr val="99CCFF"/>
    <a:srgbClr val="003366"/>
    <a:srgbClr val="336C99"/>
    <a:srgbClr val="860000"/>
    <a:srgbClr val="E8F5F8"/>
    <a:srgbClr val="E6F5FA"/>
    <a:srgbClr val="DFF2F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2271" autoAdjust="0"/>
  </p:normalViewPr>
  <p:slideViewPr>
    <p:cSldViewPr snapToGrid="0">
      <p:cViewPr varScale="1">
        <p:scale>
          <a:sx n="107" d="100"/>
          <a:sy n="107" d="100"/>
        </p:scale>
        <p:origin x="-1734" y="-90"/>
      </p:cViewPr>
      <p:guideLst>
        <p:guide orient="horz" pos="2160"/>
        <p:guide orient="horz" pos="1008"/>
        <p:guide pos="2880"/>
        <p:guide pos="172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60" y="-84"/>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04820" cy="461645"/>
          </a:xfrm>
          <a:prstGeom prst="rect">
            <a:avLst/>
          </a:prstGeom>
          <a:noFill/>
          <a:ln w="9525">
            <a:noFill/>
            <a:miter lim="800000"/>
            <a:headEnd/>
            <a:tailEnd/>
          </a:ln>
        </p:spPr>
        <p:txBody>
          <a:bodyPr vert="horz" wrap="square" lIns="92332" tIns="46165" rIns="92332" bIns="46165" numCol="1" anchor="t" anchorCtr="0" compatLnSpc="1">
            <a:prstTxWarp prst="textNoShape">
              <a:avLst/>
            </a:prstTxWarp>
          </a:bodyPr>
          <a:lstStyle>
            <a:lvl1pPr defTabSz="920564">
              <a:defRPr sz="1200">
                <a:cs typeface="+mn-cs"/>
              </a:defRPr>
            </a:lvl1pPr>
          </a:lstStyle>
          <a:p>
            <a:pPr>
              <a:defRPr/>
            </a:pPr>
            <a:endParaRPr lang="en-US"/>
          </a:p>
        </p:txBody>
      </p:sp>
      <p:sp>
        <p:nvSpPr>
          <p:cNvPr id="4099" name="Rectangle 3"/>
          <p:cNvSpPr>
            <a:spLocks noGrp="1" noChangeArrowheads="1"/>
          </p:cNvSpPr>
          <p:nvPr>
            <p:ph type="dt" sz="quarter" idx="1"/>
          </p:nvPr>
        </p:nvSpPr>
        <p:spPr bwMode="auto">
          <a:xfrm>
            <a:off x="3927775" y="1"/>
            <a:ext cx="3004820" cy="461645"/>
          </a:xfrm>
          <a:prstGeom prst="rect">
            <a:avLst/>
          </a:prstGeom>
          <a:noFill/>
          <a:ln w="9525">
            <a:noFill/>
            <a:miter lim="800000"/>
            <a:headEnd/>
            <a:tailEnd/>
          </a:ln>
        </p:spPr>
        <p:txBody>
          <a:bodyPr vert="horz" wrap="square" lIns="92332" tIns="46165" rIns="92332" bIns="46165" numCol="1" anchor="t" anchorCtr="0" compatLnSpc="1">
            <a:prstTxWarp prst="textNoShape">
              <a:avLst/>
            </a:prstTxWarp>
          </a:bodyPr>
          <a:lstStyle>
            <a:lvl1pPr algn="r" defTabSz="920564">
              <a:defRPr sz="1200">
                <a:cs typeface="+mn-cs"/>
              </a:defRPr>
            </a:lvl1pPr>
          </a:lstStyle>
          <a:p>
            <a:pPr>
              <a:defRPr/>
            </a:pPr>
            <a:endParaRPr lang="en-US"/>
          </a:p>
        </p:txBody>
      </p:sp>
      <p:sp>
        <p:nvSpPr>
          <p:cNvPr id="4100" name="Rectangle 4"/>
          <p:cNvSpPr>
            <a:spLocks noGrp="1" noChangeArrowheads="1"/>
          </p:cNvSpPr>
          <p:nvPr>
            <p:ph type="ftr" sz="quarter" idx="2"/>
          </p:nvPr>
        </p:nvSpPr>
        <p:spPr bwMode="auto">
          <a:xfrm>
            <a:off x="0" y="8769654"/>
            <a:ext cx="3004820" cy="461645"/>
          </a:xfrm>
          <a:prstGeom prst="rect">
            <a:avLst/>
          </a:prstGeom>
          <a:noFill/>
          <a:ln w="9525">
            <a:noFill/>
            <a:miter lim="800000"/>
            <a:headEnd/>
            <a:tailEnd/>
          </a:ln>
        </p:spPr>
        <p:txBody>
          <a:bodyPr vert="horz" wrap="square" lIns="92332" tIns="46165" rIns="92332" bIns="46165" numCol="1" anchor="b" anchorCtr="0" compatLnSpc="1">
            <a:prstTxWarp prst="textNoShape">
              <a:avLst/>
            </a:prstTxWarp>
          </a:bodyPr>
          <a:lstStyle>
            <a:lvl1pPr defTabSz="920564">
              <a:defRPr sz="1200">
                <a:cs typeface="+mn-cs"/>
              </a:defRPr>
            </a:lvl1pPr>
          </a:lstStyle>
          <a:p>
            <a:pPr>
              <a:defRPr/>
            </a:pPr>
            <a:endParaRPr lang="en-US"/>
          </a:p>
        </p:txBody>
      </p:sp>
      <p:sp>
        <p:nvSpPr>
          <p:cNvPr id="4101" name="Rectangle 5"/>
          <p:cNvSpPr>
            <a:spLocks noGrp="1" noChangeArrowheads="1"/>
          </p:cNvSpPr>
          <p:nvPr>
            <p:ph type="sldNum" sz="quarter" idx="3"/>
          </p:nvPr>
        </p:nvSpPr>
        <p:spPr bwMode="auto">
          <a:xfrm>
            <a:off x="3927775" y="8769654"/>
            <a:ext cx="3004820" cy="461645"/>
          </a:xfrm>
          <a:prstGeom prst="rect">
            <a:avLst/>
          </a:prstGeom>
          <a:noFill/>
          <a:ln w="9525">
            <a:noFill/>
            <a:miter lim="800000"/>
            <a:headEnd/>
            <a:tailEnd/>
          </a:ln>
        </p:spPr>
        <p:txBody>
          <a:bodyPr vert="horz" wrap="square" lIns="92332" tIns="46165" rIns="92332" bIns="46165" numCol="1" anchor="b" anchorCtr="0" compatLnSpc="1">
            <a:prstTxWarp prst="textNoShape">
              <a:avLst/>
            </a:prstTxWarp>
          </a:bodyPr>
          <a:lstStyle>
            <a:lvl1pPr algn="r" defTabSz="920564">
              <a:defRPr sz="1200">
                <a:cs typeface="+mn-cs"/>
              </a:defRPr>
            </a:lvl1pPr>
          </a:lstStyle>
          <a:p>
            <a:pPr>
              <a:defRPr/>
            </a:pPr>
            <a:fld id="{20BD5BB3-DA4C-431B-874C-84CDB04F9FFA}" type="slidenum">
              <a:rPr lang="en-US"/>
              <a:pPr>
                <a:defRPr/>
              </a:pPr>
              <a:t>‹#›</a:t>
            </a:fld>
            <a:endParaRPr lang="en-US"/>
          </a:p>
        </p:txBody>
      </p:sp>
    </p:spTree>
    <p:extLst>
      <p:ext uri="{BB962C8B-B14F-4D97-AF65-F5344CB8AC3E}">
        <p14:creationId xmlns:p14="http://schemas.microsoft.com/office/powerpoint/2010/main" xmlns="" val="3654327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04820" cy="461645"/>
          </a:xfrm>
          <a:prstGeom prst="rect">
            <a:avLst/>
          </a:prstGeom>
          <a:noFill/>
          <a:ln w="9525">
            <a:noFill/>
            <a:miter lim="800000"/>
            <a:headEnd/>
            <a:tailEnd/>
          </a:ln>
        </p:spPr>
        <p:txBody>
          <a:bodyPr vert="horz" wrap="square" lIns="92332" tIns="46165" rIns="92332" bIns="46165" numCol="1" anchor="t" anchorCtr="0" compatLnSpc="1">
            <a:prstTxWarp prst="textNoShape">
              <a:avLst/>
            </a:prstTxWarp>
          </a:bodyPr>
          <a:lstStyle>
            <a:lvl1pPr defTabSz="920564">
              <a:defRPr sz="1200">
                <a:cs typeface="+mn-cs"/>
              </a:defRPr>
            </a:lvl1pPr>
          </a:lstStyle>
          <a:p>
            <a:pPr>
              <a:defRPr/>
            </a:pPr>
            <a:endParaRPr lang="en-US"/>
          </a:p>
        </p:txBody>
      </p:sp>
      <p:sp>
        <p:nvSpPr>
          <p:cNvPr id="10243" name="Rectangle 3"/>
          <p:cNvSpPr>
            <a:spLocks noGrp="1" noChangeArrowheads="1"/>
          </p:cNvSpPr>
          <p:nvPr>
            <p:ph type="dt" idx="1"/>
          </p:nvPr>
        </p:nvSpPr>
        <p:spPr bwMode="auto">
          <a:xfrm>
            <a:off x="3927775" y="1"/>
            <a:ext cx="3004820" cy="461645"/>
          </a:xfrm>
          <a:prstGeom prst="rect">
            <a:avLst/>
          </a:prstGeom>
          <a:noFill/>
          <a:ln w="9525">
            <a:noFill/>
            <a:miter lim="800000"/>
            <a:headEnd/>
            <a:tailEnd/>
          </a:ln>
        </p:spPr>
        <p:txBody>
          <a:bodyPr vert="horz" wrap="square" lIns="92332" tIns="46165" rIns="92332" bIns="46165" numCol="1" anchor="t" anchorCtr="0" compatLnSpc="1">
            <a:prstTxWarp prst="textNoShape">
              <a:avLst/>
            </a:prstTxWarp>
          </a:bodyPr>
          <a:lstStyle>
            <a:lvl1pPr algn="r" defTabSz="920564">
              <a:defRPr sz="120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420" y="4385628"/>
            <a:ext cx="5547360" cy="4154805"/>
          </a:xfrm>
          <a:prstGeom prst="rect">
            <a:avLst/>
          </a:prstGeom>
          <a:noFill/>
          <a:ln w="9525">
            <a:noFill/>
            <a:miter lim="800000"/>
            <a:headEnd/>
            <a:tailEnd/>
          </a:ln>
        </p:spPr>
        <p:txBody>
          <a:bodyPr vert="horz" wrap="square" lIns="92332" tIns="46165" rIns="92332" bIns="4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69654"/>
            <a:ext cx="3004820" cy="461645"/>
          </a:xfrm>
          <a:prstGeom prst="rect">
            <a:avLst/>
          </a:prstGeom>
          <a:noFill/>
          <a:ln w="9525">
            <a:noFill/>
            <a:miter lim="800000"/>
            <a:headEnd/>
            <a:tailEnd/>
          </a:ln>
        </p:spPr>
        <p:txBody>
          <a:bodyPr vert="horz" wrap="square" lIns="92332" tIns="46165" rIns="92332" bIns="46165" numCol="1" anchor="b" anchorCtr="0" compatLnSpc="1">
            <a:prstTxWarp prst="textNoShape">
              <a:avLst/>
            </a:prstTxWarp>
          </a:bodyPr>
          <a:lstStyle>
            <a:lvl1pPr defTabSz="920564">
              <a:defRPr sz="12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927775" y="8769654"/>
            <a:ext cx="3004820" cy="461645"/>
          </a:xfrm>
          <a:prstGeom prst="rect">
            <a:avLst/>
          </a:prstGeom>
          <a:noFill/>
          <a:ln w="9525">
            <a:noFill/>
            <a:miter lim="800000"/>
            <a:headEnd/>
            <a:tailEnd/>
          </a:ln>
        </p:spPr>
        <p:txBody>
          <a:bodyPr vert="horz" wrap="square" lIns="92332" tIns="46165" rIns="92332" bIns="46165" numCol="1" anchor="b" anchorCtr="0" compatLnSpc="1">
            <a:prstTxWarp prst="textNoShape">
              <a:avLst/>
            </a:prstTxWarp>
          </a:bodyPr>
          <a:lstStyle>
            <a:lvl1pPr algn="r" defTabSz="920564">
              <a:defRPr sz="1200">
                <a:cs typeface="+mn-cs"/>
              </a:defRPr>
            </a:lvl1pPr>
          </a:lstStyle>
          <a:p>
            <a:pPr>
              <a:defRPr/>
            </a:pPr>
            <a:fld id="{3ECBDEA9-5E1F-4BA4-895F-DA3AB357B58E}" type="slidenum">
              <a:rPr lang="en-US"/>
              <a:pPr>
                <a:defRPr/>
              </a:pPr>
              <a:t>‹#›</a:t>
            </a:fld>
            <a:endParaRPr lang="en-US"/>
          </a:p>
        </p:txBody>
      </p:sp>
    </p:spTree>
    <p:extLst>
      <p:ext uri="{BB962C8B-B14F-4D97-AF65-F5344CB8AC3E}">
        <p14:creationId xmlns:p14="http://schemas.microsoft.com/office/powerpoint/2010/main" xmlns="" val="1522272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E7F50215-1873-48B2-9B88-D16E1D613730}" type="slidenum">
              <a:rPr lang="en-US" smtClean="0"/>
              <a:pPr>
                <a:defRPr/>
              </a:pPr>
              <a:t>0</a:t>
            </a:fld>
            <a:endParaRPr lang="en-US" smtClean="0"/>
          </a:p>
        </p:txBody>
      </p:sp>
      <p:sp>
        <p:nvSpPr>
          <p:cNvPr id="22531" name="Rectangle 2"/>
          <p:cNvSpPr>
            <a:spLocks noGrp="1" noRot="1" noChangeAspect="1" noChangeArrowheads="1" noTextEdit="1"/>
          </p:cNvSpPr>
          <p:nvPr>
            <p:ph type="sldImg"/>
          </p:nvPr>
        </p:nvSpPr>
        <p:spPr>
          <a:xfrm>
            <a:off x="1158875" y="693738"/>
            <a:ext cx="4616450" cy="3462337"/>
          </a:xfrm>
          <a:ln/>
        </p:spPr>
      </p:sp>
      <p:sp>
        <p:nvSpPr>
          <p:cNvPr id="22532" name="Rectangle 3"/>
          <p:cNvSpPr>
            <a:spLocks noGrp="1" noChangeArrowheads="1"/>
          </p:cNvSpPr>
          <p:nvPr>
            <p:ph type="body" idx="1"/>
          </p:nvPr>
        </p:nvSpPr>
        <p:spPr>
          <a:xfrm>
            <a:off x="693420" y="4385628"/>
            <a:ext cx="5547360" cy="4153203"/>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Clr>
                <a:srgbClr val="003366"/>
              </a:buClr>
              <a:buSzPct val="100000"/>
            </a:pPr>
            <a:endParaRPr lang="en-US" sz="1200" dirty="0" smtClean="0">
              <a:solidFill>
                <a:srgbClr val="000000"/>
              </a:solidFill>
              <a:latin typeface="Franklin Gothic Book" pitchFamily="34" charset="0"/>
              <a:ea typeface="Times New Roman" pitchFamily="18" charset="0"/>
              <a:cs typeface="Times New Roman" pitchFamily="18" charset="0"/>
            </a:endParaRPr>
          </a:p>
          <a:p>
            <a:pPr marL="285750" lvl="0" indent="-285750">
              <a:buClr>
                <a:srgbClr val="003366"/>
              </a:buClr>
              <a:buSzPct val="100000"/>
            </a:pPr>
            <a:r>
              <a:rPr lang="en-US" sz="1200" dirty="0" smtClean="0">
                <a:solidFill>
                  <a:srgbClr val="000000"/>
                </a:solidFill>
                <a:latin typeface="Franklin Gothic Book" pitchFamily="34" charset="0"/>
                <a:ea typeface="Times New Roman" pitchFamily="18" charset="0"/>
                <a:cs typeface="Times New Roman" pitchFamily="18" charset="0"/>
              </a:rPr>
              <a:t>	SDG&amp;E values reflect average weekday load impacts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28</a:t>
            </a:fld>
            <a:endParaRPr lang="en-US"/>
          </a:p>
        </p:txBody>
      </p:sp>
    </p:spTree>
    <p:extLst>
      <p:ext uri="{BB962C8B-B14F-4D97-AF65-F5344CB8AC3E}">
        <p14:creationId xmlns:p14="http://schemas.microsoft.com/office/powerpoint/2010/main" xmlns="" val="115691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4">
              <a:defRPr/>
            </a:pPr>
            <a:r>
              <a:rPr lang="en-US" sz="1400" dirty="0" smtClean="0"/>
              <a:t>1. If CPP will be implemented on a default basis for these customer segments, we recommend a multi-stage deployment process, where utilities test the default CPP process with a smaller, random sub-set of customers prior to full implementation; 3. Calling additional events will help SDG&amp;E better understand the relationship between weather conditions and the magnitude of demand reductions</a:t>
            </a:r>
          </a:p>
          <a:p>
            <a:pPr marL="0" lvl="1" defTabSz="914354">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3ECBDEA9-5E1F-4BA4-895F-DA3AB357B58E}" type="slidenum">
              <a:rPr lang="en-US" smtClean="0"/>
              <a:pPr>
                <a:defRPr/>
              </a:pPr>
              <a:t>29</a:t>
            </a:fld>
            <a:endParaRPr lang="en-US"/>
          </a:p>
        </p:txBody>
      </p:sp>
    </p:spTree>
    <p:extLst>
      <p:ext uri="{BB962C8B-B14F-4D97-AF65-F5344CB8AC3E}">
        <p14:creationId xmlns:p14="http://schemas.microsoft.com/office/powerpoint/2010/main" xmlns="" val="1020829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userDrawn="1"/>
        </p:nvSpPr>
        <p:spPr bwMode="auto">
          <a:xfrm>
            <a:off x="2743200" y="0"/>
            <a:ext cx="0" cy="6858000"/>
          </a:xfrm>
          <a:prstGeom prst="line">
            <a:avLst/>
          </a:prstGeom>
          <a:noFill/>
          <a:ln w="3175">
            <a:solidFill>
              <a:schemeClr val="tx1"/>
            </a:solidFill>
            <a:round/>
            <a:headEnd/>
            <a:tailEnd/>
          </a:ln>
          <a:effectLst/>
        </p:spPr>
        <p:txBody>
          <a:bodyPr/>
          <a:lstStyle/>
          <a:p>
            <a:pPr>
              <a:defRPr/>
            </a:pPr>
            <a:endParaRPr lang="en-US" dirty="0">
              <a:cs typeface="+mn-cs"/>
            </a:endParaRPr>
          </a:p>
        </p:txBody>
      </p:sp>
      <p:sp>
        <p:nvSpPr>
          <p:cNvPr id="5" name="Rectangle 7"/>
          <p:cNvSpPr>
            <a:spLocks noChangeArrowheads="1"/>
          </p:cNvSpPr>
          <p:nvPr userDrawn="1"/>
        </p:nvSpPr>
        <p:spPr bwMode="auto">
          <a:xfrm>
            <a:off x="0" y="0"/>
            <a:ext cx="2743200" cy="1600200"/>
          </a:xfrm>
          <a:prstGeom prst="rect">
            <a:avLst/>
          </a:prstGeom>
          <a:solidFill>
            <a:srgbClr val="433B67"/>
          </a:solidFill>
          <a:ln w="9525">
            <a:noFill/>
            <a:miter lim="800000"/>
            <a:headEnd/>
            <a:tailEnd/>
          </a:ln>
          <a:effectLst/>
        </p:spPr>
        <p:txBody>
          <a:bodyPr wrap="none" anchor="ctr"/>
          <a:lstStyle/>
          <a:p>
            <a:pPr>
              <a:defRPr/>
            </a:pPr>
            <a:endParaRPr lang="en-US" dirty="0">
              <a:cs typeface="+mn-cs"/>
            </a:endParaRPr>
          </a:p>
        </p:txBody>
      </p:sp>
      <p:sp>
        <p:nvSpPr>
          <p:cNvPr id="6" name="Rectangle 8" descr="Light vertical"/>
          <p:cNvSpPr>
            <a:spLocks noChangeArrowheads="1"/>
          </p:cNvSpPr>
          <p:nvPr userDrawn="1"/>
        </p:nvSpPr>
        <p:spPr bwMode="auto">
          <a:xfrm>
            <a:off x="0" y="1600200"/>
            <a:ext cx="2743200" cy="5257800"/>
          </a:xfrm>
          <a:prstGeom prst="rect">
            <a:avLst/>
          </a:prstGeom>
          <a:pattFill prst="ltVert">
            <a:fgClr>
              <a:srgbClr val="8581A4"/>
            </a:fgClr>
            <a:bgClr>
              <a:srgbClr val="C1BED1"/>
            </a:bgClr>
          </a:pattFill>
          <a:ln w="9525">
            <a:noFill/>
            <a:miter lim="800000"/>
            <a:headEnd/>
            <a:tailEnd/>
          </a:ln>
          <a:effectLst/>
        </p:spPr>
        <p:txBody>
          <a:bodyPr wrap="none" anchor="ctr"/>
          <a:lstStyle/>
          <a:p>
            <a:pPr>
              <a:defRPr/>
            </a:pPr>
            <a:endParaRPr lang="en-US" dirty="0">
              <a:cs typeface="+mn-cs"/>
            </a:endParaRPr>
          </a:p>
        </p:txBody>
      </p:sp>
      <p:sp>
        <p:nvSpPr>
          <p:cNvPr id="7" name="Rectangle 9"/>
          <p:cNvSpPr>
            <a:spLocks noChangeArrowheads="1"/>
          </p:cNvSpPr>
          <p:nvPr userDrawn="1"/>
        </p:nvSpPr>
        <p:spPr bwMode="auto">
          <a:xfrm>
            <a:off x="0" y="1600200"/>
            <a:ext cx="9144000" cy="228600"/>
          </a:xfrm>
          <a:prstGeom prst="rect">
            <a:avLst/>
          </a:prstGeom>
          <a:gradFill rotWithShape="1">
            <a:gsLst>
              <a:gs pos="0">
                <a:srgbClr val="853D1E"/>
              </a:gs>
              <a:gs pos="100000">
                <a:srgbClr val="853D1E">
                  <a:gamma/>
                  <a:shade val="46275"/>
                  <a:invGamma/>
                </a:srgbClr>
              </a:gs>
            </a:gsLst>
            <a:lin ang="0" scaled="1"/>
          </a:gradFill>
          <a:ln w="9525">
            <a:noFill/>
            <a:miter lim="800000"/>
            <a:headEnd/>
            <a:tailEnd/>
          </a:ln>
          <a:effectLst/>
        </p:spPr>
        <p:txBody>
          <a:bodyPr wrap="none" anchor="ctr"/>
          <a:lstStyle/>
          <a:p>
            <a:pPr>
              <a:defRPr/>
            </a:pPr>
            <a:endParaRPr lang="en-US" dirty="0">
              <a:cs typeface="+mn-cs"/>
            </a:endParaRPr>
          </a:p>
        </p:txBody>
      </p:sp>
      <p:sp>
        <p:nvSpPr>
          <p:cNvPr id="8" name="Rectangle 7"/>
          <p:cNvSpPr>
            <a:spLocks noChangeArrowheads="1"/>
          </p:cNvSpPr>
          <p:nvPr userDrawn="1"/>
        </p:nvSpPr>
        <p:spPr bwMode="auto">
          <a:xfrm>
            <a:off x="0" y="5638800"/>
            <a:ext cx="2743200" cy="9144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pic>
        <p:nvPicPr>
          <p:cNvPr id="9" name="Picture 12" descr="FSC Logo NEW PURPLE 2007 for PP"/>
          <p:cNvPicPr>
            <a:picLocks noChangeAspect="1" noChangeArrowheads="1"/>
          </p:cNvPicPr>
          <p:nvPr userDrawn="1"/>
        </p:nvPicPr>
        <p:blipFill>
          <a:blip r:embed="rId2" cstate="print"/>
          <a:srcRect/>
          <a:stretch>
            <a:fillRect/>
          </a:stretch>
        </p:blipFill>
        <p:spPr bwMode="auto">
          <a:xfrm>
            <a:off x="152400" y="5873750"/>
            <a:ext cx="2495550" cy="374650"/>
          </a:xfrm>
          <a:prstGeom prst="rect">
            <a:avLst/>
          </a:prstGeom>
          <a:noFill/>
          <a:ln w="9525">
            <a:noFill/>
            <a:miter lim="800000"/>
            <a:headEnd/>
            <a:tailEnd/>
          </a:ln>
        </p:spPr>
      </p:pic>
      <p:pic>
        <p:nvPicPr>
          <p:cNvPr id="10" name="Picture 13" descr="smart meter reduced"/>
          <p:cNvPicPr>
            <a:picLocks noChangeAspect="1" noChangeArrowheads="1"/>
          </p:cNvPicPr>
          <p:nvPr userDrawn="1"/>
        </p:nvPicPr>
        <p:blipFill>
          <a:blip r:embed="rId3" cstate="print"/>
          <a:srcRect/>
          <a:stretch>
            <a:fillRect/>
          </a:stretch>
        </p:blipFill>
        <p:spPr bwMode="auto">
          <a:xfrm>
            <a:off x="990600" y="1828800"/>
            <a:ext cx="1752600" cy="1562100"/>
          </a:xfrm>
          <a:prstGeom prst="rect">
            <a:avLst/>
          </a:prstGeom>
          <a:noFill/>
          <a:ln w="3175">
            <a:solidFill>
              <a:schemeClr val="tx1"/>
            </a:solidFill>
            <a:miter lim="800000"/>
            <a:headEnd/>
            <a:tailEnd/>
          </a:ln>
        </p:spPr>
      </p:pic>
      <p:pic>
        <p:nvPicPr>
          <p:cNvPr id="11" name="Picture 15" descr="solar roof reduced"/>
          <p:cNvPicPr>
            <a:picLocks noChangeAspect="1" noChangeArrowheads="1"/>
          </p:cNvPicPr>
          <p:nvPr userDrawn="1"/>
        </p:nvPicPr>
        <p:blipFill>
          <a:blip r:embed="rId4" cstate="print"/>
          <a:srcRect/>
          <a:stretch>
            <a:fillRect/>
          </a:stretch>
        </p:blipFill>
        <p:spPr bwMode="auto">
          <a:xfrm>
            <a:off x="987425" y="3581400"/>
            <a:ext cx="1755775" cy="1565275"/>
          </a:xfrm>
          <a:prstGeom prst="rect">
            <a:avLst/>
          </a:prstGeom>
          <a:noFill/>
          <a:ln w="3175">
            <a:solidFill>
              <a:schemeClr val="tx1"/>
            </a:solidFill>
            <a:miter lim="800000"/>
            <a:headEnd/>
            <a:tailEnd/>
          </a:ln>
        </p:spPr>
      </p:pic>
      <p:sp>
        <p:nvSpPr>
          <p:cNvPr id="3074" name="Rectangle 2"/>
          <p:cNvSpPr>
            <a:spLocks noGrp="1" noChangeArrowheads="1"/>
          </p:cNvSpPr>
          <p:nvPr>
            <p:ph type="ctrTitle"/>
          </p:nvPr>
        </p:nvSpPr>
        <p:spPr>
          <a:xfrm>
            <a:off x="2971800" y="2130425"/>
            <a:ext cx="5867400" cy="1470025"/>
          </a:xfrm>
        </p:spPr>
        <p:txBody>
          <a:bodyPr/>
          <a:lstStyle>
            <a:lvl1pPr algn="ctr">
              <a:defRPr sz="3200">
                <a:latin typeface="Calibri" pitchFamily="34" charset="0"/>
              </a:defRPr>
            </a:lvl1pPr>
          </a:lstStyle>
          <a:p>
            <a:r>
              <a:rPr lang="en-US"/>
              <a:t>Click to edit Master title style</a:t>
            </a:r>
          </a:p>
        </p:txBody>
      </p:sp>
      <p:sp>
        <p:nvSpPr>
          <p:cNvPr id="3075" name="Rectangle 3"/>
          <p:cNvSpPr>
            <a:spLocks noGrp="1" noChangeArrowheads="1"/>
          </p:cNvSpPr>
          <p:nvPr>
            <p:ph type="subTitle" idx="1"/>
          </p:nvPr>
        </p:nvSpPr>
        <p:spPr>
          <a:xfrm>
            <a:off x="3048000" y="5181600"/>
            <a:ext cx="5791200" cy="457200"/>
          </a:xfrm>
        </p:spPr>
        <p:txBody>
          <a:bodyPr/>
          <a:lstStyle>
            <a:lvl1pPr marL="0" indent="0" algn="ctr">
              <a:buFont typeface="Wingdings" pitchFamily="2" charset="2"/>
              <a:buNone/>
              <a:defRPr sz="1400">
                <a:solidFill>
                  <a:srgbClr val="64300A"/>
                </a:solidFill>
                <a:latin typeface="Calibri" pitchFamily="34" charset="0"/>
              </a:defRPr>
            </a:lvl1pPr>
          </a:lstStyle>
          <a:p>
            <a:r>
              <a:rPr lang="en-US"/>
              <a:t>Click to edit Master subtitle style</a:t>
            </a:r>
          </a:p>
        </p:txBody>
      </p:sp>
      <p:sp>
        <p:nvSpPr>
          <p:cNvPr id="12"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pPr>
              <a:defRPr/>
            </a:pPr>
            <a:r>
              <a:rPr lang="en-US"/>
              <a:t>Page </a:t>
            </a:r>
            <a:fld id="{34A84901-FA1D-43C2-9008-F94D740C9F5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pPr>
              <a:defRPr/>
            </a:pPr>
            <a:r>
              <a:rPr lang="en-US"/>
              <a:t>Page </a:t>
            </a:r>
            <a:fld id="{BC8E3C35-D4B5-4360-A7AE-544E033CFB7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a:lvl1pPr>
          </a:lstStyle>
          <a:p>
            <a:pPr>
              <a:defRPr/>
            </a:pPr>
            <a:r>
              <a:rPr lang="en-US"/>
              <a:t>Page </a:t>
            </a:r>
            <a:fld id="{393C68DA-E97D-4F9E-BDFF-02665079CFB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sldNum" sz="quarter" idx="10"/>
          </p:nvPr>
        </p:nvSpPr>
        <p:spPr/>
        <p:txBody>
          <a:bodyPr/>
          <a:lstStyle>
            <a:lvl1pPr>
              <a:defRPr/>
            </a:lvl1pPr>
          </a:lstStyle>
          <a:p>
            <a:pPr>
              <a:defRPr/>
            </a:pPr>
            <a:r>
              <a:rPr lang="en-US"/>
              <a:t>Page </a:t>
            </a:r>
            <a:fld id="{FEF2374D-066B-4CBF-98CB-4257DC9547E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p:txBody>
          <a:bodyPr/>
          <a:lstStyle>
            <a:lvl1pPr>
              <a:defRPr/>
            </a:lvl1pPr>
          </a:lstStyle>
          <a:p>
            <a:pPr>
              <a:defRPr/>
            </a:pPr>
            <a:r>
              <a:rPr lang="en-US"/>
              <a:t>Page </a:t>
            </a:r>
            <a:fld id="{89CF0FB6-8E9A-4D78-AF50-5B6A0B53F8D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pPr>
              <a:defRPr/>
            </a:pPr>
            <a:r>
              <a:rPr lang="en-US"/>
              <a:t>Page </a:t>
            </a:r>
            <a:fld id="{D4CAE13A-577A-4B65-8A72-0833B70F7A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baseline="0">
                <a:latin typeface="Arial" pitchFamily="34" charset="0"/>
                <a:cs typeface="Arial" pitchFamily="34" charset="0"/>
              </a:defRPr>
            </a:lvl1pPr>
            <a:lvl2pPr>
              <a:defRPr sz="2000" baseline="0">
                <a:latin typeface="Arial" pitchFamily="34" charset="0"/>
                <a:cs typeface="Arial" pitchFamily="34" charset="0"/>
              </a:defRPr>
            </a:lvl2pPr>
            <a:lvl3pPr>
              <a:defRPr sz="1600" i="0"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3594100" y="6400800"/>
            <a:ext cx="1951038" cy="201613"/>
          </a:xfrm>
        </p:spPr>
        <p:txBody>
          <a:bodyPr/>
          <a:lstStyle>
            <a:lvl1pPr algn="ctr">
              <a:defRPr sz="1200" i="1"/>
            </a:lvl1pPr>
          </a:lstStyle>
          <a:p>
            <a:pPr>
              <a:defRPr/>
            </a:pPr>
            <a:r>
              <a:rPr lang="en-US"/>
              <a:t>Page </a:t>
            </a:r>
            <a:fld id="{D8D417DF-031B-4D40-8BB1-49981ECAE5B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p:txBody>
          <a:bodyPr/>
          <a:lstStyle>
            <a:lvl1pPr>
              <a:defRPr/>
            </a:lvl1pPr>
          </a:lstStyle>
          <a:p>
            <a:pPr>
              <a:defRPr/>
            </a:pPr>
            <a:r>
              <a:rPr lang="en-US"/>
              <a:t>Page </a:t>
            </a:r>
            <a:fld id="{404252DE-5831-49B0-8102-6C0562601E8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xfrm>
            <a:off x="3594100" y="6400800"/>
            <a:ext cx="1951038" cy="201613"/>
          </a:xfrm>
        </p:spPr>
        <p:txBody>
          <a:bodyPr/>
          <a:lstStyle>
            <a:lvl1pPr algn="ctr">
              <a:defRPr sz="1200" i="1"/>
            </a:lvl1pPr>
          </a:lstStyle>
          <a:p>
            <a:pPr>
              <a:defRPr/>
            </a:pPr>
            <a:r>
              <a:rPr lang="en-US"/>
              <a:t>Page </a:t>
            </a:r>
            <a:fld id="{EEFEA303-5A66-4CC4-96E5-03C3030260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p:txBody>
          <a:bodyPr/>
          <a:lstStyle>
            <a:lvl1pPr>
              <a:defRPr/>
            </a:lvl1pPr>
          </a:lstStyle>
          <a:p>
            <a:pPr>
              <a:defRPr/>
            </a:pPr>
            <a:r>
              <a:rPr lang="en-US"/>
              <a:t>Page </a:t>
            </a:r>
            <a:fld id="{AEC57709-CF6D-4BF0-9E4B-7A4F0D48FA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a:lvl1pPr>
          </a:lstStyle>
          <a:p>
            <a:pPr>
              <a:defRPr/>
            </a:pPr>
            <a:r>
              <a:rPr lang="en-US"/>
              <a:t>Page </a:t>
            </a:r>
            <a:fld id="{3EE876D0-540D-43D8-AF35-422D91F92D0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a:lvl1pPr>
          </a:lstStyle>
          <a:p>
            <a:pPr>
              <a:defRPr/>
            </a:pPr>
            <a:r>
              <a:rPr lang="en-US"/>
              <a:t>Page </a:t>
            </a:r>
            <a:fld id="{519ABB5D-CADE-45EC-B527-23CBCA38174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p:txBody>
          <a:bodyPr/>
          <a:lstStyle>
            <a:lvl1pPr>
              <a:defRPr/>
            </a:lvl1pPr>
          </a:lstStyle>
          <a:p>
            <a:pPr>
              <a:defRPr/>
            </a:pPr>
            <a:r>
              <a:rPr lang="en-US"/>
              <a:t>Page </a:t>
            </a:r>
            <a:fld id="{6DBB68F1-043A-423B-8EBB-761C3154B4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p:txBody>
          <a:bodyPr/>
          <a:lstStyle>
            <a:lvl1pPr>
              <a:defRPr/>
            </a:lvl1pPr>
          </a:lstStyle>
          <a:p>
            <a:pPr>
              <a:defRPr/>
            </a:pPr>
            <a:r>
              <a:rPr lang="en-US"/>
              <a:t>Page </a:t>
            </a:r>
            <a:fld id="{EF3CC446-DEE5-4779-81B6-593AEE6430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FSC Logo NEW PURPLE 2007 for PP"/>
          <p:cNvPicPr>
            <a:picLocks noChangeAspect="1" noChangeArrowheads="1"/>
          </p:cNvPicPr>
          <p:nvPr/>
        </p:nvPicPr>
        <p:blipFill>
          <a:blip r:embed="rId17" cstate="print"/>
          <a:srcRect/>
          <a:stretch>
            <a:fillRect/>
          </a:stretch>
        </p:blipFill>
        <p:spPr bwMode="auto">
          <a:xfrm>
            <a:off x="195263" y="6381750"/>
            <a:ext cx="2163762" cy="323850"/>
          </a:xfrm>
          <a:prstGeom prst="rect">
            <a:avLst/>
          </a:prstGeom>
          <a:noFill/>
          <a:ln w="9525">
            <a:noFill/>
            <a:miter lim="800000"/>
            <a:headEnd/>
            <a:tailEnd/>
          </a:ln>
        </p:spPr>
      </p:pic>
      <p:sp>
        <p:nvSpPr>
          <p:cNvPr id="1034" name="Rectangle 10"/>
          <p:cNvSpPr>
            <a:spLocks noChangeArrowheads="1"/>
          </p:cNvSpPr>
          <p:nvPr/>
        </p:nvSpPr>
        <p:spPr bwMode="auto">
          <a:xfrm>
            <a:off x="0" y="5986463"/>
            <a:ext cx="9144000" cy="76200"/>
          </a:xfrm>
          <a:prstGeom prst="rect">
            <a:avLst/>
          </a:prstGeom>
          <a:gradFill rotWithShape="1">
            <a:gsLst>
              <a:gs pos="0">
                <a:srgbClr val="542D6F">
                  <a:gamma/>
                  <a:shade val="0"/>
                  <a:invGamma/>
                </a:srgbClr>
              </a:gs>
              <a:gs pos="100000">
                <a:srgbClr val="542D6F">
                  <a:alpha val="85001"/>
                </a:srgbClr>
              </a:gs>
            </a:gsLst>
            <a:lin ang="0" scaled="1"/>
          </a:gradFill>
          <a:ln w="9525">
            <a:noFill/>
            <a:miter lim="800000"/>
            <a:headEnd/>
            <a:tailEnd/>
          </a:ln>
          <a:effectLst/>
        </p:spPr>
        <p:txBody>
          <a:bodyPr wrap="none" anchor="ctr"/>
          <a:lstStyle/>
          <a:p>
            <a:pPr>
              <a:defRPr/>
            </a:pPr>
            <a:endParaRPr lang="en-US" dirty="0">
              <a:cs typeface="+mn-cs"/>
            </a:endParaRPr>
          </a:p>
        </p:txBody>
      </p:sp>
      <p:sp>
        <p:nvSpPr>
          <p:cNvPr id="1035" name="Rectangle 11"/>
          <p:cNvSpPr>
            <a:spLocks noChangeArrowheads="1"/>
          </p:cNvSpPr>
          <p:nvPr/>
        </p:nvSpPr>
        <p:spPr bwMode="auto">
          <a:xfrm>
            <a:off x="0" y="6096000"/>
            <a:ext cx="9144000" cy="152400"/>
          </a:xfrm>
          <a:prstGeom prst="rect">
            <a:avLst/>
          </a:prstGeom>
          <a:gradFill rotWithShape="1">
            <a:gsLst>
              <a:gs pos="0">
                <a:srgbClr val="3E1D0E"/>
              </a:gs>
              <a:gs pos="100000">
                <a:srgbClr val="853D1E"/>
              </a:gs>
            </a:gsLst>
            <a:lin ang="0" scaled="1"/>
          </a:gradFill>
          <a:ln w="9525">
            <a:noFill/>
            <a:miter lim="800000"/>
            <a:headEnd/>
            <a:tailEnd/>
          </a:ln>
          <a:effectLst/>
        </p:spPr>
        <p:txBody>
          <a:bodyPr wrap="none" anchor="ctr"/>
          <a:lstStyle/>
          <a:p>
            <a:pPr>
              <a:defRPr/>
            </a:pPr>
            <a:endParaRPr lang="en-US" dirty="0">
              <a:cs typeface="+mn-cs"/>
            </a:endParaRPr>
          </a:p>
        </p:txBody>
      </p:sp>
      <p:sp>
        <p:nvSpPr>
          <p:cNvPr id="9" name="Rectangle 13"/>
          <p:cNvSpPr>
            <a:spLocks noGrp="1" noChangeArrowheads="1"/>
          </p:cNvSpPr>
          <p:nvPr>
            <p:ph type="sldNum" sz="quarter" idx="4"/>
          </p:nvPr>
        </p:nvSpPr>
        <p:spPr>
          <a:xfrm>
            <a:off x="3578225" y="6400800"/>
            <a:ext cx="1951038" cy="201613"/>
          </a:xfrm>
          <a:prstGeom prst="rect">
            <a:avLst/>
          </a:prstGeom>
          <a:ln/>
        </p:spPr>
        <p:txBody>
          <a:bodyPr/>
          <a:lstStyle>
            <a:lvl1pPr algn="ctr">
              <a:defRPr sz="1200" i="1">
                <a:cs typeface="+mn-cs"/>
              </a:defRPr>
            </a:lvl1pPr>
          </a:lstStyle>
          <a:p>
            <a:pPr>
              <a:defRPr/>
            </a:pPr>
            <a:r>
              <a:rPr lang="en-US"/>
              <a:t>Page </a:t>
            </a:r>
            <a:fld id="{41892E50-0D3C-498D-850C-84A8827314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72" r:id="rId3"/>
    <p:sldLayoutId id="2147483786"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dt="0"/>
  <p:txStyles>
    <p:titleStyle>
      <a:lvl1pPr algn="l" rtl="0" eaLnBrk="0" fontAlgn="base" hangingPunct="0">
        <a:spcBef>
          <a:spcPct val="0"/>
        </a:spcBef>
        <a:spcAft>
          <a:spcPct val="0"/>
        </a:spcAft>
        <a:defRPr sz="3200" b="1">
          <a:solidFill>
            <a:srgbClr val="003366"/>
          </a:solidFill>
          <a:latin typeface="Arial" charset="0"/>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Narrow" pitchFamily="34" charset="0"/>
        </a:defRPr>
      </a:lvl6pPr>
      <a:lvl7pPr marL="914400" algn="l" rtl="0" fontAlgn="base">
        <a:spcBef>
          <a:spcPct val="0"/>
        </a:spcBef>
        <a:spcAft>
          <a:spcPct val="0"/>
        </a:spcAft>
        <a:defRPr sz="3200" b="1">
          <a:solidFill>
            <a:srgbClr val="003366"/>
          </a:solidFill>
          <a:latin typeface="Arial Narrow" pitchFamily="34" charset="0"/>
        </a:defRPr>
      </a:lvl7pPr>
      <a:lvl8pPr marL="1371600" algn="l" rtl="0" fontAlgn="base">
        <a:spcBef>
          <a:spcPct val="0"/>
        </a:spcBef>
        <a:spcAft>
          <a:spcPct val="0"/>
        </a:spcAft>
        <a:defRPr sz="3200" b="1">
          <a:solidFill>
            <a:srgbClr val="003366"/>
          </a:solidFill>
          <a:latin typeface="Arial Narrow" pitchFamily="34" charset="0"/>
        </a:defRPr>
      </a:lvl8pPr>
      <a:lvl9pPr marL="1828800" algn="l" rtl="0" fontAlgn="base">
        <a:spcBef>
          <a:spcPct val="0"/>
        </a:spcBef>
        <a:spcAft>
          <a:spcPct val="0"/>
        </a:spcAft>
        <a:defRPr sz="3200" b="1">
          <a:solidFill>
            <a:srgbClr val="003366"/>
          </a:solidFill>
          <a:latin typeface="Arial Narrow" pitchFamily="34" charset="0"/>
        </a:defRPr>
      </a:lvl9pPr>
    </p:titleStyle>
    <p:bodyStyle>
      <a:lvl1pPr marL="342900" indent="-342900" algn="l" rtl="0" eaLnBrk="0" fontAlgn="base" hangingPunct="0">
        <a:spcBef>
          <a:spcPct val="40000"/>
        </a:spcBef>
        <a:spcAft>
          <a:spcPct val="0"/>
        </a:spcAft>
        <a:buClr>
          <a:srgbClr val="00596F"/>
        </a:buClr>
        <a:buFont typeface="Wingdings" pitchFamily="2" charset="2"/>
        <a:buChar char="§"/>
        <a:defRPr sz="2400" b="1">
          <a:solidFill>
            <a:schemeClr val="tx1"/>
          </a:solidFill>
          <a:latin typeface="Arial" charset="0"/>
          <a:ea typeface="+mn-ea"/>
          <a:cs typeface="+mn-cs"/>
        </a:defRPr>
      </a:lvl1pPr>
      <a:lvl2pPr marL="742950" indent="-285750" algn="l" rtl="0" eaLnBrk="0" fontAlgn="base" hangingPunct="0">
        <a:spcBef>
          <a:spcPct val="30000"/>
        </a:spcBef>
        <a:spcAft>
          <a:spcPct val="0"/>
        </a:spcAft>
        <a:buClr>
          <a:srgbClr val="00596F"/>
        </a:buClr>
        <a:buFont typeface="Wingdings" pitchFamily="2" charset="2"/>
        <a:buChar char="Ø"/>
        <a:defRPr sz="2000">
          <a:solidFill>
            <a:schemeClr val="tx1"/>
          </a:solidFill>
          <a:latin typeface="Arial" charset="0"/>
        </a:defRPr>
      </a:lvl2pPr>
      <a:lvl3pPr marL="1085850" indent="-228600" algn="l" rtl="0" eaLnBrk="0" fontAlgn="base" hangingPunct="0">
        <a:spcBef>
          <a:spcPct val="20000"/>
        </a:spcBef>
        <a:spcAft>
          <a:spcPct val="0"/>
        </a:spcAft>
        <a:buClr>
          <a:srgbClr val="00596F"/>
        </a:buClr>
        <a:buChar char="•"/>
        <a:defRPr sz="1600" i="1">
          <a:solidFill>
            <a:schemeClr val="tx1"/>
          </a:solidFill>
          <a:latin typeface="Arial" charset="0"/>
        </a:defRPr>
      </a:lvl3pPr>
      <a:lvl4pPr marL="1428750" indent="-228600" algn="l" rtl="0" eaLnBrk="0" fontAlgn="base" hangingPunct="0">
        <a:spcBef>
          <a:spcPct val="20000"/>
        </a:spcBef>
        <a:spcAft>
          <a:spcPct val="0"/>
        </a:spcAft>
        <a:buClr>
          <a:srgbClr val="00596F"/>
        </a:buClr>
        <a:buFont typeface="Arial" charset="0"/>
        <a:buChar char="–"/>
        <a:defRPr sz="1400" i="1">
          <a:solidFill>
            <a:schemeClr val="tx1"/>
          </a:solidFill>
          <a:latin typeface="Arial" charset="0"/>
        </a:defRPr>
      </a:lvl4pPr>
      <a:lvl5pPr marL="1771650" indent="-228600" algn="l" rtl="0" eaLnBrk="0" fontAlgn="base" hangingPunct="0">
        <a:spcBef>
          <a:spcPct val="20000"/>
        </a:spcBef>
        <a:spcAft>
          <a:spcPct val="0"/>
        </a:spcAft>
        <a:buClr>
          <a:srgbClr val="00596F"/>
        </a:buClr>
        <a:buFont typeface="Arial" charset="0"/>
        <a:buChar char="»"/>
        <a:defRPr sz="1200">
          <a:solidFill>
            <a:schemeClr val="tx1"/>
          </a:solidFill>
          <a:latin typeface="Arial" charset="0"/>
        </a:defRPr>
      </a:lvl5pPr>
      <a:lvl6pPr marL="2228850" indent="-228600" algn="l" rtl="0" fontAlgn="base">
        <a:spcBef>
          <a:spcPct val="20000"/>
        </a:spcBef>
        <a:spcAft>
          <a:spcPct val="0"/>
        </a:spcAft>
        <a:buClr>
          <a:srgbClr val="00596F"/>
        </a:buClr>
        <a:buFont typeface="Arial" charset="0"/>
        <a:buChar char="»"/>
        <a:defRPr sz="1200">
          <a:solidFill>
            <a:schemeClr val="tx1"/>
          </a:solidFill>
          <a:latin typeface="+mn-lt"/>
        </a:defRPr>
      </a:lvl6pPr>
      <a:lvl7pPr marL="2686050" indent="-228600" algn="l" rtl="0" fontAlgn="base">
        <a:spcBef>
          <a:spcPct val="20000"/>
        </a:spcBef>
        <a:spcAft>
          <a:spcPct val="0"/>
        </a:spcAft>
        <a:buClr>
          <a:srgbClr val="00596F"/>
        </a:buClr>
        <a:buFont typeface="Arial" charset="0"/>
        <a:buChar char="»"/>
        <a:defRPr sz="1200">
          <a:solidFill>
            <a:schemeClr val="tx1"/>
          </a:solidFill>
          <a:latin typeface="+mn-lt"/>
        </a:defRPr>
      </a:lvl7pPr>
      <a:lvl8pPr marL="3143250" indent="-228600" algn="l" rtl="0" fontAlgn="base">
        <a:spcBef>
          <a:spcPct val="20000"/>
        </a:spcBef>
        <a:spcAft>
          <a:spcPct val="0"/>
        </a:spcAft>
        <a:buClr>
          <a:srgbClr val="00596F"/>
        </a:buClr>
        <a:buFont typeface="Arial" charset="0"/>
        <a:buChar char="»"/>
        <a:defRPr sz="1200">
          <a:solidFill>
            <a:schemeClr val="tx1"/>
          </a:solidFill>
          <a:latin typeface="+mn-lt"/>
        </a:defRPr>
      </a:lvl8pPr>
      <a:lvl9pPr marL="3600450" indent="-228600" algn="l" rtl="0" fontAlgn="base">
        <a:spcBef>
          <a:spcPct val="20000"/>
        </a:spcBef>
        <a:spcAft>
          <a:spcPct val="0"/>
        </a:spcAft>
        <a:buClr>
          <a:srgbClr val="00596F"/>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ctrTitle"/>
          </p:nvPr>
        </p:nvSpPr>
        <p:spPr>
          <a:xfrm>
            <a:off x="2857500" y="1958975"/>
            <a:ext cx="6015038" cy="4456113"/>
          </a:xfrm>
          <a:prstGeom prst="roundRect">
            <a:avLst>
              <a:gd name="adj" fmla="val 16667"/>
            </a:avLst>
          </a:prstGeom>
        </p:spPr>
        <p:txBody>
          <a:bodyPr lIns="91432" tIns="45716" rIns="91432" bIns="45716"/>
          <a:lstStyle/>
          <a:p>
            <a:pPr eaLnBrk="1" hangingPunct="1">
              <a:spcAft>
                <a:spcPts val="1900"/>
              </a:spcAft>
              <a:defRPr/>
            </a:pPr>
            <a:r>
              <a:rPr lang="en-US" sz="2800" dirty="0" smtClean="0">
                <a:effectLst>
                  <a:outerShdw blurRad="38100" dist="38100" dir="2700000" algn="tl">
                    <a:srgbClr val="C0C0C0"/>
                  </a:outerShdw>
                </a:effectLst>
              </a:rPr>
              <a:t>2012 California Statewide </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Critical Peak Pricing</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Evaluation</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 </a:t>
            </a:r>
            <a:r>
              <a:rPr lang="en-US" sz="1800" dirty="0" smtClean="0">
                <a:effectLst>
                  <a:outerShdw blurRad="38100" dist="38100" dir="2700000" algn="tl">
                    <a:srgbClr val="C0C0C0"/>
                  </a:outerShdw>
                </a:effectLst>
              </a:rPr>
              <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Josh L. Bode</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Candice A. Churchwell</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DRMEC Spring 2013 Load Impacts Evaluation Workshop</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San Francisco, California</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June 3, 2013</a:t>
            </a:r>
            <a:r>
              <a:rPr lang="en-US" sz="1600" dirty="0" smtClean="0">
                <a:effectLst>
                  <a:outerShdw blurRad="38100" dist="38100" dir="2700000" algn="tl">
                    <a:srgbClr val="C0C0C0"/>
                  </a:outerShdw>
                </a:effectLst>
              </a:rPr>
              <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
            </a:r>
            <a:br>
              <a:rPr lang="en-US" sz="1600" dirty="0" smtClean="0">
                <a:effectLst>
                  <a:outerShdw blurRad="38100" dist="38100" dir="2700000" algn="tl">
                    <a:srgbClr val="C0C0C0"/>
                  </a:outerShdw>
                </a:effectLst>
              </a:rPr>
            </a:br>
            <a:endParaRPr lang="en-US" sz="1400" dirty="0" smtClean="0">
              <a:solidFill>
                <a:srgbClr val="0066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days are different across the </a:t>
            </a:r>
            <a:br>
              <a:rPr lang="en-US" dirty="0" smtClean="0"/>
            </a:br>
            <a:r>
              <a:rPr lang="en-US" dirty="0" smtClean="0"/>
              <a:t>three utilities</a:t>
            </a:r>
            <a:endParaRPr lang="en-US" dirty="0"/>
          </a:p>
        </p:txBody>
      </p:sp>
      <p:sp>
        <p:nvSpPr>
          <p:cNvPr id="3" name="Content Placeholder 2"/>
          <p:cNvSpPr>
            <a:spLocks noGrp="1"/>
          </p:cNvSpPr>
          <p:nvPr>
            <p:ph sz="half" idx="1"/>
          </p:nvPr>
        </p:nvSpPr>
        <p:spPr>
          <a:xfrm>
            <a:off x="457199" y="1425040"/>
            <a:ext cx="4394719" cy="4701124"/>
          </a:xfrm>
        </p:spPr>
        <p:txBody>
          <a:bodyPr/>
          <a:lstStyle/>
          <a:p>
            <a:r>
              <a:rPr lang="en-US" sz="2000" dirty="0" smtClean="0"/>
              <a:t>PG&amp;E called 9 events</a:t>
            </a:r>
          </a:p>
          <a:p>
            <a:r>
              <a:rPr lang="en-US" sz="2000" dirty="0" smtClean="0"/>
              <a:t>SCE called 12 events</a:t>
            </a:r>
          </a:p>
          <a:p>
            <a:r>
              <a:rPr lang="en-US" sz="2000" dirty="0" smtClean="0"/>
              <a:t>SDG&amp;E called 7 events</a:t>
            </a:r>
          </a:p>
          <a:p>
            <a:r>
              <a:rPr lang="en-US" sz="2000" dirty="0" smtClean="0"/>
              <a:t>Each utility calls event </a:t>
            </a:r>
            <a:br>
              <a:rPr lang="en-US" sz="2000" dirty="0" smtClean="0"/>
            </a:br>
            <a:r>
              <a:rPr lang="en-US" sz="2000" dirty="0" smtClean="0"/>
              <a:t>days based on their </a:t>
            </a:r>
            <a:br>
              <a:rPr lang="en-US" sz="2000" dirty="0" smtClean="0"/>
            </a:br>
            <a:r>
              <a:rPr lang="en-US" sz="2000" dirty="0" smtClean="0"/>
              <a:t>system conditions</a:t>
            </a:r>
          </a:p>
          <a:p>
            <a:r>
              <a:rPr lang="en-US" sz="2000" dirty="0" smtClean="0"/>
              <a:t>SDG&amp;E’s events last from </a:t>
            </a:r>
            <a:br>
              <a:rPr lang="en-US" sz="2000" dirty="0" smtClean="0"/>
            </a:br>
            <a:r>
              <a:rPr lang="en-US" sz="2000" dirty="0" smtClean="0"/>
              <a:t>11 AM to 6 PM while PG&amp;E </a:t>
            </a:r>
            <a:br>
              <a:rPr lang="en-US" sz="2000" dirty="0" smtClean="0"/>
            </a:br>
            <a:r>
              <a:rPr lang="en-US" sz="2000" dirty="0" smtClean="0"/>
              <a:t>and SCE’s last from 2 to 6 PM</a:t>
            </a:r>
          </a:p>
          <a:p>
            <a:pPr>
              <a:buNone/>
            </a:pPr>
            <a:endParaRPr lang="en-US" sz="2000" dirty="0" smtClean="0"/>
          </a:p>
          <a:p>
            <a:endParaRPr lang="en-US" dirty="0" smtClean="0"/>
          </a:p>
        </p:txBody>
      </p:sp>
      <p:sp>
        <p:nvSpPr>
          <p:cNvPr id="5" name="Content Placeholder 4"/>
          <p:cNvSpPr>
            <a:spLocks noGrp="1"/>
          </p:cNvSpPr>
          <p:nvPr>
            <p:ph sz="half" idx="2"/>
          </p:nvPr>
        </p:nvSpPr>
        <p:spPr>
          <a:xfrm>
            <a:off x="5038530" y="1334278"/>
            <a:ext cx="3666929" cy="4791885"/>
          </a:xfrm>
        </p:spPr>
        <p:txBody>
          <a:bodyPr/>
          <a:lstStyle/>
          <a:p>
            <a:r>
              <a:rPr lang="en-US" sz="2000" dirty="0" smtClean="0"/>
              <a:t>System load patterns across utilities are not always coincident, particularly for Northern and Southern California </a:t>
            </a:r>
          </a:p>
          <a:p>
            <a:r>
              <a:rPr lang="en-US" sz="2000" dirty="0" smtClean="0"/>
              <a:t>Comparisons in impacts between the utilities should be made </a:t>
            </a:r>
            <a:br>
              <a:rPr lang="en-US" sz="2000" dirty="0" smtClean="0"/>
            </a:br>
            <a:r>
              <a:rPr lang="en-US" sz="2000" dirty="0" smtClean="0"/>
              <a:t>with caution</a:t>
            </a:r>
          </a:p>
          <a:p>
            <a:r>
              <a:rPr lang="en-US" sz="2000" dirty="0" smtClean="0"/>
              <a:t>The only event day common to all utilities was August 9.</a:t>
            </a:r>
            <a:endParaRPr lang="en-US" sz="2000" dirty="0" smtClean="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impacts by utility were </a:t>
            </a:r>
            <a:r>
              <a:rPr lang="en-US" dirty="0" smtClean="0"/>
              <a:t>s</a:t>
            </a:r>
            <a:r>
              <a:rPr lang="en-US" dirty="0" smtClean="0"/>
              <a:t>imilar</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10</a:t>
            </a:fld>
            <a:endParaRPr lang="en-US" dirty="0"/>
          </a:p>
        </p:txBody>
      </p:sp>
      <p:pic>
        <p:nvPicPr>
          <p:cNvPr id="54274" name="Picture 2"/>
          <p:cNvPicPr>
            <a:picLocks noGrp="1" noChangeAspect="1" noChangeArrowheads="1"/>
          </p:cNvPicPr>
          <p:nvPr>
            <p:ph sz="half" idx="1"/>
          </p:nvPr>
        </p:nvPicPr>
        <p:blipFill>
          <a:blip r:embed="rId2" cstate="print"/>
          <a:srcRect/>
          <a:stretch>
            <a:fillRect/>
          </a:stretch>
        </p:blipFill>
        <p:spPr bwMode="auto">
          <a:xfrm>
            <a:off x="714651" y="1040374"/>
            <a:ext cx="4753993" cy="4714264"/>
          </a:xfrm>
          <a:prstGeom prst="rect">
            <a:avLst/>
          </a:prstGeom>
          <a:noFill/>
          <a:ln w="9525">
            <a:noFill/>
            <a:miter lim="800000"/>
            <a:headEnd/>
            <a:tailEnd/>
          </a:ln>
          <a:effectLst/>
        </p:spPr>
      </p:pic>
      <p:sp>
        <p:nvSpPr>
          <p:cNvPr id="18" name="Content Placeholder 4"/>
          <p:cNvSpPr>
            <a:spLocks noGrp="1"/>
          </p:cNvSpPr>
          <p:nvPr>
            <p:ph sz="half" idx="2"/>
          </p:nvPr>
        </p:nvSpPr>
        <p:spPr>
          <a:xfrm>
            <a:off x="5477071" y="1050192"/>
            <a:ext cx="3666929" cy="4791885"/>
          </a:xfrm>
        </p:spPr>
        <p:txBody>
          <a:bodyPr/>
          <a:lstStyle/>
          <a:p>
            <a:r>
              <a:rPr lang="en-US" sz="2000" dirty="0" smtClean="0"/>
              <a:t>PG&amp;E’s average load reduction was 6.9%   (30.2 MW)</a:t>
            </a:r>
            <a:endParaRPr lang="en-US" sz="2000" dirty="0" smtClean="0"/>
          </a:p>
          <a:p>
            <a:endParaRPr lang="en-US" sz="2000" dirty="0" smtClean="0"/>
          </a:p>
          <a:p>
            <a:endParaRPr lang="en-US" sz="2000" dirty="0" smtClean="0"/>
          </a:p>
          <a:p>
            <a:r>
              <a:rPr lang="en-US" sz="2000" dirty="0" smtClean="0"/>
              <a:t>SCE’s average load reduction was 6.0%   (32.9 MW)</a:t>
            </a:r>
            <a:endParaRPr lang="en-US" sz="2000" dirty="0" smtClean="0"/>
          </a:p>
          <a:p>
            <a:endParaRPr lang="en-US" sz="2000" dirty="0" smtClean="0"/>
          </a:p>
          <a:p>
            <a:r>
              <a:rPr lang="en-US" sz="2000" dirty="0" smtClean="0"/>
              <a:t>SDGE’s average load reduction was 6.0%   (18.1 MW)</a:t>
            </a:r>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1520" cy="868362"/>
          </a:xfrm>
        </p:spPr>
        <p:txBody>
          <a:bodyPr/>
          <a:lstStyle/>
          <a:p>
            <a:r>
              <a:rPr lang="en-US" dirty="0" smtClean="0"/>
              <a:t>PG&amp;E’s average load reduction was 6.9%, or 30.2 MW, across the 9 events in 2012</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11</a:t>
            </a:fld>
            <a:endParaRPr lang="en-US" dirty="0"/>
          </a:p>
        </p:txBody>
      </p:sp>
      <p:sp>
        <p:nvSpPr>
          <p:cNvPr id="593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cstate="print"/>
          <a:srcRect/>
          <a:stretch>
            <a:fillRect/>
          </a:stretch>
        </p:blipFill>
        <p:spPr bwMode="auto">
          <a:xfrm>
            <a:off x="470517" y="1633493"/>
            <a:ext cx="7590407" cy="3941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PG&amp;E detailed event load impacts</a:t>
            </a:r>
            <a:endParaRPr lang="en-US" sz="3000"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12</a:t>
            </a:fld>
            <a:endParaRPr lang="en-US" dirty="0"/>
          </a:p>
        </p:txBody>
      </p:sp>
      <p:sp>
        <p:nvSpPr>
          <p:cNvPr id="593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nvGraphicFramePr>
        <p:xfrm>
          <a:off x="745723" y="1367164"/>
          <a:ext cx="7705818" cy="4376686"/>
        </p:xfrm>
        <a:graphic>
          <a:graphicData uri="http://schemas.openxmlformats.org/drawingml/2006/table">
            <a:tbl>
              <a:tblPr/>
              <a:tblGrid>
                <a:gridCol w="770662"/>
                <a:gridCol w="761804"/>
                <a:gridCol w="761804"/>
                <a:gridCol w="770662"/>
                <a:gridCol w="761804"/>
                <a:gridCol w="786768"/>
                <a:gridCol w="807706"/>
                <a:gridCol w="807706"/>
                <a:gridCol w="738451"/>
                <a:gridCol w="738451"/>
              </a:tblGrid>
              <a:tr h="1017836">
                <a:tc rowSpan="2">
                  <a:txBody>
                    <a:bodyPr/>
                    <a:lstStyle/>
                    <a:p>
                      <a:pPr marL="0" marR="0" algn="ctr">
                        <a:lnSpc>
                          <a:spcPct val="115000"/>
                        </a:lnSpc>
                        <a:spcBef>
                          <a:spcPts val="0"/>
                        </a:spcBef>
                        <a:spcAft>
                          <a:spcPts val="0"/>
                        </a:spcAft>
                      </a:pPr>
                      <a:r>
                        <a:rPr lang="en-US" sz="900" b="1" dirty="0">
                          <a:solidFill>
                            <a:srgbClr val="FFFFFF"/>
                          </a:solidFill>
                          <a:latin typeface="Arial"/>
                          <a:ea typeface="Times New Roman"/>
                          <a:cs typeface="Times New Roman"/>
                        </a:rPr>
                        <a:t>Event Date</a:t>
                      </a:r>
                      <a:endParaRPr lang="en-US" sz="1100" dirty="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rowSpan="2">
                  <a:txBody>
                    <a:bodyPr/>
                    <a:lstStyle/>
                    <a:p>
                      <a:pPr marL="0" marR="0" algn="ctr">
                        <a:lnSpc>
                          <a:spcPct val="115000"/>
                        </a:lnSpc>
                        <a:spcBef>
                          <a:spcPts val="0"/>
                        </a:spcBef>
                        <a:spcAft>
                          <a:spcPts val="0"/>
                        </a:spcAft>
                      </a:pPr>
                      <a:r>
                        <a:rPr lang="en-US" sz="900" b="1" dirty="0">
                          <a:solidFill>
                            <a:srgbClr val="FFFFFF"/>
                          </a:solidFill>
                          <a:latin typeface="Arial"/>
                          <a:ea typeface="Times New Roman"/>
                          <a:cs typeface="Times New Roman"/>
                        </a:rPr>
                        <a:t>Day of Week</a:t>
                      </a:r>
                      <a:endParaRPr lang="en-US" sz="1100" dirty="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rowSpan="2">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Accounts</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Avg. Customer Reference Load</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Avg. Customer Load w/ DR</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Impact</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Aggregate Impact</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 Reduction</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latin typeface="Arial"/>
                          <a:ea typeface="Times New Roman"/>
                          <a:cs typeface="Times New Roman"/>
                        </a:rPr>
                        <a:t>Avg. Temp.</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dirty="0">
                          <a:solidFill>
                            <a:srgbClr val="FFFFFF"/>
                          </a:solidFill>
                          <a:latin typeface="Arial"/>
                          <a:ea typeface="Times New Roman"/>
                          <a:cs typeface="Times New Roman"/>
                        </a:rPr>
                        <a:t>Daily Maximum Temp.</a:t>
                      </a:r>
                      <a:endParaRPr lang="en-US" sz="1100" dirty="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r>
              <a:tr h="3053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(kW)</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(kW)</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(kW)</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(MW)</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°F</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a:solidFill>
                            <a:srgbClr val="FFFFFF"/>
                          </a:solidFill>
                          <a:latin typeface="Arial"/>
                          <a:ea typeface="Times New Roman"/>
                          <a:cs typeface="Times New Roman"/>
                        </a:rPr>
                        <a:t>°F</a:t>
                      </a:r>
                      <a:endParaRPr lang="en-US" sz="1100">
                        <a:latin typeface="Calibri"/>
                        <a:ea typeface="Calibri"/>
                        <a:cs typeface="Times New Roman"/>
                      </a:endParaRP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7/9/2012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latin typeface="Arial"/>
                          <a:ea typeface="Times New Roman"/>
                          <a:cs typeface="Times New Roman"/>
                        </a:rPr>
                        <a:t>Mon</a:t>
                      </a:r>
                      <a:endParaRPr lang="en-US" sz="1100" dirty="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1,623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latin typeface="Arial"/>
                          <a:ea typeface="Times New Roman"/>
                          <a:cs typeface="Times New Roman"/>
                        </a:rPr>
                        <a:t>255.0</a:t>
                      </a:r>
                      <a:endParaRPr lang="en-US" sz="1100" dirty="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232.8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22.2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36.0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81.4</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96.3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7/10/2012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Tue</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1,623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271.1</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245.8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25.4</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41.2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9.4%</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88.6</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99.9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7/11/2012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Wed</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1,623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268.9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250.7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18.2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29.5</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6.8%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90.2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103.0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7/12/2012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Thu</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1,623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265.1</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249.0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16.1</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26.1</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6.1%</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86.0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102.3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8/2/2012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Thu</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1,629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260.6</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247.7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12.9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21.0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4.9%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85.7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99.8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8/8/2012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Wed</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276.2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257.2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18.9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30.9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6.9%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87.9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98.8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8/9/2012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Thu</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271.8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258.9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12.9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21.0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4.7%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90.2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101.8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8/10/2012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Fri</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261.7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248.7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5.0%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88.5</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104.3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8/13/2012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Mon</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1,630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281.2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261.6</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19.6</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31.9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7.0%</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89.7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Arial"/>
                          <a:ea typeface="Times New Roman"/>
                          <a:cs typeface="Times New Roman"/>
                        </a:rPr>
                        <a:t>103.9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50">
                <a:tc gridSpan="2">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Avg. Event</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1,627</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268.8</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250.3</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18.5</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30.2</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6.9%</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Arial"/>
                          <a:ea typeface="Times New Roman"/>
                          <a:cs typeface="Times New Roman"/>
                        </a:rPr>
                        <a:t>86.5</a:t>
                      </a:r>
                      <a:endParaRPr lang="en-US" sz="110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latin typeface="Arial"/>
                          <a:ea typeface="Times New Roman"/>
                          <a:cs typeface="Times New Roman"/>
                        </a:rPr>
                        <a:t>102.8</a:t>
                      </a:r>
                      <a:endParaRPr lang="en-US" sz="1100" dirty="0">
                        <a:latin typeface="Calibri"/>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sz="2800" dirty="0" smtClean="0"/>
              <a:t>PG&amp;E’s demand reductions were concentrated in two industries</a:t>
            </a:r>
            <a:endParaRPr lang="en-US" sz="2800" dirty="0"/>
          </a:p>
        </p:txBody>
      </p:sp>
      <p:sp>
        <p:nvSpPr>
          <p:cNvPr id="4" name="Content Placeholder 3"/>
          <p:cNvSpPr>
            <a:spLocks noGrp="1"/>
          </p:cNvSpPr>
          <p:nvPr>
            <p:ph sz="half" idx="2"/>
          </p:nvPr>
        </p:nvSpPr>
        <p:spPr>
          <a:xfrm>
            <a:off x="6148874" y="1600201"/>
            <a:ext cx="2537926" cy="4318000"/>
          </a:xfrm>
        </p:spPr>
        <p:txBody>
          <a:bodyPr/>
          <a:lstStyle/>
          <a:p>
            <a:r>
              <a:rPr lang="en-US" sz="1800" b="0" dirty="0" smtClean="0"/>
              <a:t>Manufacturing and Wholesale &amp; Transport accounted for 34% of the load and 74% of impacts</a:t>
            </a:r>
          </a:p>
          <a:p>
            <a:r>
              <a:rPr lang="en-US" sz="1800" b="0" dirty="0" smtClean="0"/>
              <a:t>While the Offices, Hotels, Finance, Services sector had the most load, 36%, it accounted for only 10% of program impacts</a:t>
            </a:r>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13</a:t>
            </a:fld>
            <a:endParaRPr lang="en-US"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0694" y="1616793"/>
            <a:ext cx="5943600" cy="37131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23088"/>
          </a:xfrm>
        </p:spPr>
        <p:txBody>
          <a:bodyPr/>
          <a:lstStyle/>
          <a:p>
            <a:r>
              <a:rPr lang="en-US" sz="3000" dirty="0" smtClean="0"/>
              <a:t>Not surprisingly, the largest customers account for a large share of the </a:t>
            </a:r>
            <a:br>
              <a:rPr lang="en-US" sz="3000" dirty="0" smtClean="0"/>
            </a:br>
            <a:r>
              <a:rPr lang="en-US" sz="3000" dirty="0" smtClean="0"/>
              <a:t>demand reductions</a:t>
            </a:r>
            <a:endParaRPr lang="en-US" sz="30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14</a:t>
            </a:fld>
            <a:endParaRPr lang="en-US" dirty="0"/>
          </a:p>
        </p:txBody>
      </p:sp>
      <p:sp>
        <p:nvSpPr>
          <p:cNvPr id="11" name="Content Placeholder 10"/>
          <p:cNvSpPr>
            <a:spLocks noGrp="1"/>
          </p:cNvSpPr>
          <p:nvPr>
            <p:ph sz="half" idx="2"/>
          </p:nvPr>
        </p:nvSpPr>
        <p:spPr>
          <a:xfrm>
            <a:off x="6933459" y="2736542"/>
            <a:ext cx="2099569" cy="3158231"/>
          </a:xfrm>
        </p:spPr>
        <p:txBody>
          <a:bodyPr/>
          <a:lstStyle/>
          <a:p>
            <a:r>
              <a:rPr lang="en-US" sz="1800" dirty="0" smtClean="0"/>
              <a:t>Customers with average demand over 500 kW make up 7% of  accounts, 30% of reference load and 39% of impacts</a:t>
            </a:r>
          </a:p>
        </p:txBody>
      </p:sp>
      <p:pic>
        <p:nvPicPr>
          <p:cNvPr id="33793" name="Picture 1"/>
          <p:cNvPicPr>
            <a:picLocks noGrp="1" noChangeAspect="1" noChangeArrowheads="1"/>
          </p:cNvPicPr>
          <p:nvPr>
            <p:ph sz="half" idx="1"/>
          </p:nvPr>
        </p:nvPicPr>
        <p:blipFill>
          <a:blip r:embed="rId2" cstate="print"/>
          <a:srcRect/>
          <a:stretch>
            <a:fillRect/>
          </a:stretch>
        </p:blipFill>
        <p:spPr bwMode="auto">
          <a:xfrm>
            <a:off x="457200" y="1678781"/>
            <a:ext cx="6360850" cy="42669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SCE’s average load reduction was 6.0%, or 32.9 MW, across the 12 event days in 2012</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15</a:t>
            </a:fld>
            <a:endParaRPr lang="en-US" dirty="0"/>
          </a:p>
        </p:txBody>
      </p:sp>
      <p:pic>
        <p:nvPicPr>
          <p:cNvPr id="8" name="Picture 7"/>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17123" y="1624614"/>
            <a:ext cx="8058706" cy="4100181"/>
          </a:xfrm>
          <a:prstGeom prst="rect">
            <a:avLst/>
          </a:prstGeom>
          <a:noFill/>
          <a:ln>
            <a:noFill/>
          </a:ln>
        </p:spPr>
      </p:pic>
    </p:spTree>
    <p:extLst>
      <p:ext uri="{BB962C8B-B14F-4D97-AF65-F5344CB8AC3E}">
        <p14:creationId xmlns:p14="http://schemas.microsoft.com/office/powerpoint/2010/main" xmlns="" val="191069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a:t>
            </a:r>
            <a:r>
              <a:rPr lang="en-US" dirty="0" smtClean="0"/>
              <a:t>detailed event load impacts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09679053"/>
              </p:ext>
            </p:extLst>
          </p:nvPr>
        </p:nvGraphicFramePr>
        <p:xfrm>
          <a:off x="603504" y="1225296"/>
          <a:ext cx="7723572" cy="4492099"/>
        </p:xfrm>
        <a:graphic>
          <a:graphicData uri="http://schemas.openxmlformats.org/drawingml/2006/table">
            <a:tbl>
              <a:tblPr/>
              <a:tblGrid>
                <a:gridCol w="772921"/>
                <a:gridCol w="773727"/>
                <a:gridCol w="664116"/>
                <a:gridCol w="870444"/>
                <a:gridCol w="870444"/>
                <a:gridCol w="683459"/>
                <a:gridCol w="772116"/>
                <a:gridCol w="818056"/>
                <a:gridCol w="693936"/>
                <a:gridCol w="804353"/>
              </a:tblGrid>
              <a:tr h="713155">
                <a:tc>
                  <a:txBody>
                    <a:bodyPr/>
                    <a:lstStyle/>
                    <a:p>
                      <a:pPr marL="0" marR="0" algn="ctr">
                        <a:lnSpc>
                          <a:spcPct val="115000"/>
                        </a:lnSpc>
                        <a:spcBef>
                          <a:spcPts val="500"/>
                        </a:spcBef>
                        <a:spcAft>
                          <a:spcPts val="500"/>
                        </a:spcAft>
                      </a:pPr>
                      <a:r>
                        <a:rPr lang="en-US" sz="1000" b="1" dirty="0">
                          <a:solidFill>
                            <a:srgbClr val="FFFFFF"/>
                          </a:solidFill>
                          <a:latin typeface="Arial"/>
                          <a:ea typeface="Calibri"/>
                          <a:cs typeface="Times New Roman"/>
                        </a:rPr>
                        <a:t>Event Date</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Day of Week</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Accts</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dirty="0">
                          <a:solidFill>
                            <a:srgbClr val="FFFFFF"/>
                          </a:solidFill>
                          <a:latin typeface="Arial"/>
                          <a:ea typeface="Calibri"/>
                          <a:cs typeface="Times New Roman"/>
                        </a:rPr>
                        <a:t>Avg. Customer Reference Load  (kW)</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Avg. Customer Load w/ DR (kW)</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Impact (kW)</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Aggregate Impact (MW)</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Reduction %</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Event Period Temp. °F</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1000" b="1">
                          <a:solidFill>
                            <a:srgbClr val="FFFFFF"/>
                          </a:solidFill>
                          <a:latin typeface="Arial"/>
                          <a:ea typeface="Calibri"/>
                          <a:cs typeface="Times New Roman"/>
                        </a:rPr>
                        <a:t>Daily Maximum Temp. °F</a:t>
                      </a:r>
                    </a:p>
                  </a:txBody>
                  <a:tcPr marL="27305" marR="27305"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6/29/2012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Mon</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2,464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194.1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182.7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11.4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28.2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5.9%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82.5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86.7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7/12/2012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Tue</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2,458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213.0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194.5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18.5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45.6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80.3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90.9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7/23/2012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Wed</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2,456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207.0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193.5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13.6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33.3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6.5%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80.3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90.6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8/7/2012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Thu</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227.8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210.7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17.0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42.1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7.5%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89.9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96.5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8/9/2012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Thu</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228.8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213.6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15.2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37.7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6.7%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90.5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97.5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8/13/2012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Wed</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2,469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232.7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218.2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14.5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35.8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6.2%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90.9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99.5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8/20/2012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Thu</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230.1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216.4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13.7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33.9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6.0%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87.3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93.0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8/27/2012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Fri</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218.8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208.1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10.7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26.5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89.4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93.0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8/29/2012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Mon</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238.1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225.3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12.7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31.6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5.4%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89.2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94.0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9/10/2012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Mon</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2,468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231.5</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220.1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11.4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28.1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84.4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88.6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9/20/2012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Thu</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232.0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220.9</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27.7</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4.8%</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89.0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93.4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a:txBody>
                    <a:bodyPr/>
                    <a:lstStyle/>
                    <a:p>
                      <a:pPr marL="0" marR="0" algn="ctr">
                        <a:lnSpc>
                          <a:spcPct val="115000"/>
                        </a:lnSpc>
                        <a:spcBef>
                          <a:spcPts val="300"/>
                        </a:spcBef>
                        <a:spcAft>
                          <a:spcPts val="300"/>
                        </a:spcAft>
                      </a:pPr>
                      <a:r>
                        <a:rPr lang="en-US" sz="1000">
                          <a:latin typeface="Arial"/>
                          <a:ea typeface="Calibri"/>
                          <a:cs typeface="Times New Roman"/>
                        </a:rPr>
                        <a:t>9/28/2012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Fri</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2,474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208.2</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199.0</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9.1</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22.6</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4.4%</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84.3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latin typeface="Arial"/>
                          <a:ea typeface="Calibri"/>
                          <a:cs typeface="Times New Roman"/>
                        </a:rPr>
                        <a:t>90.3</a:t>
                      </a: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8">
                <a:tc gridSpan="2">
                  <a:txBody>
                    <a:bodyPr/>
                    <a:lstStyle/>
                    <a:p>
                      <a:pPr marL="0" marR="0" algn="ctr">
                        <a:lnSpc>
                          <a:spcPct val="115000"/>
                        </a:lnSpc>
                        <a:spcBef>
                          <a:spcPts val="300"/>
                        </a:spcBef>
                        <a:spcAft>
                          <a:spcPts val="300"/>
                        </a:spcAft>
                      </a:pPr>
                      <a:r>
                        <a:rPr lang="en-US" sz="1000" b="1">
                          <a:latin typeface="Arial"/>
                          <a:ea typeface="Calibri"/>
                          <a:cs typeface="Times New Roman"/>
                        </a:rPr>
                        <a:t>Avg. Event</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300"/>
                        </a:spcBef>
                        <a:spcAft>
                          <a:spcPts val="300"/>
                        </a:spcAft>
                      </a:pPr>
                      <a:r>
                        <a:rPr lang="en-US" sz="1000" b="1">
                          <a:latin typeface="Arial"/>
                          <a:ea typeface="Calibri"/>
                          <a:cs typeface="Times New Roman"/>
                        </a:rPr>
                        <a:t>2,470</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dirty="0">
                          <a:latin typeface="Arial"/>
                          <a:ea typeface="Calibri"/>
                          <a:cs typeface="Times New Roman"/>
                        </a:rPr>
                        <a:t>221.9</a:t>
                      </a:r>
                      <a:endParaRPr lang="en-US" sz="1000" dirty="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a:latin typeface="Arial"/>
                          <a:ea typeface="Calibri"/>
                          <a:cs typeface="Times New Roman"/>
                        </a:rPr>
                        <a:t>208.6</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a:latin typeface="Arial"/>
                          <a:ea typeface="Calibri"/>
                          <a:cs typeface="Times New Roman"/>
                        </a:rPr>
                        <a:t>13.3</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a:latin typeface="Arial"/>
                          <a:ea typeface="Calibri"/>
                          <a:cs typeface="Times New Roman"/>
                        </a:rPr>
                        <a:t>32.9</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a:latin typeface="Arial"/>
                          <a:ea typeface="Calibri"/>
                          <a:cs typeface="Times New Roman"/>
                        </a:rPr>
                        <a:t>6.0%</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a:latin typeface="Arial"/>
                          <a:ea typeface="Calibri"/>
                          <a:cs typeface="Times New Roman"/>
                        </a:rPr>
                        <a:t>87.3</a:t>
                      </a:r>
                      <a:endParaRPr lang="en-US" sz="100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b="1" dirty="0">
                          <a:latin typeface="Arial"/>
                          <a:ea typeface="Calibri"/>
                          <a:cs typeface="Times New Roman"/>
                        </a:rPr>
                        <a:t>95.8</a:t>
                      </a:r>
                      <a:endParaRPr lang="en-US" sz="1000" dirty="0">
                        <a:latin typeface="Arial"/>
                        <a:ea typeface="Calibri"/>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1069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industry groups account for 87% of the demand reductions</a:t>
            </a:r>
            <a:endParaRPr lang="en-US" dirty="0"/>
          </a:p>
        </p:txBody>
      </p:sp>
      <p:sp>
        <p:nvSpPr>
          <p:cNvPr id="4" name="Content Placeholder 3"/>
          <p:cNvSpPr>
            <a:spLocks noGrp="1"/>
          </p:cNvSpPr>
          <p:nvPr>
            <p:ph sz="half" idx="2"/>
          </p:nvPr>
        </p:nvSpPr>
        <p:spPr>
          <a:xfrm>
            <a:off x="6345936" y="1600200"/>
            <a:ext cx="2340863" cy="4330337"/>
          </a:xfrm>
        </p:spPr>
        <p:txBody>
          <a:bodyPr/>
          <a:lstStyle/>
          <a:p>
            <a:pPr marL="234950" indent="-234950"/>
            <a:r>
              <a:rPr lang="en-US" sz="1700" dirty="0" smtClean="0"/>
              <a:t>Manufacturing accounts for roughly 29% of customers and load but provides 60% of the reductions</a:t>
            </a:r>
          </a:p>
          <a:p>
            <a:pPr marL="234950" indent="-234950"/>
            <a:r>
              <a:rPr lang="en-US" sz="1700" dirty="0" smtClean="0"/>
              <a:t>Wholesale </a:t>
            </a:r>
            <a:br>
              <a:rPr lang="en-US" sz="1700" dirty="0" smtClean="0"/>
            </a:br>
            <a:r>
              <a:rPr lang="en-US" sz="1700" dirty="0" smtClean="0"/>
              <a:t>and transport accounts for 16% of the customers and load but provides 27% of the reductions</a:t>
            </a:r>
            <a:endParaRPr lang="en-US" sz="17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17</a:t>
            </a:fld>
            <a:endParaRPr lang="en-US" dirty="0"/>
          </a:p>
        </p:txBody>
      </p:sp>
      <p:pic>
        <p:nvPicPr>
          <p:cNvPr id="7" name="Content Placeholder 6"/>
          <p:cNvPicPr>
            <a:picLocks noGrp="1"/>
          </p:cNvPicPr>
          <p:nvPr>
            <p:ph sz="half" idx="1"/>
          </p:nvPr>
        </p:nvPicPr>
        <p:blipFill>
          <a:blip r:embed="rId2" cstate="print"/>
          <a:srcRect/>
          <a:stretch>
            <a:fillRect/>
          </a:stretch>
        </p:blipFill>
        <p:spPr bwMode="auto">
          <a:xfrm>
            <a:off x="292963" y="1464816"/>
            <a:ext cx="6036816" cy="422577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23088"/>
          </a:xfrm>
        </p:spPr>
        <p:txBody>
          <a:bodyPr/>
          <a:lstStyle/>
          <a:p>
            <a:r>
              <a:rPr lang="en-US" sz="3000" dirty="0" smtClean="0"/>
              <a:t>At SCE, larger customers not only have more load but they reduce a larger share </a:t>
            </a:r>
            <a:endParaRPr lang="en-US" sz="30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18</a:t>
            </a:fld>
            <a:endParaRPr lang="en-US" dirty="0"/>
          </a:p>
        </p:txBody>
      </p:sp>
      <p:sp>
        <p:nvSpPr>
          <p:cNvPr id="11" name="Content Placeholder 10"/>
          <p:cNvSpPr>
            <a:spLocks noGrp="1"/>
          </p:cNvSpPr>
          <p:nvPr>
            <p:ph sz="half" idx="2"/>
          </p:nvPr>
        </p:nvSpPr>
        <p:spPr>
          <a:xfrm>
            <a:off x="6714309" y="1600200"/>
            <a:ext cx="1972490" cy="4525963"/>
          </a:xfrm>
        </p:spPr>
        <p:txBody>
          <a:bodyPr/>
          <a:lstStyle/>
          <a:p>
            <a:pPr marL="234950" indent="-234950"/>
            <a:r>
              <a:rPr lang="en-US" sz="1800" dirty="0" smtClean="0"/>
              <a:t>Customers with average demand over 500 kW make up 4% of the accounts, 19% of the reference load, and 27% of the impacts</a:t>
            </a:r>
          </a:p>
          <a:p>
            <a:endParaRPr lang="en-US" sz="1800" dirty="0"/>
          </a:p>
        </p:txBody>
      </p:sp>
      <p:pic>
        <p:nvPicPr>
          <p:cNvPr id="32769" name="Picture 1"/>
          <p:cNvPicPr>
            <a:picLocks noChangeAspect="1" noChangeArrowheads="1"/>
          </p:cNvPicPr>
          <p:nvPr/>
        </p:nvPicPr>
        <p:blipFill>
          <a:blip r:embed="rId2" cstate="print"/>
          <a:srcRect/>
          <a:stretch>
            <a:fillRect/>
          </a:stretch>
        </p:blipFill>
        <p:spPr bwMode="auto">
          <a:xfrm>
            <a:off x="373834" y="1462489"/>
            <a:ext cx="6370637" cy="42735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latin typeface="Arial" charset="0"/>
                <a:cs typeface="Arial" charset="0"/>
              </a:rPr>
              <a:t>Presentation overview</a:t>
            </a:r>
          </a:p>
        </p:txBody>
      </p:sp>
      <p:sp>
        <p:nvSpPr>
          <p:cNvPr id="6147" name="Content Placeholder 2"/>
          <p:cNvSpPr>
            <a:spLocks noGrp="1"/>
          </p:cNvSpPr>
          <p:nvPr>
            <p:ph idx="1"/>
          </p:nvPr>
        </p:nvSpPr>
        <p:spPr/>
        <p:txBody>
          <a:bodyPr/>
          <a:lstStyle/>
          <a:p>
            <a:r>
              <a:rPr lang="en-US" dirty="0" smtClean="0">
                <a:latin typeface="Arial" charset="0"/>
                <a:cs typeface="Arial" charset="0"/>
              </a:rPr>
              <a:t>Introduction and comparison of rates</a:t>
            </a:r>
          </a:p>
          <a:p>
            <a:r>
              <a:rPr lang="en-US" dirty="0" smtClean="0">
                <a:latin typeface="Arial" charset="0"/>
                <a:cs typeface="Arial" charset="0"/>
              </a:rPr>
              <a:t>Evaluation methodology and validation</a:t>
            </a:r>
          </a:p>
          <a:p>
            <a:r>
              <a:rPr lang="en-US" dirty="0" smtClean="0">
                <a:latin typeface="Arial" charset="0"/>
                <a:cs typeface="Arial" charset="0"/>
              </a:rPr>
              <a:t>Ex post results</a:t>
            </a:r>
          </a:p>
          <a:p>
            <a:r>
              <a:rPr lang="en-US" dirty="0" smtClean="0">
                <a:latin typeface="Arial" charset="0"/>
                <a:cs typeface="Arial" charset="0"/>
              </a:rPr>
              <a:t>Ex ante results</a:t>
            </a:r>
          </a:p>
          <a:p>
            <a:r>
              <a:rPr lang="en-US" dirty="0" smtClean="0">
                <a:latin typeface="Arial" charset="0"/>
                <a:cs typeface="Arial" charset="0"/>
              </a:rPr>
              <a:t>Recommendations</a:t>
            </a:r>
          </a:p>
        </p:txBody>
      </p:sp>
      <p:sp>
        <p:nvSpPr>
          <p:cNvPr id="4" name="Slide Number Placeholder 3"/>
          <p:cNvSpPr>
            <a:spLocks noGrp="1"/>
          </p:cNvSpPr>
          <p:nvPr>
            <p:ph type="sldNum" sz="quarter" idx="10"/>
          </p:nvPr>
        </p:nvSpPr>
        <p:spPr/>
        <p:txBody>
          <a:bodyPr/>
          <a:lstStyle/>
          <a:p>
            <a:pPr>
              <a:defRPr/>
            </a:pPr>
            <a:r>
              <a:rPr lang="en-US" smtClean="0"/>
              <a:t>Page </a:t>
            </a:r>
            <a:fld id="{7A16F4D6-76CB-4469-9B81-36E18DB1744E}" type="slidenum">
              <a:rPr lang="en-US" smtClean="0"/>
              <a:pPr>
                <a:defRPr/>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SDG&amp;E’s average weekday load impact was </a:t>
            </a:r>
            <a:r>
              <a:rPr lang="en-US" sz="2800" dirty="0" smtClean="0"/>
              <a:t>6.0%, 18.1 MW</a:t>
            </a:r>
            <a:endParaRPr lang="en-US" sz="2800"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19</a:t>
            </a:fld>
            <a:endParaRPr lang="en-US" dirty="0"/>
          </a:p>
        </p:txBody>
      </p:sp>
      <p:pic>
        <p:nvPicPr>
          <p:cNvPr id="10241" name="Picture 1"/>
          <p:cNvPicPr>
            <a:picLocks noChangeAspect="1" noChangeArrowheads="1"/>
          </p:cNvPicPr>
          <p:nvPr/>
        </p:nvPicPr>
        <p:blipFill>
          <a:blip r:embed="rId3" cstate="print"/>
          <a:srcRect/>
          <a:stretch>
            <a:fillRect/>
          </a:stretch>
        </p:blipFill>
        <p:spPr bwMode="auto">
          <a:xfrm>
            <a:off x="708611" y="1562469"/>
            <a:ext cx="7462584" cy="345343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SDG&amp;E </a:t>
            </a:r>
            <a:r>
              <a:rPr lang="en-US" sz="2800" dirty="0" smtClean="0"/>
              <a:t>detailed event load impacts</a:t>
            </a:r>
            <a:endParaRPr lang="en-US" sz="2800"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20</a:t>
            </a:fld>
            <a:endParaRPr lang="en-US" dirty="0"/>
          </a:p>
        </p:txBody>
      </p:sp>
      <p:sp>
        <p:nvSpPr>
          <p:cNvPr id="6" name="TextBox 5"/>
          <p:cNvSpPr txBox="1"/>
          <p:nvPr/>
        </p:nvSpPr>
        <p:spPr>
          <a:xfrm>
            <a:off x="279647" y="4122917"/>
            <a:ext cx="8347166" cy="1579920"/>
          </a:xfrm>
          <a:prstGeom prst="rect">
            <a:avLst/>
          </a:prstGeom>
          <a:noFill/>
        </p:spPr>
        <p:txBody>
          <a:bodyPr wrap="square" rtlCol="0">
            <a:spAutoFit/>
          </a:bodyPr>
          <a:lstStyle/>
          <a:p>
            <a:pPr marL="285750" lvl="0" indent="-285750">
              <a:spcAft>
                <a:spcPts val="800"/>
              </a:spcAft>
              <a:buClr>
                <a:srgbClr val="003366"/>
              </a:buClr>
              <a:buSzPct val="100000"/>
              <a:buFont typeface="Wingdings" pitchFamily="2" charset="2"/>
              <a:buChar char="§"/>
            </a:pPr>
            <a:r>
              <a:rPr lang="en-US" dirty="0" smtClean="0"/>
              <a:t>Note that the August 11 and September 15 event were called on Saturdays and can’t be directly compared to the other weekday event or most of SDG&amp;E’s CPP events from prior years</a:t>
            </a:r>
          </a:p>
          <a:p>
            <a:pPr marL="285750" lvl="0" indent="-285750">
              <a:spcAft>
                <a:spcPts val="800"/>
              </a:spcAft>
              <a:buClr>
                <a:srgbClr val="003366"/>
              </a:buClr>
              <a:buSzPct val="100000"/>
              <a:buFont typeface="Wingdings" pitchFamily="2" charset="2"/>
              <a:buChar char="§"/>
            </a:pPr>
            <a:r>
              <a:rPr lang="en-US" dirty="0" smtClean="0"/>
              <a:t>The Saturday event on September 15 was accompanied by extremely high temperatures</a:t>
            </a:r>
          </a:p>
        </p:txBody>
      </p:sp>
      <p:graphicFrame>
        <p:nvGraphicFramePr>
          <p:cNvPr id="8" name="Table 7"/>
          <p:cNvGraphicFramePr>
            <a:graphicFrameLocks noGrp="1"/>
          </p:cNvGraphicFramePr>
          <p:nvPr/>
        </p:nvGraphicFramePr>
        <p:xfrm>
          <a:off x="867052" y="1180727"/>
          <a:ext cx="6838765" cy="2913920"/>
        </p:xfrm>
        <a:graphic>
          <a:graphicData uri="http://schemas.openxmlformats.org/drawingml/2006/table">
            <a:tbl>
              <a:tblPr/>
              <a:tblGrid>
                <a:gridCol w="740102"/>
                <a:gridCol w="608772"/>
                <a:gridCol w="667597"/>
                <a:gridCol w="723686"/>
                <a:gridCol w="699062"/>
                <a:gridCol w="608772"/>
                <a:gridCol w="727790"/>
                <a:gridCol w="726422"/>
                <a:gridCol w="608772"/>
                <a:gridCol w="727790"/>
              </a:tblGrid>
              <a:tr h="903806">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Event Date</a:t>
                      </a:r>
                      <a:endParaRPr lang="en-US" sz="1000" b="1">
                        <a:solidFill>
                          <a:srgbClr val="FFFFFF"/>
                        </a:solidFill>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Day of Week</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Accounts</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Avg. Customer Reference Load (kW)</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Avg. Customer Load w/ DR (kW)</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Impact (kW)</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dirty="0">
                          <a:solidFill>
                            <a:srgbClr val="FFFFFF"/>
                          </a:solidFill>
                          <a:latin typeface="Arial"/>
                          <a:ea typeface="Calibri"/>
                          <a:cs typeface="Times New Roman"/>
                        </a:rPr>
                        <a:t>Aggregate Impact (MW)</a:t>
                      </a:r>
                      <a:endParaRPr lang="en-US" sz="1000" b="1" dirty="0">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Reduction %</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Avg. Temp. °F</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500"/>
                        </a:spcBef>
                        <a:spcAft>
                          <a:spcPts val="500"/>
                        </a:spcAft>
                      </a:pPr>
                      <a:r>
                        <a:rPr lang="en-US" sz="900" b="1">
                          <a:solidFill>
                            <a:srgbClr val="FFFFFF"/>
                          </a:solidFill>
                          <a:latin typeface="Arial"/>
                          <a:ea typeface="Calibri"/>
                          <a:cs typeface="Times New Roman"/>
                        </a:rPr>
                        <a:t>Daily Maximum Temp. °F</a:t>
                      </a:r>
                      <a:endParaRPr lang="en-US" sz="1000" b="1">
                        <a:solidFill>
                          <a:srgbClr val="FFFFFF"/>
                        </a:solidFill>
                        <a:latin typeface="Arial"/>
                        <a:ea typeface="Calibri"/>
                        <a:cs typeface="Times New Roman"/>
                      </a:endParaRPr>
                    </a:p>
                  </a:txBody>
                  <a:tcPr marL="18415" marR="18415"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8/9/2012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Thu</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1,103</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263.4</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249.0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14.4</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15.9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5.5%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79.8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81.5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8/11/2012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Sat</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1,135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217.3</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201.0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16.2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18.4</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7.5%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82.1</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84.1</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8/14/2012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Tue</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1,103</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278.0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254.6</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23.5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25.9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8.4%</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80.9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83.2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8/21/2012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Tue</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1,135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262.0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246.8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15.2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17.2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5.8%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75.7</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78.3</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8/30/2012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Thu</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1,135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270.7</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255.0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15.7</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17.8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5.8%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80.6</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82.7</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9/15/2012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Sat</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1,138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226.9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214.2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12.7</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14.5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5.6%</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95.1</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100.0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a:txBody>
                    <a:bodyPr/>
                    <a:lstStyle/>
                    <a:p>
                      <a:pPr marL="0" marR="0" algn="ctr">
                        <a:lnSpc>
                          <a:spcPct val="115000"/>
                        </a:lnSpc>
                        <a:spcBef>
                          <a:spcPts val="300"/>
                        </a:spcBef>
                        <a:spcAft>
                          <a:spcPts val="300"/>
                        </a:spcAft>
                      </a:pPr>
                      <a:r>
                        <a:rPr lang="en-US" sz="900">
                          <a:latin typeface="Arial"/>
                          <a:ea typeface="Calibri"/>
                          <a:cs typeface="Times New Roman"/>
                        </a:rPr>
                        <a:t>10/2/2012</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Tue</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1,109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273.8</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259.0</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14.9</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16.5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5.4%</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84.5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a:latin typeface="Arial"/>
                          <a:ea typeface="Calibri"/>
                          <a:cs typeface="Times New Roman"/>
                        </a:rPr>
                        <a:t>90.5</a:t>
                      </a: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gridSpan="2">
                  <a:txBody>
                    <a:bodyPr/>
                    <a:lstStyle/>
                    <a:p>
                      <a:pPr marL="0" marR="0" algn="ctr">
                        <a:lnSpc>
                          <a:spcPct val="115000"/>
                        </a:lnSpc>
                        <a:spcBef>
                          <a:spcPts val="300"/>
                        </a:spcBef>
                        <a:spcAft>
                          <a:spcPts val="300"/>
                        </a:spcAft>
                      </a:pPr>
                      <a:r>
                        <a:rPr lang="en-US" sz="900" b="1">
                          <a:latin typeface="Arial"/>
                          <a:ea typeface="Calibri"/>
                          <a:cs typeface="Times New Roman"/>
                        </a:rPr>
                        <a:t>Avg. Weekday Event</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300"/>
                        </a:spcBef>
                        <a:spcAft>
                          <a:spcPts val="300"/>
                        </a:spcAft>
                      </a:pPr>
                      <a:r>
                        <a:rPr lang="en-US" sz="900" b="1">
                          <a:latin typeface="Arial"/>
                          <a:ea typeface="Calibri"/>
                          <a:cs typeface="Times New Roman"/>
                        </a:rPr>
                        <a:t>1,117</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269.1</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252.9</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16.2</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18.1</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6.0%</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80.4</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82.9</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46">
                <a:tc gridSpan="2">
                  <a:txBody>
                    <a:bodyPr/>
                    <a:lstStyle/>
                    <a:p>
                      <a:pPr marL="0" marR="0" algn="ctr">
                        <a:lnSpc>
                          <a:spcPct val="115000"/>
                        </a:lnSpc>
                        <a:spcBef>
                          <a:spcPts val="300"/>
                        </a:spcBef>
                        <a:spcAft>
                          <a:spcPts val="300"/>
                        </a:spcAft>
                      </a:pPr>
                      <a:r>
                        <a:rPr lang="en-US" sz="900" b="1">
                          <a:latin typeface="Arial"/>
                          <a:ea typeface="Calibri"/>
                          <a:cs typeface="Times New Roman"/>
                        </a:rPr>
                        <a:t>Avg. Weekend Event</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300"/>
                        </a:spcBef>
                        <a:spcAft>
                          <a:spcPts val="300"/>
                        </a:spcAft>
                      </a:pPr>
                      <a:r>
                        <a:rPr lang="en-US" sz="900" b="1">
                          <a:latin typeface="Arial"/>
                          <a:ea typeface="Calibri"/>
                          <a:cs typeface="Times New Roman"/>
                        </a:rPr>
                        <a:t>1,137</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221.5</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207.6</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13.9</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15.8</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6.3%</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a:latin typeface="Arial"/>
                          <a:ea typeface="Calibri"/>
                          <a:cs typeface="Times New Roman"/>
                        </a:rPr>
                        <a:t>87.1</a:t>
                      </a:r>
                      <a:endParaRPr lang="en-US" sz="90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900" b="1" dirty="0">
                          <a:latin typeface="Arial"/>
                          <a:ea typeface="Calibri"/>
                          <a:cs typeface="Times New Roman"/>
                        </a:rPr>
                        <a:t>90.3</a:t>
                      </a:r>
                      <a:endParaRPr lang="en-US" sz="900" dirty="0">
                        <a:latin typeface="Arial"/>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SDG&amp;E had more customers and load in the offices sector</a:t>
            </a:r>
            <a:endParaRPr lang="en-US" dirty="0"/>
          </a:p>
        </p:txBody>
      </p:sp>
      <p:sp>
        <p:nvSpPr>
          <p:cNvPr id="4" name="Content Placeholder 3"/>
          <p:cNvSpPr>
            <a:spLocks noGrp="1"/>
          </p:cNvSpPr>
          <p:nvPr>
            <p:ph sz="half" idx="2"/>
          </p:nvPr>
        </p:nvSpPr>
        <p:spPr>
          <a:xfrm>
            <a:off x="6375739" y="1316114"/>
            <a:ext cx="2524125" cy="4525963"/>
          </a:xfrm>
        </p:spPr>
        <p:txBody>
          <a:bodyPr/>
          <a:lstStyle/>
          <a:p>
            <a:pPr marL="228600" indent="-228600"/>
            <a:r>
              <a:rPr lang="en-US" sz="1800" dirty="0" smtClean="0"/>
              <a:t>Offices made up 46% of the load at SDG&amp;E  (versus 36% and 22% at PG&amp;E and SCE). They </a:t>
            </a:r>
            <a:br>
              <a:rPr lang="en-US" sz="1800" dirty="0" smtClean="0"/>
            </a:br>
            <a:r>
              <a:rPr lang="en-US" sz="1800" dirty="0" smtClean="0"/>
              <a:t>also reduced demand more. </a:t>
            </a:r>
          </a:p>
          <a:p>
            <a:pPr marL="228600" indent="-228600"/>
            <a:r>
              <a:rPr lang="en-US" sz="1800" dirty="0" smtClean="0"/>
              <a:t>Institutional and Wholesale </a:t>
            </a:r>
            <a:r>
              <a:rPr lang="en-US" sz="1800" dirty="0" smtClean="0"/>
              <a:t>&amp; Transport </a:t>
            </a:r>
            <a:r>
              <a:rPr lang="en-US" sz="1800" dirty="0" smtClean="0"/>
              <a:t>segments still </a:t>
            </a:r>
            <a:r>
              <a:rPr lang="en-US" sz="1800" dirty="0" smtClean="0"/>
              <a:t>performed the best and accounted for a substantial share of impacts.</a:t>
            </a:r>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21</a:t>
            </a:fld>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106532" y="1278384"/>
            <a:ext cx="6175021" cy="441220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394"/>
            <a:ext cx="8229600" cy="1123088"/>
          </a:xfrm>
        </p:spPr>
        <p:txBody>
          <a:bodyPr/>
          <a:lstStyle/>
          <a:p>
            <a:r>
              <a:rPr lang="en-US" sz="3000" dirty="0" smtClean="0"/>
              <a:t>At SDG&amp;E, larger customers also </a:t>
            </a:r>
            <a:br>
              <a:rPr lang="en-US" sz="3000" dirty="0" smtClean="0"/>
            </a:br>
            <a:r>
              <a:rPr lang="en-US" sz="3000" dirty="0" smtClean="0"/>
              <a:t>accounted for a large amount of the demand reductions</a:t>
            </a:r>
            <a:endParaRPr lang="en-US" sz="30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22</a:t>
            </a:fld>
            <a:endParaRPr lang="en-US" dirty="0"/>
          </a:p>
        </p:txBody>
      </p:sp>
      <p:sp>
        <p:nvSpPr>
          <p:cNvPr id="11" name="Content Placeholder 10"/>
          <p:cNvSpPr>
            <a:spLocks noGrp="1"/>
          </p:cNvSpPr>
          <p:nvPr>
            <p:ph sz="half" idx="2"/>
          </p:nvPr>
        </p:nvSpPr>
        <p:spPr>
          <a:xfrm>
            <a:off x="6714309" y="1600200"/>
            <a:ext cx="1972490" cy="4525963"/>
          </a:xfrm>
        </p:spPr>
        <p:txBody>
          <a:bodyPr/>
          <a:lstStyle/>
          <a:p>
            <a:pPr marL="234950" indent="-234950"/>
            <a:r>
              <a:rPr lang="en-US" sz="1800" dirty="0" smtClean="0"/>
              <a:t>Customers with average demand over 500 kW make up 7% of the accounts, 33% of the reference load, and 29% of the impacts</a:t>
            </a:r>
          </a:p>
          <a:p>
            <a:pPr>
              <a:buNone/>
            </a:pPr>
            <a:endParaRPr lang="en-US" sz="1800" dirty="0"/>
          </a:p>
        </p:txBody>
      </p:sp>
      <p:pic>
        <p:nvPicPr>
          <p:cNvPr id="31745" name="Picture 1"/>
          <p:cNvPicPr>
            <a:picLocks noChangeAspect="1" noChangeArrowheads="1"/>
          </p:cNvPicPr>
          <p:nvPr/>
        </p:nvPicPr>
        <p:blipFill>
          <a:blip r:embed="rId2" cstate="print"/>
          <a:srcRect/>
          <a:stretch>
            <a:fillRect/>
          </a:stretch>
        </p:blipFill>
        <p:spPr bwMode="auto">
          <a:xfrm>
            <a:off x="329446" y="1533510"/>
            <a:ext cx="6370637" cy="42735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31333"/>
          </a:xfrm>
        </p:spPr>
        <p:txBody>
          <a:bodyPr/>
          <a:lstStyle/>
          <a:p>
            <a:r>
              <a:rPr lang="en-US" dirty="0" smtClean="0"/>
              <a:t>2012 MW reductions were similar to 2011, but fewer MW of reference load were enrolled</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23</a:t>
            </a:fld>
            <a:endParaRPr lang="en-US" dirty="0"/>
          </a:p>
        </p:txBody>
      </p:sp>
      <p:sp>
        <p:nvSpPr>
          <p:cNvPr id="112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7" name="Rectangle 3"/>
          <p:cNvSpPr>
            <a:spLocks noChangeArrowheads="1"/>
          </p:cNvSpPr>
          <p:nvPr/>
        </p:nvSpPr>
        <p:spPr bwMode="auto">
          <a:xfrm>
            <a:off x="0" y="119534"/>
            <a:ext cx="251992"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30000" dirty="0" smtClean="0">
                <a:ln>
                  <a:noFill/>
                </a:ln>
                <a:solidFill>
                  <a:schemeClr val="tx1"/>
                </a:solidFill>
                <a:effectLst/>
                <a:latin typeface="Franklin Gothic Book" pitchFamily="34" charset="0"/>
                <a:ea typeface="Calibri" pitchFamily="34" charset="0"/>
                <a:cs typeface="Times New Roman" pitchFamily="18" charset="0"/>
                <a:hlinkClick r:id=""/>
              </a:rPr>
              <a:t>[</a:t>
            </a:r>
            <a:r>
              <a:rPr kumimoji="0" lang="en-US" sz="900" b="0" i="0" u="none" strike="noStrike" cap="none" normalizeH="0" baseline="30000" dirty="0" smtClean="0" bmk="">
                <a:ln>
                  <a:noFill/>
                </a:ln>
                <a:solidFill>
                  <a:schemeClr val="tx1"/>
                </a:solidFill>
                <a:effectLst/>
                <a:latin typeface="Franklin Gothic Book" pitchFamily="34" charset="0"/>
                <a:ea typeface="Calibri" pitchFamily="34" charset="0"/>
                <a:cs typeface="Times New Roman" pitchFamily="18" charset="0"/>
                <a:hlinkClick r:id=""/>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368492" y="1719617"/>
          <a:ext cx="8475256" cy="4148912"/>
        </p:xfrm>
        <a:graphic>
          <a:graphicData uri="http://schemas.openxmlformats.org/drawingml/2006/table">
            <a:tbl>
              <a:tblPr/>
              <a:tblGrid>
                <a:gridCol w="1059407"/>
                <a:gridCol w="1059407"/>
                <a:gridCol w="1059407"/>
                <a:gridCol w="1059407"/>
                <a:gridCol w="1059407"/>
                <a:gridCol w="1059407"/>
                <a:gridCol w="1059407"/>
                <a:gridCol w="1059407"/>
              </a:tblGrid>
              <a:tr h="1109594">
                <a:tc>
                  <a:txBody>
                    <a:bodyPr/>
                    <a:lstStyle/>
                    <a:p>
                      <a:pPr algn="ctr" rtl="0" fontAlgn="ctr"/>
                      <a:r>
                        <a:rPr lang="en-US" sz="1300" b="1" i="0" u="none" strike="noStrike" dirty="0">
                          <a:solidFill>
                            <a:srgbClr val="FFFFFF"/>
                          </a:solidFill>
                          <a:latin typeface="Arial"/>
                        </a:rPr>
                        <a:t>Utility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Year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Number of Events Called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Approximate Customer Count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Temperature (°F)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Reference Load (MW)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Load Impact (MW)</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rtl="0" fontAlgn="ctr"/>
                      <a:r>
                        <a:rPr lang="en-US" sz="1300" b="1" i="0" u="none" strike="noStrike" dirty="0">
                          <a:solidFill>
                            <a:srgbClr val="FFFFFF"/>
                          </a:solidFill>
                          <a:latin typeface="Arial"/>
                        </a:rPr>
                        <a:t>Percent Impact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37702">
                <a:tc rowSpan="3">
                  <a:txBody>
                    <a:bodyPr/>
                    <a:lstStyle/>
                    <a:p>
                      <a:pPr algn="ctr" rtl="0" fontAlgn="ctr"/>
                      <a:r>
                        <a:rPr lang="en-US" sz="1500" b="0" i="0" u="none" strike="noStrike">
                          <a:solidFill>
                            <a:srgbClr val="000000"/>
                          </a:solidFill>
                          <a:latin typeface="Arial"/>
                        </a:rPr>
                        <a:t>PG&amp;E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1,650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90.2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1,750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473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1,627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437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rowSpan="3">
                  <a:txBody>
                    <a:bodyPr/>
                    <a:lstStyle/>
                    <a:p>
                      <a:pPr algn="ctr" rtl="0" fontAlgn="ctr"/>
                      <a:r>
                        <a:rPr lang="en-US" sz="1500" b="0" i="0" u="none" strike="noStrike">
                          <a:solidFill>
                            <a:srgbClr val="000000"/>
                          </a:solidFill>
                          <a:latin typeface="Arial"/>
                        </a:rPr>
                        <a:t>SCE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4,100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dirty="0" smtClean="0">
                          <a:solidFill>
                            <a:srgbClr val="000000"/>
                          </a:solidFill>
                          <a:latin typeface="Arial"/>
                        </a:rPr>
                        <a:t>1,077</a:t>
                      </a:r>
                      <a:endParaRPr lang="en-US" sz="15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615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2,508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rowSpan="3">
                  <a:txBody>
                    <a:bodyPr/>
                    <a:lstStyle/>
                    <a:p>
                      <a:pPr algn="ctr" rtl="0" fontAlgn="ctr"/>
                      <a:r>
                        <a:rPr lang="en-US" sz="1500" b="0" i="0" u="none" strike="noStrike">
                          <a:solidFill>
                            <a:srgbClr val="000000"/>
                          </a:solidFill>
                          <a:latin typeface="Arial"/>
                        </a:rPr>
                        <a:t>SDG&amp;E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dirty="0">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359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5.20%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702">
                <a:tc vMerge="1">
                  <a:txBody>
                    <a:bodyPr/>
                    <a:lstStyle/>
                    <a:p>
                      <a:endParaRPr lang="en-US"/>
                    </a:p>
                  </a:txBody>
                  <a:tcPr/>
                </a:tc>
                <a:tc>
                  <a:txBody>
                    <a:bodyPr/>
                    <a:lstStyle/>
                    <a:p>
                      <a:pPr algn="ctr" rtl="0" fontAlgn="ctr"/>
                      <a:r>
                        <a:rPr lang="en-US" sz="1500" b="0" i="0" u="none" strike="noStrike">
                          <a:solidFill>
                            <a:srgbClr val="000000"/>
                          </a:solidFill>
                          <a:latin typeface="Arial"/>
                        </a:rPr>
                        <a:t>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dirty="0">
                          <a:solidFill>
                            <a:srgbClr val="000000"/>
                          </a:solidFill>
                          <a:latin typeface="Arial"/>
                        </a:rPr>
                        <a:t>1,117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80.4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268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0" i="0" u="none" strike="noStrike" dirty="0">
                          <a:solidFill>
                            <a:srgbClr val="000000"/>
                          </a:solidFill>
                          <a:latin typeface="Arial"/>
                        </a:rPr>
                        <a:t>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593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6037"/>
          </a:xfrm>
        </p:spPr>
        <p:txBody>
          <a:bodyPr/>
          <a:lstStyle/>
          <a:p>
            <a:r>
              <a:rPr lang="en-US" dirty="0" smtClean="0"/>
              <a:t>Dually-enrolled load impacts are on the rise at PG&amp;E and SCE</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24</a:t>
            </a:fld>
            <a:endParaRPr lang="en-US" dirty="0"/>
          </a:p>
        </p:txBody>
      </p:sp>
      <p:sp>
        <p:nvSpPr>
          <p:cNvPr id="9" name="TextBox 8"/>
          <p:cNvSpPr txBox="1"/>
          <p:nvPr/>
        </p:nvSpPr>
        <p:spPr>
          <a:xfrm>
            <a:off x="82775" y="4796901"/>
            <a:ext cx="9061225" cy="1077218"/>
          </a:xfrm>
          <a:prstGeom prst="rect">
            <a:avLst/>
          </a:prstGeom>
          <a:noFill/>
        </p:spPr>
        <p:txBody>
          <a:bodyPr wrap="square" rtlCol="0">
            <a:spAutoFit/>
          </a:bodyPr>
          <a:lstStyle/>
          <a:p>
            <a:pPr marL="285750" lvl="0" indent="-285750">
              <a:buClr>
                <a:srgbClr val="003366"/>
              </a:buClr>
              <a:buSzPct val="100000"/>
              <a:buFont typeface="Wingdings" pitchFamily="2" charset="2"/>
              <a:buChar char="§"/>
            </a:pPr>
            <a:r>
              <a:rPr lang="en-US" dirty="0" smtClean="0"/>
              <a:t>Load impacts from dually-enrolled customers nearly tripled in 2012 over 2011</a:t>
            </a:r>
          </a:p>
          <a:p>
            <a:pPr marL="285750" lvl="0" indent="-285750">
              <a:buClr>
                <a:srgbClr val="003366"/>
              </a:buClr>
              <a:buSzPct val="100000"/>
              <a:buFont typeface="Wingdings" pitchFamily="2" charset="2"/>
              <a:buChar char="§"/>
            </a:pPr>
            <a:r>
              <a:rPr lang="en-US" dirty="0" smtClean="0"/>
              <a:t>Dually-enrolled impacts represent a third of all CPP load impacts at PG&amp;E and SCE</a:t>
            </a:r>
          </a:p>
          <a:p>
            <a:pPr marL="285750" lvl="0" indent="-285750">
              <a:buClr>
                <a:srgbClr val="003366"/>
              </a:buClr>
              <a:buSzPct val="100000"/>
            </a:pPr>
            <a:endParaRPr lang="en-US" sz="1400" dirty="0" smtClean="0">
              <a:solidFill>
                <a:srgbClr val="000000"/>
              </a:solidFill>
              <a:latin typeface="Franklin Gothic Book" pitchFamily="34" charset="0"/>
              <a:ea typeface="Times New Roman" pitchFamily="18" charset="0"/>
              <a:cs typeface="Times New Roman" pitchFamily="18" charset="0"/>
            </a:endParaRPr>
          </a:p>
          <a:p>
            <a:pPr marL="285750" lvl="0" indent="-285750">
              <a:buClr>
                <a:srgbClr val="003366"/>
              </a:buClr>
              <a:buSzPct val="100000"/>
            </a:pPr>
            <a:r>
              <a:rPr lang="en-US" sz="1400" dirty="0" smtClean="0">
                <a:solidFill>
                  <a:srgbClr val="000000"/>
                </a:solidFill>
                <a:latin typeface="Franklin Gothic Book" pitchFamily="34" charset="0"/>
                <a:ea typeface="Times New Roman" pitchFamily="18" charset="0"/>
                <a:cs typeface="Times New Roman" pitchFamily="18" charset="0"/>
              </a:rPr>
              <a:t>	</a:t>
            </a:r>
            <a:endParaRPr lang="en-US" sz="1400" dirty="0"/>
          </a:p>
        </p:txBody>
      </p:sp>
      <p:sp>
        <p:nvSpPr>
          <p:cNvPr id="112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2" name="Picture 2"/>
          <p:cNvPicPr>
            <a:picLocks noChangeAspect="1" noChangeArrowheads="1"/>
          </p:cNvPicPr>
          <p:nvPr/>
        </p:nvPicPr>
        <p:blipFill>
          <a:blip r:embed="rId3" cstate="print"/>
          <a:srcRect/>
          <a:stretch>
            <a:fillRect/>
          </a:stretch>
        </p:blipFill>
        <p:spPr bwMode="auto">
          <a:xfrm>
            <a:off x="1681671" y="1455938"/>
            <a:ext cx="5540560" cy="3341195"/>
          </a:xfrm>
          <a:prstGeom prst="rect">
            <a:avLst/>
          </a:prstGeom>
          <a:noFill/>
          <a:ln w="9525">
            <a:noFill/>
            <a:miter lim="800000"/>
            <a:headEnd/>
            <a:tailEnd/>
          </a:ln>
          <a:effectLst/>
        </p:spPr>
      </p:pic>
    </p:spTree>
    <p:extLst>
      <p:ext uri="{BB962C8B-B14F-4D97-AF65-F5344CB8AC3E}">
        <p14:creationId xmlns:p14="http://schemas.microsoft.com/office/powerpoint/2010/main" xmlns="" val="1759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 ante impacts are based on historical data and performance</a:t>
            </a:r>
            <a:endParaRPr lang="en-US" sz="28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25</a:t>
            </a:fld>
            <a:endParaRPr lang="en-US" dirty="0"/>
          </a:p>
        </p:txBody>
      </p:sp>
      <p:sp>
        <p:nvSpPr>
          <p:cNvPr id="29" name="TextBox 28"/>
          <p:cNvSpPr txBox="1"/>
          <p:nvPr/>
        </p:nvSpPr>
        <p:spPr>
          <a:xfrm>
            <a:off x="593767" y="5284520"/>
            <a:ext cx="7992093" cy="646331"/>
          </a:xfrm>
          <a:prstGeom prst="rect">
            <a:avLst/>
          </a:prstGeom>
          <a:solidFill>
            <a:srgbClr val="234A6B"/>
          </a:solidFill>
        </p:spPr>
        <p:txBody>
          <a:bodyPr wrap="square" rtlCol="0">
            <a:spAutoFit/>
          </a:bodyPr>
          <a:lstStyle/>
          <a:p>
            <a:pPr algn="ctr"/>
            <a:r>
              <a:rPr lang="en-US" dirty="0" smtClean="0">
                <a:solidFill>
                  <a:schemeClr val="bg1"/>
                </a:solidFill>
              </a:rPr>
              <a:t>Ex ante impacts reflect the load reduction capability under a standard set of weather conditions that align with those that drive system planning</a:t>
            </a:r>
            <a:endParaRPr lang="en-US" dirty="0">
              <a:solidFill>
                <a:schemeClr val="bg1"/>
              </a:solidFill>
            </a:endParaRPr>
          </a:p>
        </p:txBody>
      </p:sp>
      <p:pic>
        <p:nvPicPr>
          <p:cNvPr id="1043" name="Picture 19"/>
          <p:cNvPicPr>
            <a:picLocks noChangeAspect="1" noChangeArrowheads="1"/>
          </p:cNvPicPr>
          <p:nvPr/>
        </p:nvPicPr>
        <p:blipFill>
          <a:blip r:embed="rId2" cstate="print"/>
          <a:srcRect/>
          <a:stretch>
            <a:fillRect/>
          </a:stretch>
        </p:blipFill>
        <p:spPr bwMode="auto">
          <a:xfrm>
            <a:off x="587828" y="1278296"/>
            <a:ext cx="7277878" cy="3903356"/>
          </a:xfrm>
          <a:prstGeom prst="rect">
            <a:avLst/>
          </a:prstGeom>
          <a:noFill/>
          <a:ln w="9525">
            <a:noFill/>
            <a:miter lim="800000"/>
            <a:headEnd/>
            <a:tailEnd/>
          </a:ln>
        </p:spPr>
      </p:pic>
    </p:spTree>
    <p:extLst>
      <p:ext uri="{BB962C8B-B14F-4D97-AF65-F5344CB8AC3E}">
        <p14:creationId xmlns:p14="http://schemas.microsoft.com/office/powerpoint/2010/main" xmlns="" val="345981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uncertainty for ex ante impacts varies by customer size category</a:t>
            </a:r>
            <a:endParaRPr lang="en-US" sz="2800" dirty="0"/>
          </a:p>
        </p:txBody>
      </p:sp>
      <p:sp>
        <p:nvSpPr>
          <p:cNvPr id="3" name="Content Placeholder 2"/>
          <p:cNvSpPr>
            <a:spLocks noGrp="1"/>
          </p:cNvSpPr>
          <p:nvPr>
            <p:ph sz="half" idx="1"/>
          </p:nvPr>
        </p:nvSpPr>
        <p:spPr/>
        <p:txBody>
          <a:bodyPr/>
          <a:lstStyle/>
          <a:p>
            <a:r>
              <a:rPr lang="en-US" sz="2200" dirty="0" smtClean="0"/>
              <a:t>For large customers </a:t>
            </a:r>
            <a:br>
              <a:rPr lang="en-US" sz="2200" dirty="0" smtClean="0"/>
            </a:br>
            <a:r>
              <a:rPr lang="en-US" sz="2200" dirty="0" smtClean="0"/>
              <a:t>we know: </a:t>
            </a:r>
          </a:p>
          <a:p>
            <a:pPr lvl="1"/>
            <a:r>
              <a:rPr lang="en-US" sz="1800" dirty="0" smtClean="0"/>
              <a:t>how many of these customers tried out default CPP;</a:t>
            </a:r>
          </a:p>
          <a:p>
            <a:pPr lvl="1"/>
            <a:r>
              <a:rPr lang="en-US" sz="1800" dirty="0" smtClean="0"/>
              <a:t>how much load reduction they provide during events; </a:t>
            </a:r>
          </a:p>
          <a:p>
            <a:pPr lvl="1"/>
            <a:r>
              <a:rPr lang="en-US" sz="1800" dirty="0" smtClean="0"/>
              <a:t>what type of customers are more responsive;  </a:t>
            </a:r>
          </a:p>
          <a:p>
            <a:pPr lvl="1"/>
            <a:r>
              <a:rPr lang="en-US" sz="1800" dirty="0" smtClean="0"/>
              <a:t>how many remained on </a:t>
            </a:r>
            <a:br>
              <a:rPr lang="en-US" sz="1800" dirty="0" smtClean="0"/>
            </a:br>
            <a:r>
              <a:rPr lang="en-US" sz="1800" dirty="0" smtClean="0"/>
              <a:t>CPP after 1</a:t>
            </a:r>
            <a:r>
              <a:rPr lang="en-US" sz="1800" baseline="30000" dirty="0" smtClean="0"/>
              <a:t>st</a:t>
            </a:r>
            <a:r>
              <a:rPr lang="en-US" sz="1800" dirty="0" smtClean="0"/>
              <a:t> bill protection </a:t>
            </a:r>
            <a:br>
              <a:rPr lang="en-US" sz="1800" dirty="0" smtClean="0"/>
            </a:br>
            <a:r>
              <a:rPr lang="en-US" sz="1800" dirty="0" smtClean="0"/>
              <a:t>expired; and</a:t>
            </a:r>
          </a:p>
          <a:p>
            <a:pPr lvl="1"/>
            <a:r>
              <a:rPr lang="en-US" sz="1800" dirty="0" smtClean="0"/>
              <a:t>persistence of impacts.</a:t>
            </a:r>
          </a:p>
        </p:txBody>
      </p:sp>
      <p:sp>
        <p:nvSpPr>
          <p:cNvPr id="5" name="Content Placeholder 4"/>
          <p:cNvSpPr>
            <a:spLocks noGrp="1"/>
          </p:cNvSpPr>
          <p:nvPr>
            <p:ph sz="half" idx="2"/>
          </p:nvPr>
        </p:nvSpPr>
        <p:spPr/>
        <p:txBody>
          <a:bodyPr/>
          <a:lstStyle/>
          <a:p>
            <a:r>
              <a:rPr lang="en-US" sz="2200" dirty="0" smtClean="0"/>
              <a:t>For medium customers, we have far less </a:t>
            </a:r>
            <a:br>
              <a:rPr lang="en-US" sz="2200" dirty="0" smtClean="0"/>
            </a:br>
            <a:r>
              <a:rPr lang="en-US" sz="2200" dirty="0" smtClean="0"/>
              <a:t>empirical data</a:t>
            </a:r>
          </a:p>
          <a:p>
            <a:pPr lvl="1"/>
            <a:r>
              <a:rPr lang="en-US" sz="1800" dirty="0" smtClean="0"/>
              <a:t>A small number of medium customers were defaulted (most are close to large)</a:t>
            </a:r>
          </a:p>
          <a:p>
            <a:pPr lvl="1"/>
            <a:r>
              <a:rPr lang="en-US" sz="1800" dirty="0" smtClean="0"/>
              <a:t>Customers right above the official large/medium cutoff </a:t>
            </a:r>
            <a:br>
              <a:rPr lang="en-US" sz="1800" dirty="0" smtClean="0"/>
            </a:br>
            <a:r>
              <a:rPr lang="en-US" sz="1800" dirty="0" smtClean="0"/>
              <a:t>are similar</a:t>
            </a:r>
          </a:p>
          <a:p>
            <a:r>
              <a:rPr lang="en-US" sz="2200" dirty="0" smtClean="0"/>
              <a:t>For small customers, we lack empirical data of response to default CPP</a:t>
            </a:r>
            <a:endParaRPr lang="en-US" sz="2200"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26</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enrollment and ex ante assumptions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27</a:t>
            </a:fld>
            <a:endParaRPr lang="en-US" dirty="0"/>
          </a:p>
        </p:txBody>
      </p:sp>
      <p:sp>
        <p:nvSpPr>
          <p:cNvPr id="5" name="Content Placeholder 4"/>
          <p:cNvSpPr>
            <a:spLocks noGrp="1"/>
          </p:cNvSpPr>
          <p:nvPr>
            <p:ph idx="1"/>
          </p:nvPr>
        </p:nvSpPr>
        <p:spPr>
          <a:xfrm>
            <a:off x="430567" y="1156316"/>
            <a:ext cx="8229600" cy="4525963"/>
          </a:xfrm>
        </p:spPr>
        <p:txBody>
          <a:bodyPr/>
          <a:lstStyle/>
          <a:p>
            <a:r>
              <a:rPr lang="en-US" sz="2000" dirty="0" smtClean="0"/>
              <a:t>Both PG&amp;E and SCE will implement a new event window, 1 PM – 6 PM, beginning in 2013</a:t>
            </a:r>
          </a:p>
          <a:p>
            <a:r>
              <a:rPr lang="en-US" sz="2000" dirty="0" smtClean="0"/>
              <a:t>PG&amp;E will default medium customers in 2014, after two years of experience on TOU rates is complete</a:t>
            </a:r>
          </a:p>
          <a:p>
            <a:r>
              <a:rPr lang="en-US" sz="2000" dirty="0" smtClean="0"/>
              <a:t>SCE enrollment forecasts assume future enrollments similar to that of 2012, but with modest enrollment increases in years 2013-2015 due to increased retention associated with rollout of a CRL option</a:t>
            </a:r>
          </a:p>
          <a:p>
            <a:r>
              <a:rPr lang="en-US" sz="2000" dirty="0" smtClean="0"/>
              <a:t>SDG&amp;E’s large customer enrollment forecast changes are minimal, medium customer enrollments are forecast to begin in 2014.  Lower awareness rates among these customers are assumed because many medium customers do not have assigned account representatives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Statewide, ex ante impacts are projected to grow with the scheduled introduction of default CPP for medium customers</a:t>
            </a:r>
            <a:endParaRPr lang="en-US" sz="2800" dirty="0"/>
          </a:p>
        </p:txBody>
      </p:sp>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28</a:t>
            </a:fld>
            <a:endParaRPr lang="en-US" dirty="0"/>
          </a:p>
        </p:txBody>
      </p:sp>
      <p:pic>
        <p:nvPicPr>
          <p:cNvPr id="30721" name="Picture 1"/>
          <p:cNvPicPr>
            <a:picLocks noChangeAspect="1" noChangeArrowheads="1"/>
          </p:cNvPicPr>
          <p:nvPr/>
        </p:nvPicPr>
        <p:blipFill>
          <a:blip r:embed="rId3" cstate="print"/>
          <a:srcRect/>
          <a:stretch>
            <a:fillRect/>
          </a:stretch>
        </p:blipFill>
        <p:spPr bwMode="auto">
          <a:xfrm>
            <a:off x="1309689" y="1406195"/>
            <a:ext cx="6174187" cy="429293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28017" y="245455"/>
            <a:ext cx="8229600" cy="1179512"/>
          </a:xfrm>
        </p:spPr>
        <p:txBody>
          <a:bodyPr/>
          <a:lstStyle/>
          <a:p>
            <a:r>
              <a:rPr lang="en-US" sz="3000" dirty="0" smtClean="0">
                <a:latin typeface="Arial" charset="0"/>
                <a:cs typeface="Arial" charset="0"/>
              </a:rPr>
              <a:t>California is the only state with default Critical Peak Pricing (CPP) rates</a:t>
            </a:r>
          </a:p>
        </p:txBody>
      </p:sp>
      <p:sp>
        <p:nvSpPr>
          <p:cNvPr id="8195" name="Content Placeholder 2"/>
          <p:cNvSpPr>
            <a:spLocks noGrp="1"/>
          </p:cNvSpPr>
          <p:nvPr>
            <p:ph idx="1"/>
          </p:nvPr>
        </p:nvSpPr>
        <p:spPr>
          <a:xfrm>
            <a:off x="479425" y="1685925"/>
            <a:ext cx="8229600" cy="4175125"/>
          </a:xfrm>
        </p:spPr>
        <p:txBody>
          <a:bodyPr/>
          <a:lstStyle/>
          <a:p>
            <a:r>
              <a:rPr lang="en-US" sz="2200" b="0" dirty="0" smtClean="0">
                <a:latin typeface="Arial" charset="0"/>
                <a:cs typeface="Arial" charset="0"/>
              </a:rPr>
              <a:t>CPP is a rate in which the utility charges a higher price for consumption of electricity during peak hours on critical days </a:t>
            </a:r>
            <a:br>
              <a:rPr lang="en-US" sz="2200" b="0" dirty="0" smtClean="0">
                <a:latin typeface="Arial" charset="0"/>
                <a:cs typeface="Arial" charset="0"/>
              </a:rPr>
            </a:br>
            <a:r>
              <a:rPr lang="en-US" sz="2200" b="0" dirty="0" smtClean="0">
                <a:latin typeface="Arial" charset="0"/>
                <a:cs typeface="Arial" charset="0"/>
              </a:rPr>
              <a:t>in exchange for a reduction in non-peak energy charges, demand charges or both.</a:t>
            </a:r>
          </a:p>
          <a:p>
            <a:r>
              <a:rPr lang="en-US" sz="2200" b="0" dirty="0" smtClean="0">
                <a:latin typeface="Arial" charset="0"/>
                <a:cs typeface="Arial" charset="0"/>
              </a:rPr>
              <a:t>Approximately 15,000 customers have been defaulted onto CPP and about </a:t>
            </a:r>
            <a:r>
              <a:rPr lang="en-US" sz="2200" b="0" dirty="0" smtClean="0">
                <a:latin typeface="Arial" charset="0"/>
                <a:cs typeface="Arial" charset="0"/>
              </a:rPr>
              <a:t>5,2</a:t>
            </a:r>
            <a:r>
              <a:rPr lang="en-US" sz="2200" b="0" dirty="0" smtClean="0">
                <a:latin typeface="Arial" charset="0"/>
                <a:cs typeface="Arial" charset="0"/>
              </a:rPr>
              <a:t>00 </a:t>
            </a:r>
            <a:r>
              <a:rPr lang="en-US" sz="2200" b="0" dirty="0" smtClean="0">
                <a:latin typeface="Arial" charset="0"/>
                <a:cs typeface="Arial" charset="0"/>
              </a:rPr>
              <a:t>remain on the rate.  Most of them are large customers (over 200 kW of maximum demand). </a:t>
            </a:r>
          </a:p>
          <a:p>
            <a:r>
              <a:rPr lang="en-US" sz="2200" b="0" dirty="0" smtClean="0">
                <a:latin typeface="Arial" charset="0"/>
                <a:cs typeface="Arial" charset="0"/>
              </a:rPr>
              <a:t>All large customers defaulted onto CPP from TOU rates that already provided them an incentive to reduce or shift consumption from peak hours</a:t>
            </a:r>
          </a:p>
        </p:txBody>
      </p:sp>
      <p:sp>
        <p:nvSpPr>
          <p:cNvPr id="4" name="Slide Number Placeholder 3"/>
          <p:cNvSpPr>
            <a:spLocks noGrp="1"/>
          </p:cNvSpPr>
          <p:nvPr>
            <p:ph type="sldNum" sz="quarter" idx="10"/>
          </p:nvPr>
        </p:nvSpPr>
        <p:spPr/>
        <p:txBody>
          <a:bodyPr/>
          <a:lstStyle/>
          <a:p>
            <a:pPr>
              <a:defRPr/>
            </a:pPr>
            <a:r>
              <a:rPr lang="en-US" smtClean="0"/>
              <a:t>Page </a:t>
            </a:r>
            <a:fld id="{EAD40991-3BC3-4876-9FA7-B56D2B0E5C1A}" type="slidenum">
              <a:rPr lang="en-US" smtClean="0"/>
              <a:pPr>
                <a:defRPr/>
              </a:pPr>
              <a:t>2</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129004"/>
            <a:ext cx="8229600" cy="3536129"/>
          </a:xfrm>
        </p:spPr>
        <p:txBody>
          <a:bodyPr/>
          <a:lstStyle/>
          <a:p>
            <a:pPr>
              <a:buFont typeface="+mj-lt"/>
              <a:buAutoNum type="arabicParenR"/>
            </a:pPr>
            <a:r>
              <a:rPr lang="en-US" b="0" dirty="0" smtClean="0"/>
              <a:t>Conduct an early test of default CPP for medium customers</a:t>
            </a:r>
          </a:p>
          <a:p>
            <a:pPr>
              <a:buFont typeface="+mj-lt"/>
              <a:buAutoNum type="arabicParenR"/>
            </a:pPr>
            <a:r>
              <a:rPr lang="en-US" b="0" dirty="0" smtClean="0"/>
              <a:t>Evaluate demand reductions closer to event days by using a control group with a difference-in-differences calculation</a:t>
            </a:r>
          </a:p>
          <a:p>
            <a:pPr>
              <a:buFont typeface="+mj-lt"/>
              <a:buAutoNum type="arabicParenR"/>
            </a:pPr>
            <a:r>
              <a:rPr lang="en-US" b="0" dirty="0" smtClean="0"/>
              <a:t>Estimate the effect of program changes through research design rather than after-the-fact analysis</a:t>
            </a:r>
          </a:p>
        </p:txBody>
      </p:sp>
      <p:sp>
        <p:nvSpPr>
          <p:cNvPr id="4" name="Slide Number Placeholder 3"/>
          <p:cNvSpPr>
            <a:spLocks noGrp="1"/>
          </p:cNvSpPr>
          <p:nvPr>
            <p:ph type="sldNum" sz="quarter" idx="10"/>
          </p:nvPr>
        </p:nvSpPr>
        <p:spPr/>
        <p:txBody>
          <a:bodyPr/>
          <a:lstStyle/>
          <a:p>
            <a:pPr>
              <a:defRPr/>
            </a:pPr>
            <a:r>
              <a:rPr lang="en-US" dirty="0" smtClean="0"/>
              <a:t>Page </a:t>
            </a:r>
            <a:fld id="{D8D417DF-031B-4D40-8BB1-49981ECAE5B0}" type="slidenum">
              <a:rPr lang="en-US" smtClean="0"/>
              <a:pPr>
                <a:defRPr/>
              </a:pPr>
              <a:t>29</a:t>
            </a:fld>
            <a:endParaRPr lang="en-US" dirty="0"/>
          </a:p>
        </p:txBody>
      </p:sp>
      <p:sp>
        <p:nvSpPr>
          <p:cNvPr id="5" name="Rectangle 4"/>
          <p:cNvSpPr/>
          <p:nvPr/>
        </p:nvSpPr>
        <p:spPr>
          <a:xfrm>
            <a:off x="564204" y="4766552"/>
            <a:ext cx="8307422" cy="1108953"/>
          </a:xfrm>
          <a:prstGeom prst="rect">
            <a:avLst/>
          </a:prstGeom>
          <a:solidFill>
            <a:srgbClr val="234A6B"/>
          </a:solidFill>
          <a:ln>
            <a:solidFill>
              <a:srgbClr val="234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latin typeface="Arial" pitchFamily="34" charset="0"/>
                <a:cs typeface="Arial" pitchFamily="34" charset="0"/>
              </a:rPr>
              <a:t>These recommendations are the opinion of FSC only and do not represent the positions of the IOUs or the DRMEC.  The recommendations are based solely upon the data gathered in conducting the evaluation and do not include other important policy or operational considerations that should be weighed when making final program change recommendations.  </a:t>
            </a:r>
            <a:endParaRPr lang="en-US" sz="14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bwMode="auto">
          <a:ln>
            <a:miter lim="800000"/>
            <a:headEnd/>
            <a:tailEnd/>
          </a:ln>
        </p:spPr>
        <p:txBody>
          <a:bodyPr vert="horz" wrap="square" lIns="86493" tIns="43247" rIns="86493" bIns="43247" numCol="1" anchor="t" anchorCtr="0" compatLnSpc="1">
            <a:prstTxWarp prst="textNoShape">
              <a:avLst/>
            </a:prstTxWarp>
          </a:bodyPr>
          <a:lstStyle/>
          <a:p>
            <a:pPr>
              <a:defRPr/>
            </a:pPr>
            <a:r>
              <a:rPr lang="en-US" smtClean="0"/>
              <a:t>Page </a:t>
            </a:r>
            <a:fld id="{E8035F3C-20D2-40DE-9033-A1499D92D621}" type="slidenum">
              <a:rPr lang="en-US" smtClean="0"/>
              <a:pPr>
                <a:defRPr/>
              </a:pPr>
              <a:t>30</a:t>
            </a:fld>
            <a:endParaRPr lang="en-US" smtClean="0"/>
          </a:p>
        </p:txBody>
      </p:sp>
      <p:sp>
        <p:nvSpPr>
          <p:cNvPr id="20483" name="Rectangle 2"/>
          <p:cNvSpPr>
            <a:spLocks noGrp="1" noChangeArrowheads="1"/>
          </p:cNvSpPr>
          <p:nvPr>
            <p:ph type="title"/>
          </p:nvPr>
        </p:nvSpPr>
        <p:spPr/>
        <p:txBody>
          <a:bodyPr/>
          <a:lstStyle/>
          <a:p>
            <a:pPr eaLnBrk="1" hangingPunct="1"/>
            <a:r>
              <a:rPr lang="en-US" dirty="0" smtClean="0">
                <a:latin typeface="Arial" charset="0"/>
                <a:cs typeface="Arial" charset="0"/>
              </a:rPr>
              <a:t>Contact us with questions</a:t>
            </a:r>
          </a:p>
        </p:txBody>
      </p:sp>
      <p:sp>
        <p:nvSpPr>
          <p:cNvPr id="20484" name="Rectangle 3"/>
          <p:cNvSpPr>
            <a:spLocks noGrp="1" noChangeArrowheads="1"/>
          </p:cNvSpPr>
          <p:nvPr>
            <p:ph type="body" idx="1"/>
          </p:nvPr>
        </p:nvSpPr>
        <p:spPr>
          <a:xfrm>
            <a:off x="457200" y="1271588"/>
            <a:ext cx="8229600" cy="4267200"/>
          </a:xfrm>
        </p:spPr>
        <p:txBody>
          <a:bodyPr/>
          <a:lstStyle/>
          <a:p>
            <a:pPr eaLnBrk="1" hangingPunct="1">
              <a:buFont typeface="Wingdings" pitchFamily="2" charset="2"/>
              <a:buNone/>
            </a:pPr>
            <a:endParaRPr lang="en-US" dirty="0" smtClean="0">
              <a:latin typeface="Arial" charset="0"/>
              <a:cs typeface="Arial" charset="0"/>
            </a:endParaRPr>
          </a:p>
          <a:p>
            <a:pPr algn="ctr" eaLnBrk="1" hangingPunct="1">
              <a:lnSpc>
                <a:spcPct val="85000"/>
              </a:lnSpc>
              <a:spcBef>
                <a:spcPct val="0"/>
              </a:spcBef>
              <a:buFont typeface="Wingdings" pitchFamily="2" charset="2"/>
              <a:buNone/>
            </a:pPr>
            <a:endParaRPr lang="en-US" sz="2000" dirty="0" smtClean="0">
              <a:latin typeface="Arial" charset="0"/>
              <a:cs typeface="Arial" charset="0"/>
            </a:endParaRPr>
          </a:p>
          <a:p>
            <a:pPr algn="ctr" eaLnBrk="1" hangingPunct="1">
              <a:lnSpc>
                <a:spcPct val="85000"/>
              </a:lnSpc>
              <a:spcBef>
                <a:spcPct val="0"/>
              </a:spcBef>
              <a:buFont typeface="Wingdings" pitchFamily="2" charset="2"/>
              <a:buNone/>
            </a:pPr>
            <a:r>
              <a:rPr lang="en-US" dirty="0" smtClean="0">
                <a:latin typeface="Arial" charset="0"/>
                <a:cs typeface="Arial" charset="0"/>
              </a:rPr>
              <a:t>Josh L. Bode, M.P.P.</a:t>
            </a:r>
          </a:p>
          <a:p>
            <a:pPr algn="ctr" eaLnBrk="1" hangingPunct="1">
              <a:lnSpc>
                <a:spcPct val="85000"/>
              </a:lnSpc>
              <a:spcBef>
                <a:spcPct val="0"/>
              </a:spcBef>
              <a:buFont typeface="Wingdings" pitchFamily="2" charset="2"/>
              <a:buNone/>
            </a:pPr>
            <a:r>
              <a:rPr lang="en-US" dirty="0" smtClean="0">
                <a:latin typeface="Arial" charset="0"/>
                <a:cs typeface="Arial" charset="0"/>
              </a:rPr>
              <a:t>Candice A. Churchwell, M.S.</a:t>
            </a:r>
          </a:p>
          <a:p>
            <a:pPr algn="ctr" eaLnBrk="1" hangingPunct="1">
              <a:lnSpc>
                <a:spcPct val="85000"/>
              </a:lnSpc>
              <a:spcBef>
                <a:spcPct val="0"/>
              </a:spcBef>
              <a:buFont typeface="Wingdings" pitchFamily="2" charset="2"/>
              <a:buNone/>
            </a:pPr>
            <a:endParaRPr lang="en-US" sz="2000" dirty="0" smtClean="0">
              <a:latin typeface="Arial" charset="0"/>
              <a:cs typeface="Arial" charset="0"/>
            </a:endParaRPr>
          </a:p>
          <a:p>
            <a:pPr algn="ctr" eaLnBrk="1" hangingPunct="1">
              <a:lnSpc>
                <a:spcPct val="85000"/>
              </a:lnSpc>
              <a:spcBef>
                <a:spcPct val="0"/>
              </a:spcBef>
              <a:buFont typeface="Wingdings" pitchFamily="2" charset="2"/>
              <a:buNone/>
            </a:pPr>
            <a:endParaRPr lang="en-US" sz="1800" dirty="0" smtClean="0">
              <a:latin typeface="Arial" charset="0"/>
              <a:cs typeface="Arial" charset="0"/>
            </a:endParaRPr>
          </a:p>
          <a:p>
            <a:pPr algn="ctr" eaLnBrk="1" hangingPunct="1">
              <a:spcBef>
                <a:spcPct val="0"/>
              </a:spcBef>
              <a:buFont typeface="Wingdings" pitchFamily="2" charset="2"/>
              <a:buNone/>
            </a:pPr>
            <a:r>
              <a:rPr lang="en-US" sz="1800" dirty="0" smtClean="0">
                <a:latin typeface="Arial" charset="0"/>
                <a:cs typeface="Arial" charset="0"/>
              </a:rPr>
              <a:t>Freeman, Sullivan &amp; Co.</a:t>
            </a:r>
          </a:p>
          <a:p>
            <a:pPr algn="ctr" eaLnBrk="1" hangingPunct="1">
              <a:spcBef>
                <a:spcPct val="0"/>
              </a:spcBef>
              <a:buFont typeface="Wingdings" pitchFamily="2" charset="2"/>
              <a:buNone/>
            </a:pPr>
            <a:r>
              <a:rPr lang="en-US" sz="1800" dirty="0" smtClean="0">
                <a:latin typeface="Arial" charset="0"/>
                <a:cs typeface="Arial" charset="0"/>
              </a:rPr>
              <a:t>101 Montgomery Street 15</a:t>
            </a:r>
            <a:r>
              <a:rPr lang="en-US" sz="1800" baseline="30000" dirty="0" smtClean="0">
                <a:latin typeface="Arial" charset="0"/>
                <a:cs typeface="Arial" charset="0"/>
              </a:rPr>
              <a:t>th</a:t>
            </a:r>
            <a:r>
              <a:rPr lang="en-US" sz="1800" dirty="0" smtClean="0">
                <a:latin typeface="Arial" charset="0"/>
                <a:cs typeface="Arial" charset="0"/>
              </a:rPr>
              <a:t> Floor, San Francisco, CA  94104</a:t>
            </a:r>
          </a:p>
          <a:p>
            <a:pPr algn="ctr" eaLnBrk="1" hangingPunct="1">
              <a:spcBef>
                <a:spcPct val="0"/>
              </a:spcBef>
              <a:buFont typeface="Wingdings" pitchFamily="2" charset="2"/>
              <a:buNone/>
            </a:pPr>
            <a:r>
              <a:rPr lang="en-US" sz="1800" dirty="0" smtClean="0">
                <a:latin typeface="Arial" charset="0"/>
                <a:cs typeface="Arial" charset="0"/>
              </a:rPr>
              <a:t>joshbode@fscgroup.com</a:t>
            </a:r>
          </a:p>
          <a:p>
            <a:pPr algn="ctr" eaLnBrk="1" hangingPunct="1">
              <a:spcBef>
                <a:spcPct val="0"/>
              </a:spcBef>
              <a:buFont typeface="Wingdings" pitchFamily="2" charset="2"/>
              <a:buNone/>
            </a:pPr>
            <a:r>
              <a:rPr lang="en-US" sz="1800" dirty="0" smtClean="0">
                <a:latin typeface="Arial" charset="0"/>
                <a:cs typeface="Arial" charset="0"/>
              </a:rPr>
              <a:t>candicechurchwell@fscgroup.com</a:t>
            </a:r>
          </a:p>
          <a:p>
            <a:pPr algn="ctr" eaLnBrk="1" hangingPunct="1">
              <a:spcBef>
                <a:spcPct val="0"/>
              </a:spcBef>
              <a:buFont typeface="Wingdings" pitchFamily="2" charset="2"/>
              <a:buNone/>
            </a:pPr>
            <a:r>
              <a:rPr lang="en-US" sz="1800" dirty="0" smtClean="0">
                <a:latin typeface="Arial" charset="0"/>
                <a:cs typeface="Arial" charset="0"/>
              </a:rPr>
              <a:t>415.777.0707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304245" cy="966333"/>
          </a:xfrm>
        </p:spPr>
        <p:txBody>
          <a:bodyPr/>
          <a:lstStyle/>
          <a:p>
            <a:r>
              <a:rPr lang="en-US" sz="2800" dirty="0" smtClean="0"/>
              <a:t>Although conceptually similar, many rate &amp; deployment details vary across the utilities</a:t>
            </a:r>
            <a:endParaRPr lang="en-US" sz="2800" dirty="0"/>
          </a:p>
        </p:txBody>
      </p:sp>
      <p:graphicFrame>
        <p:nvGraphicFramePr>
          <p:cNvPr id="11" name="Content Placeholder 10"/>
          <p:cNvGraphicFramePr>
            <a:graphicFrameLocks noGrp="1"/>
          </p:cNvGraphicFramePr>
          <p:nvPr>
            <p:ph sz="half" idx="1"/>
          </p:nvPr>
        </p:nvGraphicFramePr>
        <p:xfrm>
          <a:off x="466724" y="1331557"/>
          <a:ext cx="8220270" cy="4458401"/>
        </p:xfrm>
        <a:graphic>
          <a:graphicData uri="http://schemas.openxmlformats.org/drawingml/2006/table">
            <a:tbl>
              <a:tblPr/>
              <a:tblGrid>
                <a:gridCol w="2928165"/>
                <a:gridCol w="1809984"/>
                <a:gridCol w="1809984"/>
                <a:gridCol w="1672137"/>
              </a:tblGrid>
              <a:tr h="259032">
                <a:tc rowSpan="2">
                  <a:txBody>
                    <a:bodyPr/>
                    <a:lstStyle/>
                    <a:p>
                      <a:pPr marL="0" marR="0" algn="ctr">
                        <a:lnSpc>
                          <a:spcPct val="115000"/>
                        </a:lnSpc>
                        <a:spcBef>
                          <a:spcPts val="0"/>
                        </a:spcBef>
                        <a:spcAft>
                          <a:spcPts val="0"/>
                        </a:spcAft>
                      </a:pPr>
                      <a:r>
                        <a:rPr lang="en-US" sz="1400" b="1" dirty="0">
                          <a:solidFill>
                            <a:srgbClr val="FFFFFF"/>
                          </a:solidFill>
                          <a:latin typeface="Arial"/>
                          <a:ea typeface="Times New Roman"/>
                          <a:cs typeface="Times New Roman"/>
                        </a:rPr>
                        <a:t>CPP Characteristic</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3">
                  <a:txBody>
                    <a:bodyPr/>
                    <a:lstStyle/>
                    <a:p>
                      <a:pPr marL="0" marR="0" algn="ctr">
                        <a:lnSpc>
                          <a:spcPct val="115000"/>
                        </a:lnSpc>
                        <a:spcBef>
                          <a:spcPts val="0"/>
                        </a:spcBef>
                        <a:spcAft>
                          <a:spcPts val="0"/>
                        </a:spcAft>
                      </a:pPr>
                      <a:r>
                        <a:rPr lang="en-US" sz="1400" b="1" dirty="0">
                          <a:solidFill>
                            <a:srgbClr val="FFFFFF"/>
                          </a:solidFill>
                          <a:latin typeface="Arial"/>
                          <a:ea typeface="Times New Roman"/>
                          <a:cs typeface="Times New Roman"/>
                        </a:rPr>
                        <a:t>Utility</a:t>
                      </a:r>
                      <a:endParaRPr lang="en-US" sz="1400" dirty="0">
                        <a:latin typeface="Calibri"/>
                        <a:ea typeface="Calibri"/>
                        <a:cs typeface="Times New Roman"/>
                      </a:endParaRPr>
                    </a:p>
                  </a:txBody>
                  <a:tcPr marL="46460" marR="4646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r>
              <a:tr h="259032">
                <a:tc vMerge="1">
                  <a:txBody>
                    <a:bodyPr/>
                    <a:lstStyle/>
                    <a:p>
                      <a:endParaRPr lang="en-US"/>
                    </a:p>
                  </a:txBody>
                  <a:tcPr/>
                </a:tc>
                <a:tc>
                  <a:txBody>
                    <a:bodyPr/>
                    <a:lstStyle/>
                    <a:p>
                      <a:pPr marL="0" marR="0" algn="ctr">
                        <a:lnSpc>
                          <a:spcPct val="115000"/>
                        </a:lnSpc>
                        <a:spcBef>
                          <a:spcPts val="0"/>
                        </a:spcBef>
                        <a:spcAft>
                          <a:spcPts val="0"/>
                        </a:spcAft>
                      </a:pPr>
                      <a:r>
                        <a:rPr lang="en-US" sz="1400" b="1">
                          <a:solidFill>
                            <a:srgbClr val="FFFFFF"/>
                          </a:solidFill>
                          <a:latin typeface="Arial"/>
                          <a:ea typeface="Times New Roman"/>
                          <a:cs typeface="Times New Roman"/>
                        </a:rPr>
                        <a:t>PG&amp;E</a:t>
                      </a:r>
                      <a:endParaRPr lang="en-US" sz="1400">
                        <a:latin typeface="Calibri"/>
                        <a:ea typeface="Calibri"/>
                        <a:cs typeface="Times New Roman"/>
                      </a:endParaRPr>
                    </a:p>
                  </a:txBody>
                  <a:tcPr marL="46460" marR="4646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a:solidFill>
                            <a:srgbClr val="FFFFFF"/>
                          </a:solidFill>
                          <a:latin typeface="Arial"/>
                          <a:ea typeface="Times New Roman"/>
                          <a:cs typeface="Times New Roman"/>
                        </a:rPr>
                        <a:t>SDG&amp;E</a:t>
                      </a:r>
                      <a:endParaRPr lang="en-US" sz="1400">
                        <a:latin typeface="Calibri"/>
                        <a:ea typeface="Calibri"/>
                        <a:cs typeface="Times New Roman"/>
                      </a:endParaRPr>
                    </a:p>
                  </a:txBody>
                  <a:tcPr marL="46460" marR="4646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a:solidFill>
                            <a:srgbClr val="FFFFFF"/>
                          </a:solidFill>
                          <a:latin typeface="Arial"/>
                          <a:ea typeface="Times New Roman"/>
                          <a:cs typeface="Times New Roman"/>
                        </a:rPr>
                        <a:t>SCE</a:t>
                      </a:r>
                      <a:endParaRPr lang="en-US" sz="1400">
                        <a:latin typeface="Calibri"/>
                        <a:ea typeface="Calibri"/>
                        <a:cs typeface="Times New Roman"/>
                      </a:endParaRPr>
                    </a:p>
                  </a:txBody>
                  <a:tcPr marL="46460" marR="4646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71984">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Date of First CPP Default</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May-10</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May-08</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Oct-09</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9975">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Demand Criterion for CPP Default</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&gt;200 kW</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&gt;20 kW</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&gt;200 kW</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310">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Number of Months Demand Must Exceed Threshold</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3 out of 12</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12 out of 12</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smtClean="0">
                          <a:solidFill>
                            <a:schemeClr val="tx1"/>
                          </a:solidFill>
                          <a:latin typeface="Arial"/>
                          <a:ea typeface="Times New Roman"/>
                          <a:cs typeface="Times New Roman"/>
                        </a:rPr>
                        <a:t>NA</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smtClean="0">
                          <a:solidFill>
                            <a:srgbClr val="000000"/>
                          </a:solidFill>
                          <a:latin typeface="Arial"/>
                          <a:ea typeface="Times New Roman"/>
                          <a:cs typeface="Times New Roman"/>
                        </a:rPr>
                        <a:t>Opt-out </a:t>
                      </a:r>
                      <a:r>
                        <a:rPr lang="en-US" sz="1400" dirty="0">
                          <a:solidFill>
                            <a:srgbClr val="000000"/>
                          </a:solidFill>
                          <a:latin typeface="Arial"/>
                          <a:ea typeface="Times New Roman"/>
                          <a:cs typeface="Times New Roman"/>
                        </a:rPr>
                        <a:t>Period</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Rolling</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Once Annually</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Rolling</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Event Period Hours</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2 pm-6 pm</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11 am-6 pm</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2 pm-6 pm</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Event Season</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Year-round</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buFont typeface="Arial" pitchFamily="34" charset="0"/>
                        <a:buNone/>
                      </a:pPr>
                      <a:r>
                        <a:rPr lang="en-US" sz="1400" dirty="0">
                          <a:solidFill>
                            <a:schemeClr val="tx1"/>
                          </a:solidFill>
                          <a:latin typeface="Arial"/>
                          <a:ea typeface="Times New Roman"/>
                          <a:cs typeface="Times New Roman"/>
                        </a:rPr>
                        <a:t>Year-round</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smtClean="0">
                          <a:solidFill>
                            <a:schemeClr val="tx1"/>
                          </a:solidFill>
                          <a:latin typeface="Arial"/>
                          <a:ea typeface="Times New Roman"/>
                          <a:cs typeface="Times New Roman"/>
                        </a:rPr>
                        <a:t>Summer M-F</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Number of Events</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9 (Min) -15 (Max)</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Maximum 18</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smtClean="0">
                          <a:solidFill>
                            <a:schemeClr val="tx1"/>
                          </a:solidFill>
                          <a:latin typeface="Arial"/>
                          <a:ea typeface="Times New Roman"/>
                          <a:cs typeface="Times New Roman"/>
                        </a:rPr>
                        <a:t>9 (Min) -15 (Max)</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0189">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Summer TOU Peak Hours</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12 pm-6 pm, M-F</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11 am-6 pm, M-F</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12 pm-6 pm, M-F</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Winter TOU </a:t>
                      </a:r>
                      <a:r>
                        <a:rPr lang="en-US" sz="1400" dirty="0" smtClean="0">
                          <a:solidFill>
                            <a:srgbClr val="000000"/>
                          </a:solidFill>
                          <a:latin typeface="Arial"/>
                          <a:ea typeface="Times New Roman"/>
                          <a:cs typeface="Times New Roman"/>
                        </a:rPr>
                        <a:t>Peak </a:t>
                      </a:r>
                      <a:r>
                        <a:rPr lang="en-US" sz="1400" dirty="0">
                          <a:solidFill>
                            <a:srgbClr val="000000"/>
                          </a:solidFill>
                          <a:latin typeface="Arial"/>
                          <a:ea typeface="Times New Roman"/>
                          <a:cs typeface="Times New Roman"/>
                        </a:rPr>
                        <a:t>Hours</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NA</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5pm-8pm, M-F</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NA</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Summer </a:t>
                      </a:r>
                      <a:r>
                        <a:rPr lang="en-US" sz="1400" dirty="0" smtClean="0">
                          <a:solidFill>
                            <a:srgbClr val="000000"/>
                          </a:solidFill>
                          <a:latin typeface="Arial"/>
                          <a:ea typeface="Times New Roman"/>
                          <a:cs typeface="Times New Roman"/>
                        </a:rPr>
                        <a:t>Season</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May-Oct</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May-Sep</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Jun-Sep</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Winter </a:t>
                      </a:r>
                      <a:r>
                        <a:rPr lang="en-US" sz="1400" dirty="0" smtClean="0">
                          <a:solidFill>
                            <a:srgbClr val="000000"/>
                          </a:solidFill>
                          <a:latin typeface="Arial"/>
                          <a:ea typeface="Times New Roman"/>
                          <a:cs typeface="Times New Roman"/>
                        </a:rPr>
                        <a:t>Season</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Nov-Apr</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Oct-Apr</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Oct-May</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Capacity Reservation Default Level </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50%*</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50%*</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NA</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32">
                <a:tc>
                  <a:txBody>
                    <a:bodyPr/>
                    <a:lstStyle/>
                    <a:p>
                      <a:pPr marL="0" marR="0">
                        <a:lnSpc>
                          <a:spcPct val="115000"/>
                        </a:lnSpc>
                        <a:spcBef>
                          <a:spcPts val="0"/>
                        </a:spcBef>
                        <a:spcAft>
                          <a:spcPts val="0"/>
                        </a:spcAft>
                      </a:pPr>
                      <a:r>
                        <a:rPr lang="en-US" sz="1400" dirty="0">
                          <a:solidFill>
                            <a:srgbClr val="000000"/>
                          </a:solidFill>
                          <a:latin typeface="Arial"/>
                          <a:ea typeface="Times New Roman"/>
                          <a:cs typeface="Times New Roman"/>
                        </a:rPr>
                        <a:t>First Year Bill </a:t>
                      </a:r>
                      <a:r>
                        <a:rPr lang="en-US" sz="1400" dirty="0" smtClean="0">
                          <a:solidFill>
                            <a:srgbClr val="000000"/>
                          </a:solidFill>
                          <a:latin typeface="Arial"/>
                          <a:ea typeface="Times New Roman"/>
                          <a:cs typeface="Times New Roman"/>
                        </a:rPr>
                        <a:t>Stabilization</a:t>
                      </a:r>
                      <a:endParaRPr lang="en-US" sz="1400" dirty="0">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Yes</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Yes</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Arial"/>
                          <a:ea typeface="Times New Roman"/>
                          <a:cs typeface="Times New Roman"/>
                        </a:rPr>
                        <a:t>Yes</a:t>
                      </a:r>
                      <a:endParaRPr lang="en-US" sz="1400" dirty="0">
                        <a:solidFill>
                          <a:schemeClr val="tx1"/>
                        </a:solidFill>
                        <a:latin typeface="Calibri"/>
                        <a:ea typeface="Calibri"/>
                        <a:cs typeface="Times New Roman"/>
                      </a:endParaRPr>
                    </a:p>
                  </a:txBody>
                  <a:tcPr marL="46460" marR="46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984">
                <a:tc gridSpan="4">
                  <a:txBody>
                    <a:bodyPr/>
                    <a:lstStyle/>
                    <a:p>
                      <a:pPr marL="0" marR="0">
                        <a:spcBef>
                          <a:spcPts val="0"/>
                        </a:spcBef>
                        <a:spcAft>
                          <a:spcPts val="600"/>
                        </a:spcAft>
                      </a:pPr>
                      <a:r>
                        <a:rPr lang="en-US" sz="1200" dirty="0">
                          <a:latin typeface="Franklin Gothic Book"/>
                          <a:ea typeface="Calibri"/>
                          <a:cs typeface="Times New Roman"/>
                        </a:rPr>
                        <a:t>*Capacity reservation default level of 50% refers to 50% of the customer's peak demand during the previous summer</a:t>
                      </a:r>
                    </a:p>
                  </a:txBody>
                  <a:tcPr marL="46460" marR="4646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r>
              <a:rPr lang="en-US" smtClean="0"/>
              <a:t>Page </a:t>
            </a:r>
            <a:fld id="{D8D417DF-031B-4D40-8BB1-49981ECAE5B0}" type="slidenum">
              <a:rPr lang="en-US" smtClean="0"/>
              <a:pPr>
                <a:defRPr/>
              </a:pPr>
              <a:t>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CPP rates include two main changes</a:t>
            </a:r>
            <a:r>
              <a:rPr lang="en-US" dirty="0" smtClean="0"/>
              <a:t>…</a:t>
            </a:r>
            <a:endParaRPr lang="en-US" dirty="0"/>
          </a:p>
        </p:txBody>
      </p:sp>
      <p:sp>
        <p:nvSpPr>
          <p:cNvPr id="6" name="Content Placeholder 5"/>
          <p:cNvSpPr>
            <a:spLocks noGrp="1"/>
          </p:cNvSpPr>
          <p:nvPr>
            <p:ph idx="1"/>
          </p:nvPr>
        </p:nvSpPr>
        <p:spPr/>
        <p:txBody>
          <a:bodyPr/>
          <a:lstStyle/>
          <a:p>
            <a:endParaRPr lang="en-US" dirty="0" smtClean="0"/>
          </a:p>
          <a:p>
            <a:r>
              <a:rPr lang="en-US" dirty="0" smtClean="0"/>
              <a:t>… A CPP adder on event day during event hours</a:t>
            </a:r>
          </a:p>
          <a:p>
            <a:r>
              <a:rPr lang="en-US" dirty="0" smtClean="0"/>
              <a:t>… and a discounted on-peak demand charge on non-event days</a:t>
            </a:r>
          </a:p>
          <a:p>
            <a:r>
              <a:rPr lang="en-US" dirty="0" smtClean="0"/>
              <a:t>Load impacts estimated here only account for the incremental effect of event day prices on peak period demand relative to that of non-CPP days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4</a:t>
            </a:fld>
            <a:endParaRPr lang="en-US" dirty="0"/>
          </a:p>
        </p:txBody>
      </p:sp>
    </p:spTree>
    <p:extLst>
      <p:ext uri="{BB962C8B-B14F-4D97-AF65-F5344CB8AC3E}">
        <p14:creationId xmlns:p14="http://schemas.microsoft.com/office/powerpoint/2010/main" xmlns="" val="280921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load impacts were calculated using difference-in-differences</a:t>
            </a:r>
            <a:endParaRPr lang="en-US" dirty="0"/>
          </a:p>
        </p:txBody>
      </p:sp>
      <p:sp>
        <p:nvSpPr>
          <p:cNvPr id="4" name="Content Placeholder 3"/>
          <p:cNvSpPr>
            <a:spLocks noGrp="1"/>
          </p:cNvSpPr>
          <p:nvPr>
            <p:ph sz="half" idx="2"/>
          </p:nvPr>
        </p:nvSpPr>
        <p:spPr>
          <a:xfrm>
            <a:off x="133166" y="4341180"/>
            <a:ext cx="8767572" cy="1535837"/>
          </a:xfrm>
        </p:spPr>
        <p:txBody>
          <a:bodyPr/>
          <a:lstStyle/>
          <a:p>
            <a:r>
              <a:rPr lang="en-US" sz="1600" dirty="0" smtClean="0"/>
              <a:t>Difference-in-difference uses on both information from a control group and information for hot non-event days</a:t>
            </a:r>
          </a:p>
          <a:p>
            <a:pPr lvl="1"/>
            <a:r>
              <a:rPr lang="en-US" sz="1200" dirty="0" smtClean="0"/>
              <a:t>Hourly loads for a well-matched control group nearly mirror the loads of the CPP population on event-like days.</a:t>
            </a:r>
          </a:p>
          <a:p>
            <a:pPr lvl="1"/>
            <a:r>
              <a:rPr lang="en-US" sz="1200" dirty="0" smtClean="0"/>
              <a:t>These small differences are subtracted from the difference between control and CPP population loads on actual event days – the difference in differences.</a:t>
            </a:r>
          </a:p>
          <a:p>
            <a:pPr marL="400050">
              <a:buNone/>
            </a:pPr>
            <a:endParaRPr lang="en-US" sz="1800" dirty="0"/>
          </a:p>
        </p:txBody>
      </p:sp>
      <p:sp>
        <p:nvSpPr>
          <p:cNvPr id="5" name="Slide Number Placeholder 4"/>
          <p:cNvSpPr>
            <a:spLocks noGrp="1"/>
          </p:cNvSpPr>
          <p:nvPr>
            <p:ph type="sldNum" sz="quarter" idx="10"/>
          </p:nvPr>
        </p:nvSpPr>
        <p:spPr/>
        <p:txBody>
          <a:bodyPr/>
          <a:lstStyle/>
          <a:p>
            <a:pPr>
              <a:defRPr/>
            </a:pPr>
            <a:r>
              <a:rPr lang="en-US" dirty="0" smtClean="0"/>
              <a:t>Page </a:t>
            </a:r>
            <a:fld id="{EEFEA303-5A66-4CC4-96E5-03C3030260AE}" type="slidenum">
              <a:rPr lang="en-US" smtClean="0"/>
              <a:pPr>
                <a:defRPr/>
              </a:pPr>
              <a:t>5</a:t>
            </a:fld>
            <a:endParaRPr lang="en-US" dirty="0"/>
          </a:p>
        </p:txBody>
      </p:sp>
      <p:pic>
        <p:nvPicPr>
          <p:cNvPr id="6" name="Picture 5"/>
          <p:cNvPicPr>
            <a:picLocks noChangeAspect="1"/>
          </p:cNvPicPr>
          <p:nvPr/>
        </p:nvPicPr>
        <p:blipFill>
          <a:blip r:embed="rId2" cstate="print"/>
          <a:srcRect/>
          <a:stretch>
            <a:fillRect/>
          </a:stretch>
        </p:blipFill>
        <p:spPr bwMode="auto">
          <a:xfrm>
            <a:off x="438130" y="1185653"/>
            <a:ext cx="5609349" cy="3057912"/>
          </a:xfrm>
          <a:prstGeom prst="rect">
            <a:avLst/>
          </a:prstGeom>
          <a:noFill/>
          <a:ln w="9525">
            <a:noFill/>
            <a:miter lim="800000"/>
            <a:headEnd/>
            <a:tailEnd/>
          </a:ln>
        </p:spPr>
      </p:pic>
      <p:sp>
        <p:nvSpPr>
          <p:cNvPr id="8" name="Content Placeholder 3"/>
          <p:cNvSpPr>
            <a:spLocks noGrp="1"/>
          </p:cNvSpPr>
          <p:nvPr>
            <p:ph sz="half" idx="2"/>
          </p:nvPr>
        </p:nvSpPr>
        <p:spPr>
          <a:xfrm>
            <a:off x="6026505" y="1260095"/>
            <a:ext cx="3117495" cy="2983469"/>
          </a:xfrm>
        </p:spPr>
        <p:txBody>
          <a:bodyPr/>
          <a:lstStyle/>
          <a:p>
            <a:r>
              <a:rPr lang="en-US" sz="1600" dirty="0"/>
              <a:t>A transparent methodology for estimating load impacts:</a:t>
            </a:r>
          </a:p>
          <a:p>
            <a:pPr lvl="1"/>
            <a:r>
              <a:rPr lang="en-US" sz="1200" dirty="0" smtClean="0"/>
              <a:t>No </a:t>
            </a:r>
            <a:r>
              <a:rPr lang="en-US" sz="1200" dirty="0"/>
              <a:t>need to model loads</a:t>
            </a:r>
          </a:p>
          <a:p>
            <a:pPr lvl="1"/>
            <a:r>
              <a:rPr lang="en-US" sz="1200" dirty="0"/>
              <a:t>Results do not depend on modeling but on quality of control group and control days</a:t>
            </a:r>
          </a:p>
          <a:p>
            <a:pPr lvl="1"/>
            <a:r>
              <a:rPr lang="en-US" sz="1200" dirty="0"/>
              <a:t>Impacts can be replicated with hand calculations</a:t>
            </a:r>
          </a:p>
          <a:p>
            <a:pPr lvl="1"/>
            <a:r>
              <a:rPr lang="en-US" sz="1200" dirty="0"/>
              <a:t>The regression simply guarantees correct calculation of standard errors</a:t>
            </a:r>
          </a:p>
          <a:p>
            <a:pPr marL="457200" lvl="1" indent="0">
              <a:buNone/>
            </a:pPr>
            <a:r>
              <a:rPr lang="en-US" sz="1200" dirty="0" smtClean="0"/>
              <a:t>.</a:t>
            </a:r>
          </a:p>
          <a:p>
            <a:pPr marL="400050">
              <a:buNone/>
            </a:pP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non-event control days were selected to closely match event conditions</a:t>
            </a:r>
            <a:endParaRPr lang="en-US" sz="2800" dirty="0"/>
          </a:p>
        </p:txBody>
      </p:sp>
      <p:sp>
        <p:nvSpPr>
          <p:cNvPr id="4" name="Content Placeholder 3"/>
          <p:cNvSpPr>
            <a:spLocks noGrp="1"/>
          </p:cNvSpPr>
          <p:nvPr>
            <p:ph sz="half" idx="2"/>
          </p:nvPr>
        </p:nvSpPr>
        <p:spPr>
          <a:xfrm>
            <a:off x="142042" y="4341180"/>
            <a:ext cx="8829715" cy="1511245"/>
          </a:xfrm>
        </p:spPr>
        <p:txBody>
          <a:bodyPr/>
          <a:lstStyle/>
          <a:p>
            <a:r>
              <a:rPr lang="en-US" sz="1600" dirty="0" smtClean="0"/>
              <a:t>We </a:t>
            </a:r>
            <a:r>
              <a:rPr lang="en-US" sz="1600" dirty="0"/>
              <a:t>matched non-event days to historical events </a:t>
            </a:r>
            <a:r>
              <a:rPr lang="en-US" sz="1600" dirty="0" smtClean="0"/>
              <a:t>based on system loads, temperature,  day of week and program year</a:t>
            </a:r>
          </a:p>
          <a:p>
            <a:r>
              <a:rPr lang="en-US" sz="1600" dirty="0" smtClean="0"/>
              <a:t>Comparable proxy days are not available for some days </a:t>
            </a:r>
            <a:r>
              <a:rPr lang="en-US" sz="1600" dirty="0" smtClean="0"/>
              <a:t>with </a:t>
            </a:r>
            <a:r>
              <a:rPr lang="en-US" sz="1600" dirty="0" smtClean="0"/>
              <a:t>very extreme weather</a:t>
            </a:r>
          </a:p>
          <a:p>
            <a:pPr marL="0" indent="0">
              <a:buNone/>
            </a:pPr>
            <a:endParaRPr lang="en-US" sz="18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6</a:t>
            </a:fld>
            <a:endParaRPr lang="en-US" dirty="0"/>
          </a:p>
        </p:txBody>
      </p:sp>
      <p:pic>
        <p:nvPicPr>
          <p:cNvPr id="7" name="Picture 6"/>
          <p:cNvPicPr/>
          <p:nvPr/>
        </p:nvPicPr>
        <p:blipFill>
          <a:blip r:embed="rId2" cstate="print"/>
          <a:srcRect/>
          <a:stretch>
            <a:fillRect/>
          </a:stretch>
        </p:blipFill>
        <p:spPr bwMode="auto">
          <a:xfrm>
            <a:off x="1209427" y="1155428"/>
            <a:ext cx="6139218" cy="31089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validation tests show that the differences-in-differences out performs other alternatives</a:t>
            </a:r>
            <a:endParaRPr lang="en-US" sz="2800" dirty="0"/>
          </a:p>
        </p:txBody>
      </p:sp>
      <p:sp>
        <p:nvSpPr>
          <p:cNvPr id="4" name="Content Placeholder 3"/>
          <p:cNvSpPr>
            <a:spLocks noGrp="1"/>
          </p:cNvSpPr>
          <p:nvPr>
            <p:ph sz="half" idx="2"/>
          </p:nvPr>
        </p:nvSpPr>
        <p:spPr>
          <a:xfrm>
            <a:off x="6241002" y="1426463"/>
            <a:ext cx="2633102" cy="4301675"/>
          </a:xfrm>
        </p:spPr>
        <p:txBody>
          <a:bodyPr/>
          <a:lstStyle/>
          <a:p>
            <a:r>
              <a:rPr lang="en-US" sz="1600" b="0" dirty="0" smtClean="0"/>
              <a:t>We replicate the process for event like </a:t>
            </a:r>
            <a:r>
              <a:rPr lang="en-US" sz="1600" b="0" dirty="0" smtClean="0"/>
              <a:t>days where we knew </a:t>
            </a:r>
            <a:r>
              <a:rPr lang="en-US" sz="1600" b="0" dirty="0" smtClean="0"/>
              <a:t>the CPP response was zero:</a:t>
            </a:r>
          </a:p>
          <a:p>
            <a:pPr lvl="1"/>
            <a:r>
              <a:rPr lang="en-US" sz="1200" dirty="0" smtClean="0"/>
              <a:t>Same control group</a:t>
            </a:r>
          </a:p>
          <a:p>
            <a:pPr lvl="1"/>
            <a:r>
              <a:rPr lang="en-US" sz="1200" dirty="0" smtClean="0"/>
              <a:t>Select control days</a:t>
            </a:r>
          </a:p>
          <a:p>
            <a:pPr lvl="1"/>
            <a:r>
              <a:rPr lang="en-US" sz="1200" dirty="0" smtClean="0"/>
              <a:t>Calculated difference-in-differences</a:t>
            </a:r>
            <a:endParaRPr lang="en-US" sz="1200" b="0" dirty="0" smtClean="0"/>
          </a:p>
          <a:p>
            <a:r>
              <a:rPr lang="en-US" sz="1600" b="0" dirty="0" smtClean="0"/>
              <a:t>If the methods works, impacts should be zero, since CPP high prices were not in effect</a:t>
            </a:r>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7</a:t>
            </a:fld>
            <a:endParaRPr lang="en-US" dirty="0"/>
          </a:p>
        </p:txBody>
      </p:sp>
      <p:pic>
        <p:nvPicPr>
          <p:cNvPr id="6" name="Picture 5"/>
          <p:cNvPicPr/>
          <p:nvPr/>
        </p:nvPicPr>
        <p:blipFill>
          <a:blip r:embed="rId2" cstate="print"/>
          <a:srcRect/>
          <a:stretch>
            <a:fillRect/>
          </a:stretch>
        </p:blipFill>
        <p:spPr bwMode="auto">
          <a:xfrm>
            <a:off x="278915" y="1517785"/>
            <a:ext cx="5940626" cy="36271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1465387"/>
          </a:xfrm>
        </p:spPr>
        <p:txBody>
          <a:bodyPr/>
          <a:lstStyle/>
          <a:p>
            <a:r>
              <a:rPr lang="en-US" sz="2800" dirty="0" smtClean="0"/>
              <a:t>Ex post impact estimates from a different estimation method produce similar results</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a:defRPr/>
            </a:pPr>
            <a:r>
              <a:rPr lang="en-US" smtClean="0"/>
              <a:t>Page </a:t>
            </a:r>
            <a:fld id="{EEFEA303-5A66-4CC4-96E5-03C3030260AE}" type="slidenum">
              <a:rPr lang="en-US" smtClean="0"/>
              <a:pPr>
                <a:defRPr/>
              </a:pPr>
              <a:t>8</a:t>
            </a:fld>
            <a:endParaRPr lang="en-US" dirty="0"/>
          </a:p>
        </p:txBody>
      </p:sp>
      <p:sp>
        <p:nvSpPr>
          <p:cNvPr id="6" name="Content Placeholder 3"/>
          <p:cNvSpPr>
            <a:spLocks noGrp="1"/>
          </p:cNvSpPr>
          <p:nvPr>
            <p:ph sz="half" idx="2"/>
          </p:nvPr>
        </p:nvSpPr>
        <p:spPr>
          <a:xfrm>
            <a:off x="284085" y="1722268"/>
            <a:ext cx="8483487" cy="4139036"/>
          </a:xfrm>
        </p:spPr>
        <p:txBody>
          <a:bodyPr/>
          <a:lstStyle/>
          <a:p>
            <a:r>
              <a:rPr lang="en-US" sz="1600" dirty="0" smtClean="0"/>
              <a:t>Individual customer regressions were estimated for all CPP participants as a secondary estimation method</a:t>
            </a:r>
          </a:p>
          <a:p>
            <a:pPr lvl="1"/>
            <a:r>
              <a:rPr lang="en-US" sz="1400" dirty="0" smtClean="0"/>
              <a:t>Individual customer regressions have been the primary load impact estimation method for prior load impact evaluations</a:t>
            </a:r>
          </a:p>
          <a:p>
            <a:pPr lvl="1"/>
            <a:r>
              <a:rPr lang="en-US" sz="1400" dirty="0" smtClean="0"/>
              <a:t>The same model selection, testing and validation procedures and checks were employed as had been in previous evaluations</a:t>
            </a:r>
            <a:endParaRPr lang="en-US" sz="1200" dirty="0" smtClean="0"/>
          </a:p>
          <a:p>
            <a:r>
              <a:rPr lang="en-US" sz="1600" dirty="0" smtClean="0"/>
              <a:t>The estimated load impacts from the difference-in-difference method (using a matched control group) are quite similar to those obtained from individual customer regressions</a:t>
            </a:r>
          </a:p>
          <a:p>
            <a:pPr lvl="1"/>
            <a:r>
              <a:rPr lang="en-US" sz="1400" dirty="0" smtClean="0"/>
              <a:t>Individual customer regressions, on an event-by-event basis, produced noisier estimates than those obtained by the differences-in-differences method</a:t>
            </a:r>
          </a:p>
          <a:p>
            <a:pPr marL="457200" lvl="1" indent="0">
              <a:buNone/>
            </a:pPr>
            <a:endParaRPr lang="en-US" sz="14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28632</TotalTime>
  <Words>2089</Words>
  <Application>Microsoft Office PowerPoint</Application>
  <PresentationFormat>On-screen Show (4:3)</PresentationFormat>
  <Paragraphs>653</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2012 California Statewide  Critical Peak Pricing Evaluation   Josh L. Bode Candice A. Churchwell  DRMEC Spring 2013 Load Impacts Evaluation Workshop San Francisco, California June 3, 2013  </vt:lpstr>
      <vt:lpstr>Presentation overview</vt:lpstr>
      <vt:lpstr>California is the only state with default Critical Peak Pricing (CPP) rates</vt:lpstr>
      <vt:lpstr>Although conceptually similar, many rate &amp; deployment details vary across the utilities</vt:lpstr>
      <vt:lpstr>CPP rates include two main changes…</vt:lpstr>
      <vt:lpstr>Ex post load impacts were calculated using difference-in-differences</vt:lpstr>
      <vt:lpstr>The non-event control days were selected to closely match event conditions</vt:lpstr>
      <vt:lpstr>The validation tests show that the differences-in-differences out performs other alternatives</vt:lpstr>
      <vt:lpstr>Ex post impact estimates from a different estimation method produce similar results </vt:lpstr>
      <vt:lpstr>Event days are different across the  three utilities</vt:lpstr>
      <vt:lpstr>Average impacts by utility were similar</vt:lpstr>
      <vt:lpstr>PG&amp;E’s average load reduction was 6.9%, or 30.2 MW, across the 9 events in 2012</vt:lpstr>
      <vt:lpstr>PG&amp;E detailed event load impacts</vt:lpstr>
      <vt:lpstr>PG&amp;E’s demand reductions were concentrated in two industries</vt:lpstr>
      <vt:lpstr>Not surprisingly, the largest customers account for a large share of the  demand reductions</vt:lpstr>
      <vt:lpstr>SCE’s average load reduction was 6.0%, or 32.9 MW, across the 12 event days in 2012</vt:lpstr>
      <vt:lpstr>SCE detailed event load impacts</vt:lpstr>
      <vt:lpstr>Two industry groups account for 87% of the demand reductions</vt:lpstr>
      <vt:lpstr>At SCE, larger customers not only have more load but they reduce a larger share </vt:lpstr>
      <vt:lpstr>SDG&amp;E’s average weekday load impact was 6.0%, 18.1 MW</vt:lpstr>
      <vt:lpstr>SDG&amp;E detailed event load impacts</vt:lpstr>
      <vt:lpstr>SDG&amp;E had more customers and load in the offices sector</vt:lpstr>
      <vt:lpstr>At SDG&amp;E, larger customers also  accounted for a large amount of the demand reductions</vt:lpstr>
      <vt:lpstr>2012 MW reductions were similar to 2011, but fewer MW of reference load were enrolled</vt:lpstr>
      <vt:lpstr>Dually-enrolled load impacts are on the rise at PG&amp;E and SCE</vt:lpstr>
      <vt:lpstr>Ex ante impacts are based on historical data and performance</vt:lpstr>
      <vt:lpstr>The uncertainty for ex ante impacts varies by customer size category</vt:lpstr>
      <vt:lpstr>Key enrollment and ex ante assumptions</vt:lpstr>
      <vt:lpstr>Statewide, ex ante impacts are projected to grow with the scheduled introduction of default CPP for medium customers</vt:lpstr>
      <vt:lpstr>Recommendations</vt:lpstr>
      <vt:lpstr>Contact us with questions</vt:lpstr>
    </vt:vector>
  </TitlesOfParts>
  <Company>FSC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Cerny</dc:creator>
  <cp:lastModifiedBy>Candice Churchwell</cp:lastModifiedBy>
  <cp:revision>1820</cp:revision>
  <dcterms:created xsi:type="dcterms:W3CDTF">2008-02-13T16:17:33Z</dcterms:created>
  <dcterms:modified xsi:type="dcterms:W3CDTF">2013-05-30T19:04:06Z</dcterms:modified>
</cp:coreProperties>
</file>