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3" r:id="rId2"/>
    <p:sldId id="414" r:id="rId3"/>
    <p:sldId id="424" r:id="rId4"/>
    <p:sldId id="432" r:id="rId5"/>
    <p:sldId id="446" r:id="rId6"/>
    <p:sldId id="465" r:id="rId7"/>
    <p:sldId id="477" r:id="rId8"/>
    <p:sldId id="437" r:id="rId9"/>
    <p:sldId id="447" r:id="rId10"/>
    <p:sldId id="478" r:id="rId11"/>
    <p:sldId id="479" r:id="rId12"/>
    <p:sldId id="480" r:id="rId13"/>
    <p:sldId id="481" r:id="rId14"/>
    <p:sldId id="404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234A6B"/>
    <a:srgbClr val="7DBEFF"/>
    <a:srgbClr val="99CCFF"/>
    <a:srgbClr val="003366"/>
    <a:srgbClr val="336C99"/>
    <a:srgbClr val="860000"/>
    <a:srgbClr val="E8F5F8"/>
    <a:srgbClr val="E6F5FA"/>
    <a:srgbClr val="DFF2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2271" autoAdjust="0"/>
  </p:normalViewPr>
  <p:slideViewPr>
    <p:cSldViewPr snapToGrid="0">
      <p:cViewPr varScale="1">
        <p:scale>
          <a:sx n="98" d="100"/>
          <a:sy n="98" d="100"/>
        </p:scale>
        <p:origin x="-1890" y="-90"/>
      </p:cViewPr>
      <p:guideLst>
        <p:guide orient="horz" pos="2160"/>
        <p:guide orient="horz" pos="1008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60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t" anchorCtr="0" compatLnSpc="1">
            <a:prstTxWarp prst="textNoShape">
              <a:avLst/>
            </a:prstTxWarp>
          </a:bodyPr>
          <a:lstStyle>
            <a:lvl1pPr defTabSz="96323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t" anchorCtr="0" compatLnSpc="1">
            <a:prstTxWarp prst="textNoShape">
              <a:avLst/>
            </a:prstTxWarp>
          </a:bodyPr>
          <a:lstStyle>
            <a:lvl1pPr algn="r" defTabSz="96323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b" anchorCtr="0" compatLnSpc="1">
            <a:prstTxWarp prst="textNoShape">
              <a:avLst/>
            </a:prstTxWarp>
          </a:bodyPr>
          <a:lstStyle>
            <a:lvl1pPr defTabSz="96323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b" anchorCtr="0" compatLnSpc="1">
            <a:prstTxWarp prst="textNoShape">
              <a:avLst/>
            </a:prstTxWarp>
          </a:bodyPr>
          <a:lstStyle>
            <a:lvl1pPr algn="r" defTabSz="963235">
              <a:defRPr sz="1300">
                <a:cs typeface="+mn-cs"/>
              </a:defRPr>
            </a:lvl1pPr>
          </a:lstStyle>
          <a:p>
            <a:pPr>
              <a:defRPr/>
            </a:pPr>
            <a:fld id="{20BD5BB3-DA4C-431B-874C-84CDB04F9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432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t" anchorCtr="0" compatLnSpc="1">
            <a:prstTxWarp prst="textNoShape">
              <a:avLst/>
            </a:prstTxWarp>
          </a:bodyPr>
          <a:lstStyle>
            <a:lvl1pPr defTabSz="96323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t" anchorCtr="0" compatLnSpc="1">
            <a:prstTxWarp prst="textNoShape">
              <a:avLst/>
            </a:prstTxWarp>
          </a:bodyPr>
          <a:lstStyle>
            <a:lvl1pPr algn="r" defTabSz="96323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b" anchorCtr="0" compatLnSpc="1">
            <a:prstTxWarp prst="textNoShape">
              <a:avLst/>
            </a:prstTxWarp>
          </a:bodyPr>
          <a:lstStyle>
            <a:lvl1pPr defTabSz="96323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2" tIns="48305" rIns="96612" bIns="48305" numCol="1" anchor="b" anchorCtr="0" compatLnSpc="1">
            <a:prstTxWarp prst="textNoShape">
              <a:avLst/>
            </a:prstTxWarp>
          </a:bodyPr>
          <a:lstStyle>
            <a:lvl1pPr algn="r" defTabSz="963235">
              <a:defRPr sz="1300">
                <a:cs typeface="+mn-cs"/>
              </a:defRPr>
            </a:lvl1pPr>
          </a:lstStyle>
          <a:p>
            <a:pPr>
              <a:defRPr/>
            </a:pPr>
            <a:fld id="{3ECBDEA9-5E1F-4BA4-895F-DA3AB357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2272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F50215-1873-48B2-9B88-D16E1D613730}" type="slidenum">
              <a:rPr lang="en-US" smtClean="0"/>
              <a:pPr>
                <a:defRPr/>
              </a:pPr>
              <a:t>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18874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743200" cy="1600200"/>
          </a:xfrm>
          <a:prstGeom prst="rect">
            <a:avLst/>
          </a:prstGeom>
          <a:solidFill>
            <a:srgbClr val="433B6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8" descr="Light vertical"/>
          <p:cNvSpPr>
            <a:spLocks noChangeArrowheads="1"/>
          </p:cNvSpPr>
          <p:nvPr userDrawn="1"/>
        </p:nvSpPr>
        <p:spPr bwMode="auto">
          <a:xfrm>
            <a:off x="0" y="1600200"/>
            <a:ext cx="2743200" cy="5257800"/>
          </a:xfrm>
          <a:prstGeom prst="rect">
            <a:avLst/>
          </a:prstGeom>
          <a:pattFill prst="ltVert">
            <a:fgClr>
              <a:srgbClr val="8581A4"/>
            </a:fgClr>
            <a:bgClr>
              <a:srgbClr val="C1BED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9144000" cy="228600"/>
          </a:xfrm>
          <a:prstGeom prst="rect">
            <a:avLst/>
          </a:prstGeom>
          <a:gradFill rotWithShape="1">
            <a:gsLst>
              <a:gs pos="0">
                <a:srgbClr val="853D1E"/>
              </a:gs>
              <a:gs pos="100000">
                <a:srgbClr val="853D1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2743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9" name="Picture 12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3750"/>
            <a:ext cx="249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smart meter reduc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75260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5" descr="solar roof reduc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25" y="3581400"/>
            <a:ext cx="1755775" cy="1565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/>
          <a:lstStyle>
            <a:lvl1pPr algn="ctr">
              <a:defRPr sz="320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1816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>
                <a:solidFill>
                  <a:srgbClr val="64300A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4A84901-FA1D-43C2-9008-F94D740C9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C8E3C35-D4B5-4360-A7AE-544E033CF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93C68DA-E97D-4F9E-BDFF-02665079C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EF2374D-066B-4CBF-98CB-4257DC954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9CF0FB6-8E9A-4D78-AF50-5B6A0B53F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CAE13A-577A-4B65-8A72-0833B70F7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latin typeface="Arial" pitchFamily="34" charset="0"/>
                <a:cs typeface="Arial" pitchFamily="34" charset="0"/>
              </a:defRPr>
            </a:lvl2pPr>
            <a:lvl3pPr>
              <a:defRPr sz="1600" i="0" baseline="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94100" y="6400800"/>
            <a:ext cx="1951038" cy="201613"/>
          </a:xfrm>
        </p:spPr>
        <p:txBody>
          <a:bodyPr/>
          <a:lstStyle>
            <a:lvl1pPr algn="ctr">
              <a:defRPr sz="1200" i="1"/>
            </a:lvl1pPr>
          </a:lstStyle>
          <a:p>
            <a:pPr>
              <a:defRPr/>
            </a:pPr>
            <a:r>
              <a:rPr lang="en-US"/>
              <a:t>Page </a:t>
            </a:r>
            <a:fld id="{D8D417DF-031B-4D40-8BB1-49981ECAE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04252DE-5831-49B0-8102-6C0562601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94100" y="6400800"/>
            <a:ext cx="1951038" cy="201613"/>
          </a:xfrm>
        </p:spPr>
        <p:txBody>
          <a:bodyPr/>
          <a:lstStyle>
            <a:lvl1pPr algn="ctr">
              <a:defRPr sz="1200" i="1"/>
            </a:lvl1pPr>
          </a:lstStyle>
          <a:p>
            <a:pPr>
              <a:defRPr/>
            </a:pPr>
            <a:r>
              <a:rPr lang="en-US"/>
              <a:t>Page </a:t>
            </a:r>
            <a:fld id="{EEFEA303-5A66-4CC4-96E5-03C30302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EC57709-CF6D-4BF0-9E4B-7A4F0D48F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EE876D0-540D-43D8-AF35-422D91F92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19ABB5D-CADE-45EC-B527-23CBCA381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DBB68F1-043A-423B-8EBB-761C3154B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F3CC446-DEE5-4779-81B6-593AEE643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FSC Logo NEW PURPLE 2007 for PP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5263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78225" y="6400800"/>
            <a:ext cx="1951038" cy="201613"/>
          </a:xfrm>
          <a:prstGeom prst="rect">
            <a:avLst/>
          </a:prstGeom>
          <a:ln/>
        </p:spPr>
        <p:txBody>
          <a:bodyPr/>
          <a:lstStyle>
            <a:lvl1pPr algn="ctr">
              <a:defRPr sz="1200" i="1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1892E50-0D3C-498D-850C-84A882731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72" r:id="rId3"/>
    <p:sldLayoutId id="2147483786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596F"/>
        </a:buClr>
        <a:buFont typeface="Wingdings" pitchFamily="2" charset="2"/>
        <a:buChar char="§"/>
        <a:defRPr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96F"/>
        </a:buClr>
        <a:buFont typeface="Wingdings" pitchFamily="2" charset="2"/>
        <a:buChar char="Ø"/>
        <a:defRPr sz="2000">
          <a:solidFill>
            <a:schemeClr val="tx1"/>
          </a:solidFill>
          <a:latin typeface="Arial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Char char="•"/>
        <a:defRPr sz="1600" i="1">
          <a:solidFill>
            <a:schemeClr val="tx1"/>
          </a:solidFill>
          <a:latin typeface="Arial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–"/>
        <a:defRPr sz="1400" i="1">
          <a:solidFill>
            <a:schemeClr val="tx1"/>
          </a:solidFill>
          <a:latin typeface="Arial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Arial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57500" y="1958975"/>
            <a:ext cx="6015038" cy="4456113"/>
          </a:xfrm>
          <a:prstGeom prst="roundRect">
            <a:avLst>
              <a:gd name="adj" fmla="val 16667"/>
            </a:avLst>
          </a:prstGeom>
        </p:spPr>
        <p:txBody>
          <a:bodyPr lIns="91432" tIns="45716" rIns="91432" bIns="45716"/>
          <a:lstStyle/>
          <a:p>
            <a:pPr eaLnBrk="1" hangingPunct="1">
              <a:spcAft>
                <a:spcPts val="19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2012 SDG&amp;E Summer Saver Evaluation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Michael Perry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DRMEC Load Impact Workshop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San Francisco, CA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July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2013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 dirty="0" smtClean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961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All residential and commercial Summer Saver customers were also enrolled in PTR in 2012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003897"/>
            <a:ext cx="8172451" cy="3677055"/>
          </a:xfrm>
        </p:spPr>
        <p:txBody>
          <a:bodyPr/>
          <a:lstStyle/>
          <a:p>
            <a:r>
              <a:rPr lang="en-US" sz="2400" dirty="0" smtClean="0"/>
              <a:t>Load </a:t>
            </a:r>
            <a:r>
              <a:rPr lang="en-US" sz="2400" dirty="0" smtClean="0"/>
              <a:t>impacts from PTR for the Summer Saver population were found to be practically insignificant in a panel model that is meant to distinguish event days from non-event </a:t>
            </a:r>
            <a:r>
              <a:rPr lang="en-US" sz="2400" dirty="0" smtClean="0"/>
              <a:t>days</a:t>
            </a:r>
            <a:endParaRPr lang="en-US" sz="2400" dirty="0" smtClean="0"/>
          </a:p>
          <a:p>
            <a:r>
              <a:rPr lang="en-US" sz="2400" dirty="0" smtClean="0"/>
              <a:t>Statistically significant results were calculated for </a:t>
            </a:r>
            <a:r>
              <a:rPr lang="en-US" sz="2400" dirty="0" smtClean="0"/>
              <a:t>the subset of 2,917 residential customers in the Summer Saver population who received PTR </a:t>
            </a:r>
            <a:r>
              <a:rPr lang="en-US" sz="2400" dirty="0" smtClean="0"/>
              <a:t>alerts</a:t>
            </a:r>
            <a:r>
              <a:rPr lang="en-US" sz="2400" dirty="0" smtClean="0"/>
              <a:t> </a:t>
            </a:r>
            <a:r>
              <a:rPr lang="en-US" sz="2400" dirty="0" smtClean="0"/>
              <a:t>(n=121 customers in sample)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0845648-9557-47A1-922F-95D1DE17713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61168"/>
          </a:xfrm>
        </p:spPr>
        <p:txBody>
          <a:bodyPr/>
          <a:lstStyle/>
          <a:p>
            <a:r>
              <a:rPr lang="en-US" dirty="0" smtClean="0"/>
              <a:t>Ex post impacts </a:t>
            </a:r>
            <a:r>
              <a:rPr lang="en-US" dirty="0" smtClean="0"/>
              <a:t>for residential customers who received PTR alerts were calculated using a matched control </a:t>
            </a:r>
            <a:r>
              <a:rPr lang="en-US" dirty="0" smtClean="0"/>
              <a:t>group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198451"/>
            <a:ext cx="8172451" cy="3336588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121 customers in the residential Summer Saver sample who received PTR alerts were matched to customers in the sample who did not receive PTR </a:t>
            </a:r>
            <a:r>
              <a:rPr lang="en-US" sz="2400" dirty="0" smtClean="0"/>
              <a:t>alerts using propensity score matching</a:t>
            </a:r>
          </a:p>
          <a:p>
            <a:r>
              <a:rPr lang="en-US" sz="2400" dirty="0" smtClean="0"/>
              <a:t>The validity of this method was verified by comparing it to the results from a within-subjects design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0845648-9557-47A1-922F-95D1DE17713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351520" cy="980232"/>
          </a:xfrm>
        </p:spPr>
        <p:txBody>
          <a:bodyPr/>
          <a:lstStyle/>
          <a:p>
            <a:r>
              <a:rPr lang="en-US" dirty="0" smtClean="0"/>
              <a:t>Aggregate reductions ranged from 0.55 MW to 1.70 MW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7476" y="1567548"/>
          <a:ext cx="7758856" cy="3996672"/>
        </p:xfrm>
        <a:graphic>
          <a:graphicData uri="http://schemas.openxmlformats.org/drawingml/2006/table">
            <a:tbl>
              <a:tblPr/>
              <a:tblGrid>
                <a:gridCol w="2037691"/>
                <a:gridCol w="2037691"/>
                <a:gridCol w="1811411"/>
                <a:gridCol w="1872063"/>
              </a:tblGrid>
              <a:tr h="31983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Impact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Temperature During Event (</a:t>
                      </a: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Calibri"/>
                        </a:rPr>
                        <a:t>°</a:t>
                      </a: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588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Per Premise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Aggregate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20-Jul-12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9-Aug-12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1.26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10-Aug-12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11-Aug-12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1.22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14-Aug-12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1.32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21-Aug-12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15-Sep-12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Average*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1.01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49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Franklin Gothic Book"/>
                          <a:ea typeface="Calibri"/>
                          <a:cs typeface="Times New Roman"/>
                        </a:rPr>
                        <a:t>*reflects the average event, omitting the Aug. 11 and Sept. 15 weekend events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51" y="274636"/>
            <a:ext cx="8351520" cy="980232"/>
          </a:xfrm>
        </p:spPr>
        <p:txBody>
          <a:bodyPr/>
          <a:lstStyle/>
          <a:p>
            <a:r>
              <a:rPr lang="en-US" dirty="0" smtClean="0"/>
              <a:t>Ex ante impacts were developed using the Summer Saver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5707" y="1496439"/>
          <a:ext cx="5331434" cy="4048336"/>
        </p:xfrm>
        <a:graphic>
          <a:graphicData uri="http://schemas.openxmlformats.org/drawingml/2006/table">
            <a:tbl>
              <a:tblPr/>
              <a:tblGrid>
                <a:gridCol w="1778203"/>
                <a:gridCol w="881481"/>
                <a:gridCol w="944353"/>
                <a:gridCol w="944353"/>
                <a:gridCol w="783044"/>
              </a:tblGrid>
              <a:tr h="25302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Day Type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 Premise Impact (kW)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Aggregate Impact (MW)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Weather Year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Weather Year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1-in-10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1-in-2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1-in-10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1-in-2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Typical Event Day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January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February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March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April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May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June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July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August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September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October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November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December Monthly Peak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914416" y="1498060"/>
            <a:ext cx="2947482" cy="4319080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number of </a:t>
            </a:r>
            <a:r>
              <a:rPr lang="en-US" sz="2000" dirty="0" smtClean="0"/>
              <a:t>residential Summer Saver customers receiving PTR alerts is </a:t>
            </a:r>
            <a:r>
              <a:rPr lang="en-US" sz="2000" dirty="0" smtClean="0"/>
              <a:t>expected to </a:t>
            </a:r>
            <a:r>
              <a:rPr lang="en-US" sz="2000" dirty="0" smtClean="0"/>
              <a:t>grow from around 2,900 accounts currently to 4,156 </a:t>
            </a:r>
            <a:r>
              <a:rPr lang="en-US" sz="2000" dirty="0" smtClean="0"/>
              <a:t>accounts by October </a:t>
            </a:r>
            <a:r>
              <a:rPr lang="en-US" sz="2000" dirty="0" smtClean="0"/>
              <a:t>2014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Page </a:t>
            </a:r>
            <a:fld id="{E8035F3C-20D2-40DE-9033-A1499D92D62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For any questions, feel free to contact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1588"/>
            <a:ext cx="8229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Michael Perry</a:t>
            </a:r>
            <a:endParaRPr lang="en-US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Freeman, Sullivan &amp; Co.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101 Montgomery Street 15</a:t>
            </a:r>
            <a:r>
              <a:rPr lang="en-US" sz="18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latin typeface="Arial" charset="0"/>
                <a:cs typeface="Arial" charset="0"/>
              </a:rPr>
              <a:t> Floor, San Francisco, CA  94104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michaelperry@fscgroup.com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dirty="0" smtClean="0">
                <a:latin typeface="Arial" charset="0"/>
                <a:cs typeface="Arial" charset="0"/>
              </a:rPr>
              <a:t>415.777.0707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Presentation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Introduction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Evaluation methodology and validation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Ex post results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Ex ante </a:t>
            </a:r>
            <a:r>
              <a:rPr lang="en-US" dirty="0" smtClean="0">
                <a:latin typeface="Arial" charset="0"/>
                <a:cs typeface="Arial" charset="0"/>
              </a:rPr>
              <a:t>results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PTR alerts methodology, validation and results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16F4D6-76CB-4469-9B81-36E18DB174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017" y="245455"/>
            <a:ext cx="8229600" cy="1179512"/>
          </a:xfrm>
        </p:spPr>
        <p:txBody>
          <a:bodyPr/>
          <a:lstStyle/>
          <a:p>
            <a:r>
              <a:rPr lang="en-US" sz="2800" dirty="0" smtClean="0"/>
              <a:t>SDG&amp;E’s Summer </a:t>
            </a:r>
            <a:r>
              <a:rPr lang="en-US" sz="2800" dirty="0" smtClean="0"/>
              <a:t>Saver program is a demand response </a:t>
            </a:r>
            <a:r>
              <a:rPr lang="en-US" sz="2800" dirty="0" smtClean="0"/>
              <a:t>program based on AC direct load </a:t>
            </a:r>
            <a:r>
              <a:rPr lang="en-US" sz="2800" dirty="0" smtClean="0"/>
              <a:t>control</a:t>
            </a:r>
            <a:endParaRPr lang="en-US" sz="3000" dirty="0" smtClean="0"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243209" y="1400783"/>
            <a:ext cx="3465816" cy="4460268"/>
          </a:xfrm>
        </p:spPr>
        <p:txBody>
          <a:bodyPr/>
          <a:lstStyle/>
          <a:p>
            <a:r>
              <a:rPr lang="en-US" sz="2000" dirty="0" smtClean="0"/>
              <a:t>The program is available to both residential and small commercial customers</a:t>
            </a:r>
          </a:p>
          <a:p>
            <a:r>
              <a:rPr lang="en-US" sz="2000" dirty="0" smtClean="0"/>
              <a:t>Customers can select from multiple cycling options, with corresponding incentives</a:t>
            </a:r>
          </a:p>
          <a:p>
            <a:r>
              <a:rPr lang="en-US" sz="2000" dirty="0" smtClean="0"/>
              <a:t>Enrollment is expected to stay relatively constant in the near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40991-3BC3-4876-9FA7-B56D2B0E5C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0852" y="1702048"/>
          <a:ext cx="4666169" cy="3696801"/>
        </p:xfrm>
        <a:graphic>
          <a:graphicData uri="http://schemas.openxmlformats.org/drawingml/2006/table">
            <a:tbl>
              <a:tblPr/>
              <a:tblGrid>
                <a:gridCol w="827438"/>
                <a:gridCol w="783111"/>
                <a:gridCol w="1108177"/>
                <a:gridCol w="1108177"/>
                <a:gridCol w="839266"/>
              </a:tblGrid>
              <a:tr h="710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Customer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Cycling Option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Enrolled Customers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Enrolled Control Devices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Enrolled Tons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42655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Commercial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1,621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4,031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15,091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3,150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7,635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29,026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4,771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11,666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44,117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Residential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10,678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12,541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43,823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12,250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15,103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54,343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22,928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27,644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latin typeface="Arial"/>
                          <a:ea typeface="Calibri"/>
                          <a:cs typeface="Times New Roman"/>
                        </a:rPr>
                        <a:t>98,166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latin typeface="Arial"/>
                          <a:ea typeface="Calibri"/>
                          <a:cs typeface="Times New Roman"/>
                        </a:rPr>
                        <a:t>Grand Total</a:t>
                      </a: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latin typeface="Arial"/>
                          <a:ea typeface="Calibri"/>
                          <a:cs typeface="Times New Roman"/>
                        </a:rPr>
                        <a:t>27,699</a:t>
                      </a: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39,310</a:t>
                      </a: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latin typeface="Arial"/>
                          <a:ea typeface="Calibri"/>
                          <a:cs typeface="Times New Roman"/>
                        </a:rPr>
                        <a:t>142,283</a:t>
                      </a:r>
                      <a:endParaRPr lang="en-U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961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ex post evaluation methodology differs between residential and commercial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003897"/>
            <a:ext cx="8172451" cy="3677055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residential ex post impact estimates were developed using control group loads with a same-day </a:t>
            </a:r>
            <a:r>
              <a:rPr lang="en-US" sz="2400" dirty="0" smtClean="0"/>
              <a:t>adjustment (n=1,379)</a:t>
            </a:r>
          </a:p>
          <a:p>
            <a:r>
              <a:rPr lang="en-US" sz="2400" dirty="0" smtClean="0"/>
              <a:t>C</a:t>
            </a:r>
            <a:r>
              <a:rPr lang="en-US" sz="2400" dirty="0" smtClean="0"/>
              <a:t>ommercial </a:t>
            </a:r>
            <a:r>
              <a:rPr lang="en-US" sz="2400" dirty="0" smtClean="0"/>
              <a:t>ex post impact estimates were developed using a panel regression </a:t>
            </a:r>
            <a:r>
              <a:rPr lang="en-US" sz="2400" dirty="0" smtClean="0"/>
              <a:t>model that used the control group loads and </a:t>
            </a:r>
            <a:r>
              <a:rPr lang="en-US" sz="2400" dirty="0" smtClean="0"/>
              <a:t>also incorporated information from hot </a:t>
            </a:r>
            <a:r>
              <a:rPr lang="en-US" sz="2400" dirty="0" smtClean="0"/>
              <a:t>non-event days (n=393</a:t>
            </a:r>
            <a:r>
              <a:rPr lang="en-US" sz="2400" dirty="0" smtClean="0"/>
              <a:t>)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0845648-9557-47A1-922F-95D1DE17713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65056"/>
          </a:xfrm>
        </p:spPr>
        <p:txBody>
          <a:bodyPr/>
          <a:lstStyle/>
          <a:p>
            <a:r>
              <a:rPr lang="en-US" sz="2800" dirty="0" smtClean="0"/>
              <a:t>Approximately half of the customers in the residential sample were held back as controls on each event day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874" y="1600201"/>
            <a:ext cx="2537926" cy="4318000"/>
          </a:xfrm>
        </p:spPr>
        <p:txBody>
          <a:bodyPr/>
          <a:lstStyle/>
          <a:p>
            <a:r>
              <a:rPr lang="en-US" sz="1800" dirty="0" smtClean="0"/>
              <a:t>The figure shows </a:t>
            </a:r>
            <a:r>
              <a:rPr lang="en-US" sz="1800" dirty="0" smtClean="0"/>
              <a:t>the average load within each group </a:t>
            </a:r>
            <a:r>
              <a:rPr lang="en-US" sz="1800" dirty="0" smtClean="0"/>
              <a:t>averaged </a:t>
            </a:r>
            <a:r>
              <a:rPr lang="en-US" sz="1800" dirty="0" smtClean="0"/>
              <a:t>over the five hottest non-event days of the </a:t>
            </a:r>
            <a:r>
              <a:rPr lang="en-US" sz="1800" dirty="0" smtClean="0"/>
              <a:t>summer</a:t>
            </a:r>
          </a:p>
          <a:p>
            <a:r>
              <a:rPr lang="en-US" sz="1800" dirty="0" smtClean="0"/>
              <a:t>T</a:t>
            </a:r>
            <a:r>
              <a:rPr lang="en-US" sz="1800" dirty="0" smtClean="0"/>
              <a:t>he </a:t>
            </a:r>
            <a:r>
              <a:rPr lang="en-US" sz="1800" dirty="0" smtClean="0"/>
              <a:t>two groups are quite well-balanced in terms of average hourly </a:t>
            </a:r>
            <a:r>
              <a:rPr lang="en-US" sz="1800" dirty="0" smtClean="0"/>
              <a:t>usage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32" y="1773981"/>
            <a:ext cx="50958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23088"/>
          </a:xfrm>
        </p:spPr>
        <p:txBody>
          <a:bodyPr/>
          <a:lstStyle/>
          <a:p>
            <a:r>
              <a:rPr lang="en-US" sz="2800" dirty="0" smtClean="0"/>
              <a:t>The validity of the commercial panel models was tested </a:t>
            </a:r>
            <a:r>
              <a:rPr lang="en-US" sz="2800" dirty="0" smtClean="0"/>
              <a:t>using false treatment variables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EFEA303-5A66-4CC4-96E5-03C3030260A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9107" y="3784059"/>
            <a:ext cx="8278237" cy="2071991"/>
          </a:xfrm>
        </p:spPr>
        <p:txBody>
          <a:bodyPr/>
          <a:lstStyle/>
          <a:p>
            <a:r>
              <a:rPr lang="en-US" sz="1800" dirty="0" smtClean="0"/>
              <a:t>A</a:t>
            </a:r>
            <a:r>
              <a:rPr lang="en-US" sz="1800" dirty="0" smtClean="0"/>
              <a:t> </a:t>
            </a:r>
            <a:r>
              <a:rPr lang="en-US" sz="1800" dirty="0" smtClean="0"/>
              <a:t>set of five random days when no events occurred were chosen as the set of false treatment </a:t>
            </a:r>
            <a:r>
              <a:rPr lang="en-US" sz="1800" dirty="0" smtClean="0"/>
              <a:t>variables</a:t>
            </a:r>
          </a:p>
          <a:p>
            <a:r>
              <a:rPr lang="en-US" sz="1800" dirty="0" smtClean="0"/>
              <a:t>W</a:t>
            </a:r>
            <a:r>
              <a:rPr lang="en-US" sz="1800" dirty="0" smtClean="0"/>
              <a:t>e </a:t>
            </a:r>
            <a:r>
              <a:rPr lang="en-US" sz="1800" dirty="0" smtClean="0"/>
              <a:t>would expect most of the coefficients on the false treatment variables to be insignificant since no events actually occurred on the days </a:t>
            </a:r>
            <a:r>
              <a:rPr lang="en-US" sz="1800" dirty="0" smtClean="0"/>
              <a:t>identified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68093" y="1625492"/>
          <a:ext cx="5847108" cy="1740277"/>
        </p:xfrm>
        <a:graphic>
          <a:graphicData uri="http://schemas.openxmlformats.org/drawingml/2006/table">
            <a:tbl>
              <a:tblPr/>
              <a:tblGrid>
                <a:gridCol w="1786382"/>
                <a:gridCol w="1306852"/>
                <a:gridCol w="1412243"/>
                <a:gridCol w="1341631"/>
              </a:tblGrid>
              <a:tr h="6615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Customer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Positive and Significant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Negative and Significant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Insignificant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59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30% Cycling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50% Cycling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61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Franklin Gothic Book"/>
                          <a:ea typeface="Calibri"/>
                          <a:cs typeface="Times New Roman"/>
                        </a:rPr>
                        <a:t>*Significance measured at the 95% confidence level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961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same method was used to produce both residential and commercial ex ante results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003897"/>
            <a:ext cx="8172451" cy="3677055"/>
          </a:xfrm>
        </p:spPr>
        <p:txBody>
          <a:bodyPr/>
          <a:lstStyle/>
          <a:p>
            <a:r>
              <a:rPr lang="en-US" sz="2400" dirty="0" smtClean="0"/>
              <a:t>Load </a:t>
            </a:r>
            <a:r>
              <a:rPr lang="en-US" sz="2400" dirty="0" smtClean="0"/>
              <a:t>impacts from the previous three years </a:t>
            </a:r>
            <a:r>
              <a:rPr lang="en-US" sz="2400" dirty="0" smtClean="0"/>
              <a:t>were </a:t>
            </a:r>
            <a:r>
              <a:rPr lang="en-US" sz="2400" dirty="0" smtClean="0"/>
              <a:t>modeled as a function of temperature </a:t>
            </a:r>
            <a:endParaRPr lang="en-US" sz="2400" dirty="0" smtClean="0"/>
          </a:p>
          <a:p>
            <a:r>
              <a:rPr lang="en-US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parameters </a:t>
            </a:r>
            <a:r>
              <a:rPr lang="en-US" sz="2400" dirty="0" smtClean="0"/>
              <a:t>were </a:t>
            </a:r>
            <a:r>
              <a:rPr lang="en-US" sz="2400" dirty="0" smtClean="0"/>
              <a:t>used in a regression model to predict load impacts under ex ante weather </a:t>
            </a:r>
            <a:r>
              <a:rPr lang="en-US" sz="2400" dirty="0" smtClean="0"/>
              <a:t>conditions  </a:t>
            </a:r>
          </a:p>
          <a:p>
            <a:r>
              <a:rPr lang="en-US" sz="2400" dirty="0" smtClean="0"/>
              <a:t>Reference </a:t>
            </a:r>
            <a:r>
              <a:rPr lang="en-US" sz="2400" dirty="0" smtClean="0"/>
              <a:t>loads </a:t>
            </a:r>
            <a:r>
              <a:rPr lang="en-US" sz="2400" dirty="0" smtClean="0"/>
              <a:t>were developed for ex ante weather conditions and the load impacts were applied to these reference 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0845648-9557-47A1-922F-95D1DE17713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51520" cy="868362"/>
          </a:xfrm>
        </p:spPr>
        <p:txBody>
          <a:bodyPr/>
          <a:lstStyle/>
          <a:p>
            <a:r>
              <a:rPr lang="en-US" dirty="0" smtClean="0"/>
              <a:t>SDG&amp;E’s </a:t>
            </a:r>
            <a:r>
              <a:rPr lang="en-US" dirty="0" smtClean="0"/>
              <a:t>average load reduction was </a:t>
            </a:r>
            <a:r>
              <a:rPr lang="en-US" dirty="0" smtClean="0"/>
              <a:t>19 MW</a:t>
            </a:r>
            <a:r>
              <a:rPr lang="en-US" dirty="0" smtClean="0"/>
              <a:t>, across the </a:t>
            </a:r>
            <a:r>
              <a:rPr lang="en-US" dirty="0" smtClean="0"/>
              <a:t>8 </a:t>
            </a:r>
            <a:r>
              <a:rPr lang="en-US" dirty="0" smtClean="0"/>
              <a:t>events in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60023" y="1413421"/>
          <a:ext cx="7941953" cy="4218888"/>
        </p:xfrm>
        <a:graphic>
          <a:graphicData uri="http://schemas.openxmlformats.org/drawingml/2006/table">
            <a:tbl>
              <a:tblPr/>
              <a:tblGrid>
                <a:gridCol w="1007659"/>
                <a:gridCol w="836086"/>
                <a:gridCol w="836086"/>
                <a:gridCol w="836086"/>
                <a:gridCol w="1081688"/>
                <a:gridCol w="1081688"/>
                <a:gridCol w="754220"/>
                <a:gridCol w="754220"/>
                <a:gridCol w="754220"/>
              </a:tblGrid>
              <a:tr h="301091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Per CAC (kW)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Aggregate (MW)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Cycling Option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Cycling Option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Residential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Commercial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Residential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Commercial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8-Aug-12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10-Aug-12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13-Aug-12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17-Aug-12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13-Sep-12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&lt;0.5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&lt;0.5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14-Sep-12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15-Sep-12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1.31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&lt;0.5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&lt;0.5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&lt;0.5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1-Oct-12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Average*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0.24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05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Franklin Gothic Book"/>
                          <a:ea typeface="Calibri"/>
                          <a:cs typeface="Times New Roman"/>
                        </a:rPr>
                        <a:t>*reflects the average 2-hour event from 2-4 PM, omitting the Aug. 10 and Sept. 15 events.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1712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program is expected to provide its highest impact under 1-in-10 conditions in September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D417DF-031B-4D40-8BB1-49981ECAE5B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98358" y="1448594"/>
          <a:ext cx="7553418" cy="4226339"/>
        </p:xfrm>
        <a:graphic>
          <a:graphicData uri="http://schemas.openxmlformats.org/drawingml/2006/table">
            <a:tbl>
              <a:tblPr/>
              <a:tblGrid>
                <a:gridCol w="1670218"/>
                <a:gridCol w="1670218"/>
                <a:gridCol w="691125"/>
                <a:gridCol w="691125"/>
                <a:gridCol w="691125"/>
                <a:gridCol w="691125"/>
                <a:gridCol w="724241"/>
                <a:gridCol w="724241"/>
              </a:tblGrid>
              <a:tr h="21594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Weather Year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Day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Hour of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97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1 to 2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2 to 3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3 to 4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4 to 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5 to 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46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1-in-2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May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June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July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August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September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October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1-in-10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May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June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July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August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September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October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27916</TotalTime>
  <Words>1073</Words>
  <Application>Microsoft Office PowerPoint</Application>
  <PresentationFormat>On-screen Show (4:3)</PresentationFormat>
  <Paragraphs>431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2012 SDG&amp;E Summer Saver Evaluation   Michael Perry  DRMEC Load Impact Workshop San Francisco, CA July ?, 2013  </vt:lpstr>
      <vt:lpstr>Presentation overview</vt:lpstr>
      <vt:lpstr>SDG&amp;E’s Summer Saver program is a demand response program based on AC direct load control</vt:lpstr>
      <vt:lpstr>The ex post evaluation methodology differs between residential and commercial</vt:lpstr>
      <vt:lpstr>Approximately half of the customers in the residential sample were held back as controls on each event day</vt:lpstr>
      <vt:lpstr>The validity of the commercial panel models was tested using false treatment variables</vt:lpstr>
      <vt:lpstr>The same method was used to produce both residential and commercial ex ante results</vt:lpstr>
      <vt:lpstr>SDG&amp;E’s average load reduction was 19 MW, across the 8 events in 2012</vt:lpstr>
      <vt:lpstr>The program is expected to provide its highest impact under 1-in-10 conditions in September</vt:lpstr>
      <vt:lpstr>All residential and commercial Summer Saver customers were also enrolled in PTR in 2012</vt:lpstr>
      <vt:lpstr>Ex post impacts for residential customers who received PTR alerts were calculated using a matched control group</vt:lpstr>
      <vt:lpstr>Aggregate reductions ranged from 0.55 MW to 1.70 MW</vt:lpstr>
      <vt:lpstr>Ex ante impacts were developed using the Summer Saver methodology</vt:lpstr>
      <vt:lpstr>For any questions, feel free to contact</vt:lpstr>
    </vt:vector>
  </TitlesOfParts>
  <Company>FSC Group,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Cerny</dc:creator>
  <cp:lastModifiedBy>Sam Holmberg</cp:lastModifiedBy>
  <cp:revision>1738</cp:revision>
  <dcterms:created xsi:type="dcterms:W3CDTF">2008-02-13T16:17:33Z</dcterms:created>
  <dcterms:modified xsi:type="dcterms:W3CDTF">2013-05-20T23:35:23Z</dcterms:modified>
</cp:coreProperties>
</file>