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010EAA-E63E-41D0-8E7D-F92458662C59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EFB18-CDF2-437E-9AA2-2632873E6D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010EAA-E63E-41D0-8E7D-F92458662C59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EFB18-CDF2-437E-9AA2-2632873E6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010EAA-E63E-41D0-8E7D-F92458662C59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EFB18-CDF2-437E-9AA2-2632873E6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010EAA-E63E-41D0-8E7D-F92458662C59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EFB18-CDF2-437E-9AA2-2632873E6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010EAA-E63E-41D0-8E7D-F92458662C59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EFB18-CDF2-437E-9AA2-2632873E6D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010EAA-E63E-41D0-8E7D-F92458662C59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EFB18-CDF2-437E-9AA2-2632873E6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010EAA-E63E-41D0-8E7D-F92458662C59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EFB18-CDF2-437E-9AA2-2632873E6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010EAA-E63E-41D0-8E7D-F92458662C59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EFB18-CDF2-437E-9AA2-2632873E6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010EAA-E63E-41D0-8E7D-F92458662C59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EFB18-CDF2-437E-9AA2-2632873E6DB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010EAA-E63E-41D0-8E7D-F92458662C59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EFB18-CDF2-437E-9AA2-2632873E6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010EAA-E63E-41D0-8E7D-F92458662C59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EFB18-CDF2-437E-9AA2-2632873E6D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E010EAA-E63E-41D0-8E7D-F92458662C59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81EFB18-CDF2-437E-9AA2-2632873E6DBE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219200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Demand Response Measurement and Evaluation 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352800"/>
            <a:ext cx="740664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Spring 2012 Baseline Workshop</a:t>
            </a:r>
          </a:p>
          <a:p>
            <a:r>
              <a:rPr lang="en-US" dirty="0" smtClean="0"/>
              <a:t>Pacific Energy Center</a:t>
            </a:r>
          </a:p>
          <a:p>
            <a:r>
              <a:rPr lang="en-US" dirty="0" smtClean="0"/>
              <a:t>San Francisco, CA</a:t>
            </a:r>
          </a:p>
          <a:p>
            <a:r>
              <a:rPr lang="en-US" dirty="0" smtClean="0"/>
              <a:t>July 25,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971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Regulatory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5052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800" dirty="0" smtClean="0"/>
              <a:t>OP13*. </a:t>
            </a:r>
            <a:r>
              <a:rPr lang="en-US" sz="2800" dirty="0"/>
              <a:t>Forty-five days following each annual load impact workshop, Pacific </a:t>
            </a:r>
            <a:r>
              <a:rPr lang="en-US" sz="2800" dirty="0" smtClean="0"/>
              <a:t>Gas and </a:t>
            </a:r>
            <a:r>
              <a:rPr lang="en-US" sz="2800" dirty="0"/>
              <a:t>Electric Company, San Diego Gas &amp; Electric Company, and </a:t>
            </a:r>
            <a:r>
              <a:rPr lang="en-US" sz="2800" dirty="0" smtClean="0"/>
              <a:t>Southern California </a:t>
            </a:r>
            <a:r>
              <a:rPr lang="en-US" sz="2800" dirty="0"/>
              <a:t>Edison Company shall submit a joint Tier 2 Advice Letter </a:t>
            </a:r>
            <a:r>
              <a:rPr lang="en-US" sz="2800" dirty="0" smtClean="0"/>
              <a:t>addressing whether </a:t>
            </a:r>
            <a:r>
              <a:rPr lang="en-US" sz="2800" dirty="0"/>
              <a:t>there is </a:t>
            </a:r>
            <a:r>
              <a:rPr lang="en-US" sz="2800" u="sng" dirty="0"/>
              <a:t>a need to change the current baseline </a:t>
            </a:r>
            <a:r>
              <a:rPr lang="en-US" sz="2800" dirty="0"/>
              <a:t>along with a </a:t>
            </a:r>
            <a:r>
              <a:rPr lang="en-US" sz="2800" u="sng" dirty="0" smtClean="0"/>
              <a:t>proposed baseline </a:t>
            </a:r>
            <a:r>
              <a:rPr lang="en-US" sz="2800" u="sng" dirty="0"/>
              <a:t>comparison study </a:t>
            </a:r>
            <a:r>
              <a:rPr lang="en-US" sz="2800" dirty="0"/>
              <a:t>for the following year.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66800" y="5715000"/>
            <a:ext cx="7498080" cy="6858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r>
              <a:rPr lang="en-US" sz="2800" dirty="0" smtClean="0"/>
              <a:t>* D. 12-04-045,  April 30, 2012</a:t>
            </a:r>
          </a:p>
        </p:txBody>
      </p:sp>
    </p:spTree>
    <p:extLst>
      <p:ext uri="{BB962C8B-B14F-4D97-AF65-F5344CB8AC3E}">
        <p14:creationId xmlns:p14="http://schemas.microsoft.com/office/powerpoint/2010/main" val="278109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Moment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 in Sheet</a:t>
            </a:r>
          </a:p>
          <a:p>
            <a:r>
              <a:rPr lang="en-US" dirty="0" smtClean="0"/>
              <a:t>Exits and Assembly</a:t>
            </a:r>
          </a:p>
          <a:p>
            <a:r>
              <a:rPr lang="en-US" dirty="0" smtClean="0"/>
              <a:t>Duck Cover and Hold</a:t>
            </a:r>
          </a:p>
          <a:p>
            <a:r>
              <a:rPr lang="en-US" dirty="0" smtClean="0"/>
              <a:t>Facilities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223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 S. Martinez, SCE</a:t>
            </a:r>
          </a:p>
          <a:p>
            <a:endParaRPr lang="en-US" dirty="0"/>
          </a:p>
          <a:p>
            <a:r>
              <a:rPr lang="en-US" dirty="0" smtClean="0"/>
              <a:t>Agenda for Today:</a:t>
            </a:r>
          </a:p>
          <a:p>
            <a:pPr lvl="1"/>
            <a:r>
              <a:rPr lang="en-US" dirty="0" smtClean="0"/>
              <a:t>Session 1: Baseline Study Presentations</a:t>
            </a:r>
          </a:p>
          <a:p>
            <a:pPr lvl="1"/>
            <a:r>
              <a:rPr lang="en-US" dirty="0" smtClean="0"/>
              <a:t>Session 2: Baseline Study Results Discussion</a:t>
            </a:r>
          </a:p>
          <a:p>
            <a:pPr lvl="1"/>
            <a:r>
              <a:rPr lang="en-US" dirty="0" smtClean="0"/>
              <a:t>Session 3: 2013 Baseline Study Evaluation Plan Discussion (PY2012)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132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DRMEC?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800600"/>
          </a:xfrm>
        </p:spPr>
        <p:txBody>
          <a:bodyPr/>
          <a:lstStyle/>
          <a:p>
            <a:r>
              <a:rPr lang="en-US" dirty="0" smtClean="0"/>
              <a:t>The DRMEC grew out of a Working Group subcommittee first authorized in a CPUC decision in </a:t>
            </a:r>
            <a:r>
              <a:rPr lang="en-US" dirty="0" smtClean="0"/>
              <a:t>2003 </a:t>
            </a:r>
            <a:r>
              <a:rPr lang="en-US" dirty="0" smtClean="0"/>
              <a:t>(D.03-06-032) and later formalized in 2006 (D.06-11-049)</a:t>
            </a:r>
          </a:p>
          <a:p>
            <a:r>
              <a:rPr lang="en-US" dirty="0" smtClean="0"/>
              <a:t>Composed of representatives from</a:t>
            </a:r>
          </a:p>
          <a:p>
            <a:pPr lvl="1"/>
            <a:r>
              <a:rPr lang="en-US" dirty="0" smtClean="0"/>
              <a:t>CPUC, CEC</a:t>
            </a:r>
          </a:p>
          <a:p>
            <a:pPr lvl="1"/>
            <a:r>
              <a:rPr lang="en-US" dirty="0" smtClean="0"/>
              <a:t>SCE, SDG&amp;E, and PG&amp;E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228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DRMEC Workshops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CPUC Decision 09-08-027 requires the DRMEC to conduct annual public workshops presenting the results of demand response program evaluations and studies conducted under its jurisdiction and authority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721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DRMEC Workshops,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429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DRMEC has chosen to divide </a:t>
            </a:r>
            <a:r>
              <a:rPr lang="en-US" dirty="0" smtClean="0"/>
              <a:t>these workshops into two sessions:</a:t>
            </a:r>
            <a:endParaRPr lang="en-US" dirty="0" smtClean="0"/>
          </a:p>
          <a:p>
            <a:pPr lvl="1"/>
            <a:r>
              <a:rPr lang="en-US" dirty="0" smtClean="0"/>
              <a:t>A fall workshop to present process </a:t>
            </a:r>
            <a:r>
              <a:rPr lang="en-US" dirty="0" smtClean="0"/>
              <a:t>evaluations and research studies</a:t>
            </a:r>
            <a:endParaRPr lang="en-US" dirty="0" smtClean="0"/>
          </a:p>
          <a:p>
            <a:pPr lvl="1"/>
            <a:r>
              <a:rPr lang="en-US" dirty="0" smtClean="0"/>
              <a:t>A spring workshop* to present load impact evaluations and enrollment forecasts</a:t>
            </a:r>
          </a:p>
          <a:p>
            <a:pPr lvl="2"/>
            <a:r>
              <a:rPr lang="en-US" dirty="0" smtClean="0"/>
              <a:t>Workshops notices are posted on the CPUC website prior to the workshop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66800" y="5715000"/>
            <a:ext cx="7498080" cy="68580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r>
              <a:rPr lang="en-US" dirty="0" smtClean="0"/>
              <a:t>*note: the 2012 spring workshop was delayed due to the reschedule of the 2011 ex ante reports pending D.12-04-045</a:t>
            </a:r>
          </a:p>
        </p:txBody>
      </p:sp>
    </p:spTree>
    <p:extLst>
      <p:ext uri="{BB962C8B-B14F-4D97-AF65-F5344CB8AC3E}">
        <p14:creationId xmlns:p14="http://schemas.microsoft.com/office/powerpoint/2010/main" val="509702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DRMEC Workshops,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Commission’s intent for these public workshops is to:</a:t>
            </a:r>
          </a:p>
          <a:p>
            <a:pPr lvl="1"/>
            <a:r>
              <a:rPr lang="en-US" dirty="0" smtClean="0"/>
              <a:t>Provide a public and interactive forum where the work of the DRMEC can be presented</a:t>
            </a:r>
          </a:p>
          <a:p>
            <a:pPr lvl="1"/>
            <a:r>
              <a:rPr lang="en-US" dirty="0" smtClean="0"/>
              <a:t>Enable interested parties to provide open feedback directly to the DRMEC members</a:t>
            </a:r>
          </a:p>
          <a:p>
            <a:pPr lvl="1"/>
            <a:r>
              <a:rPr lang="en-US" dirty="0" smtClean="0"/>
              <a:t>Serve the public interest of increasing the awareness and understanding of California demand response programs and 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852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Purpose - Baselines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Decision D.12-04-045 directed the IOUs to provide a detailed analysis that compares multiple baseline settlements for program years 2011, 2012, &amp; </a:t>
            </a:r>
            <a:r>
              <a:rPr lang="en-US" dirty="0" smtClean="0"/>
              <a:t>2013</a:t>
            </a:r>
          </a:p>
          <a:p>
            <a:r>
              <a:rPr lang="en-US" dirty="0" smtClean="0"/>
              <a:t>It also directed a workshop be held</a:t>
            </a:r>
            <a:endParaRPr lang="en-US" dirty="0" smtClean="0"/>
          </a:p>
          <a:p>
            <a:r>
              <a:rPr lang="en-US" dirty="0" smtClean="0"/>
              <a:t>This workshop </a:t>
            </a:r>
            <a:r>
              <a:rPr lang="en-US" dirty="0" smtClean="0"/>
              <a:t>serves </a:t>
            </a:r>
            <a:r>
              <a:rPr lang="en-US" dirty="0" smtClean="0"/>
              <a:t>as forum to solicit parties feedback on the baseline studies and solicit input on the scope of the 2012 program year baseline study (due April 1, 2013)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064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DRMEC consultants will present the results of the baseline studies for the DBP and aggregator programs</a:t>
            </a:r>
          </a:p>
          <a:p>
            <a:r>
              <a:rPr lang="en-US" dirty="0" smtClean="0"/>
              <a:t>Brief Q&amp;A is allowed during the presentations to </a:t>
            </a:r>
            <a:r>
              <a:rPr lang="en-US" u="sng" dirty="0" smtClean="0"/>
              <a:t>clarify, not instruct</a:t>
            </a:r>
          </a:p>
          <a:p>
            <a:r>
              <a:rPr lang="en-US" dirty="0" smtClean="0"/>
              <a:t>A discussion period will be provided after the presentations for review &amp; comment</a:t>
            </a:r>
          </a:p>
          <a:p>
            <a:r>
              <a:rPr lang="en-US" dirty="0" smtClean="0"/>
              <a:t>Plans for next year’s studies will be discussed in the context of today’s session during session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5984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</TotalTime>
  <Words>475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The Demand Response Measurement and Evaluation Committee</vt:lpstr>
      <vt:lpstr>Safety Moment</vt:lpstr>
      <vt:lpstr>Welcome</vt:lpstr>
      <vt:lpstr>What is the DRMEC?</vt:lpstr>
      <vt:lpstr>DRMEC Workshops</vt:lpstr>
      <vt:lpstr>DRMEC Workshops, cont’d</vt:lpstr>
      <vt:lpstr>DRMEC Workshops, cont’d</vt:lpstr>
      <vt:lpstr>Today’s Purpose - Baselines</vt:lpstr>
      <vt:lpstr>Rules of Order</vt:lpstr>
      <vt:lpstr>Regulatory Deliverables</vt:lpstr>
    </vt:vector>
  </TitlesOfParts>
  <Company>Southern California Edison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Demand Response Measurement and Evaluation Committee</dc:title>
  <dc:creator>Martinez, Mark S</dc:creator>
  <cp:lastModifiedBy>Martinez, Mark S</cp:lastModifiedBy>
  <cp:revision>6</cp:revision>
  <dcterms:created xsi:type="dcterms:W3CDTF">2012-07-23T22:32:56Z</dcterms:created>
  <dcterms:modified xsi:type="dcterms:W3CDTF">2012-07-23T23:58:15Z</dcterms:modified>
</cp:coreProperties>
</file>