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3" r:id="rId2"/>
    <p:sldId id="564" r:id="rId3"/>
    <p:sldId id="565" r:id="rId4"/>
    <p:sldId id="580" r:id="rId5"/>
    <p:sldId id="598" r:id="rId6"/>
    <p:sldId id="601" r:id="rId7"/>
    <p:sldId id="579" r:id="rId8"/>
    <p:sldId id="586" r:id="rId9"/>
    <p:sldId id="588" r:id="rId10"/>
    <p:sldId id="602" r:id="rId11"/>
    <p:sldId id="599" r:id="rId12"/>
    <p:sldId id="600" r:id="rId13"/>
    <p:sldId id="597" r:id="rId14"/>
    <p:sldId id="576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Hartmann" initials="E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6600"/>
    <a:srgbClr val="860000"/>
    <a:srgbClr val="E8F5F8"/>
    <a:srgbClr val="E6F5FA"/>
    <a:srgbClr val="DFF2F9"/>
    <a:srgbClr val="C2E1E4"/>
    <a:srgbClr val="EAEAEA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7" autoAdjust="0"/>
    <p:restoredTop sz="94687" autoAdjust="0"/>
  </p:normalViewPr>
  <p:slideViewPr>
    <p:cSldViewPr>
      <p:cViewPr varScale="1">
        <p:scale>
          <a:sx n="115" d="100"/>
          <a:sy n="115" d="100"/>
        </p:scale>
        <p:origin x="-1404" y="-108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78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erry\Desktop\WLRA%20SmartAC%20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'2 v 5 hour'!$B$1</c:f>
              <c:strCache>
                <c:ptCount val="1"/>
                <c:pt idx="0">
                  <c:v>Control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'2 v 5 hour'!$A$2:$A$25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'2 v 5 hour'!$B$2:$B$25</c:f>
              <c:numCache>
                <c:formatCode>General</c:formatCode>
                <c:ptCount val="24"/>
                <c:pt idx="0">
                  <c:v>1.0412139999999999</c:v>
                </c:pt>
                <c:pt idx="1">
                  <c:v>0.87458709999999951</c:v>
                </c:pt>
                <c:pt idx="2">
                  <c:v>0.77523449999999994</c:v>
                </c:pt>
                <c:pt idx="3">
                  <c:v>0.71191570000000004</c:v>
                </c:pt>
                <c:pt idx="4">
                  <c:v>0.68712110000000015</c:v>
                </c:pt>
                <c:pt idx="5">
                  <c:v>0.71368890000000063</c:v>
                </c:pt>
                <c:pt idx="6">
                  <c:v>0.8028322</c:v>
                </c:pt>
                <c:pt idx="7">
                  <c:v>0.91384259999999951</c:v>
                </c:pt>
                <c:pt idx="8">
                  <c:v>1.013047</c:v>
                </c:pt>
                <c:pt idx="9">
                  <c:v>1.145775</c:v>
                </c:pt>
                <c:pt idx="10">
                  <c:v>1.3339719999999982</c:v>
                </c:pt>
                <c:pt idx="11">
                  <c:v>1.5796870000000001</c:v>
                </c:pt>
                <c:pt idx="12">
                  <c:v>1.874881</c:v>
                </c:pt>
                <c:pt idx="13">
                  <c:v>2.1706219999999998</c:v>
                </c:pt>
                <c:pt idx="14">
                  <c:v>2.4486539999999977</c:v>
                </c:pt>
                <c:pt idx="15">
                  <c:v>2.7235300000000056</c:v>
                </c:pt>
                <c:pt idx="16">
                  <c:v>2.9591529999999966</c:v>
                </c:pt>
                <c:pt idx="17">
                  <c:v>3.1245699999999998</c:v>
                </c:pt>
                <c:pt idx="18">
                  <c:v>3.1451790000000002</c:v>
                </c:pt>
                <c:pt idx="19">
                  <c:v>2.9775939999999999</c:v>
                </c:pt>
                <c:pt idx="20">
                  <c:v>2.6544840000000001</c:v>
                </c:pt>
                <c:pt idx="21">
                  <c:v>2.3727059999999955</c:v>
                </c:pt>
                <c:pt idx="22">
                  <c:v>1.9195829999999998</c:v>
                </c:pt>
                <c:pt idx="23">
                  <c:v>1.47675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'2 v 5 hour'!$C$1</c:f>
              <c:strCache>
                <c:ptCount val="1"/>
                <c:pt idx="0">
                  <c:v>5-hour event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xVal>
            <c:numRef>
              <c:f>'2 v 5 hour'!$A$2:$A$25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'2 v 5 hour'!$C$2:$C$25</c:f>
              <c:numCache>
                <c:formatCode>General</c:formatCode>
                <c:ptCount val="24"/>
                <c:pt idx="0">
                  <c:v>1.0206029999999999</c:v>
                </c:pt>
                <c:pt idx="1">
                  <c:v>0.86361120000000113</c:v>
                </c:pt>
                <c:pt idx="2">
                  <c:v>0.76391050000000005</c:v>
                </c:pt>
                <c:pt idx="3">
                  <c:v>0.70348120000000003</c:v>
                </c:pt>
                <c:pt idx="4">
                  <c:v>0.67711110000000063</c:v>
                </c:pt>
                <c:pt idx="5">
                  <c:v>0.70171700000000004</c:v>
                </c:pt>
                <c:pt idx="6">
                  <c:v>0.79074009999999995</c:v>
                </c:pt>
                <c:pt idx="7">
                  <c:v>0.89954100000000015</c:v>
                </c:pt>
                <c:pt idx="8">
                  <c:v>1.0028809999999999</c:v>
                </c:pt>
                <c:pt idx="9">
                  <c:v>1.1302749999999999</c:v>
                </c:pt>
                <c:pt idx="10">
                  <c:v>1.30237</c:v>
                </c:pt>
                <c:pt idx="11">
                  <c:v>1.5489219999999981</c:v>
                </c:pt>
                <c:pt idx="12">
                  <c:v>1.828616</c:v>
                </c:pt>
                <c:pt idx="13">
                  <c:v>1.7938430000000001</c:v>
                </c:pt>
                <c:pt idx="14">
                  <c:v>1.9494379999999998</c:v>
                </c:pt>
                <c:pt idx="15">
                  <c:v>2.1368759999999956</c:v>
                </c:pt>
                <c:pt idx="16">
                  <c:v>2.2810820000000001</c:v>
                </c:pt>
                <c:pt idx="17">
                  <c:v>2.4212210000000001</c:v>
                </c:pt>
                <c:pt idx="18">
                  <c:v>3.3568339999999961</c:v>
                </c:pt>
                <c:pt idx="19">
                  <c:v>3.2158119999999997</c:v>
                </c:pt>
                <c:pt idx="20">
                  <c:v>2.8576839999999977</c:v>
                </c:pt>
                <c:pt idx="21">
                  <c:v>2.5136069999999977</c:v>
                </c:pt>
                <c:pt idx="22">
                  <c:v>2.0050659999999967</c:v>
                </c:pt>
                <c:pt idx="23">
                  <c:v>1.544827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'2 v 5 hour'!$D$1</c:f>
              <c:strCache>
                <c:ptCount val="1"/>
                <c:pt idx="0">
                  <c:v>2-hour event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'2 v 5 hour'!$A$2:$A$25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'2 v 5 hour'!$D$2:$D$25</c:f>
              <c:numCache>
                <c:formatCode>General</c:formatCode>
                <c:ptCount val="24"/>
                <c:pt idx="0">
                  <c:v>1.0318689999999981</c:v>
                </c:pt>
                <c:pt idx="1">
                  <c:v>0.86888299999999996</c:v>
                </c:pt>
                <c:pt idx="2">
                  <c:v>0.76661919999999995</c:v>
                </c:pt>
                <c:pt idx="3">
                  <c:v>0.70604810000000062</c:v>
                </c:pt>
                <c:pt idx="4">
                  <c:v>0.68011980000000016</c:v>
                </c:pt>
                <c:pt idx="5">
                  <c:v>0.7103642</c:v>
                </c:pt>
                <c:pt idx="6">
                  <c:v>0.80220009999999997</c:v>
                </c:pt>
                <c:pt idx="7">
                  <c:v>0.9077191</c:v>
                </c:pt>
                <c:pt idx="8">
                  <c:v>1.0063839999999999</c:v>
                </c:pt>
                <c:pt idx="9">
                  <c:v>1.1376989999999998</c:v>
                </c:pt>
                <c:pt idx="10">
                  <c:v>1.3249169999999999</c:v>
                </c:pt>
                <c:pt idx="11">
                  <c:v>1.5718329999999998</c:v>
                </c:pt>
                <c:pt idx="12">
                  <c:v>1.8683550000000018</c:v>
                </c:pt>
                <c:pt idx="13">
                  <c:v>2.135224</c:v>
                </c:pt>
                <c:pt idx="14">
                  <c:v>2.4127699999999961</c:v>
                </c:pt>
                <c:pt idx="15">
                  <c:v>2.6795599999999977</c:v>
                </c:pt>
                <c:pt idx="16">
                  <c:v>2.3408439999999966</c:v>
                </c:pt>
                <c:pt idx="17">
                  <c:v>2.4024549999999967</c:v>
                </c:pt>
                <c:pt idx="18">
                  <c:v>3.3260039999999966</c:v>
                </c:pt>
                <c:pt idx="19">
                  <c:v>3.149403</c:v>
                </c:pt>
                <c:pt idx="20">
                  <c:v>2.7724349999999998</c:v>
                </c:pt>
                <c:pt idx="21">
                  <c:v>2.4372910000000001</c:v>
                </c:pt>
                <c:pt idx="22">
                  <c:v>1.9654409999999998</c:v>
                </c:pt>
                <c:pt idx="23">
                  <c:v>1.5008319999999982</c:v>
                </c:pt>
              </c:numCache>
            </c:numRef>
          </c:yVal>
          <c:smooth val="1"/>
        </c:ser>
        <c:axId val="89347584"/>
        <c:axId val="89349504"/>
      </c:scatterChart>
      <c:valAx>
        <c:axId val="89347584"/>
        <c:scaling>
          <c:orientation val="minMax"/>
          <c:max val="24"/>
          <c:min val="1"/>
        </c:scaling>
        <c:axPos val="b"/>
        <c:majorGridlines>
          <c:spPr>
            <a:ln>
              <a:solidFill>
                <a:srgbClr val="FF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numFmt formatCode="General" sourceLinked="1"/>
        <c:tickLblPos val="nextTo"/>
        <c:crossAx val="89349504"/>
        <c:crosses val="autoZero"/>
        <c:crossBetween val="midCat"/>
      </c:valAx>
      <c:valAx>
        <c:axId val="8934950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layout/>
        </c:title>
        <c:numFmt formatCode="General" sourceLinked="1"/>
        <c:tickLblPos val="nextTo"/>
        <c:crossAx val="89347584"/>
        <c:crosses val="autoZero"/>
        <c:crossBetween val="midCat"/>
      </c:valAx>
      <c:spPr>
        <a:noFill/>
      </c:spPr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0"/>
          <c:order val="0"/>
          <c:tx>
            <c:strRef>
              <c:f>'True Cycle Std Cycle Example'!$B$1</c:f>
              <c:strCache>
                <c:ptCount val="1"/>
                <c:pt idx="0">
                  <c:v>Reference Load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'True Cycle Std Cycle Example'!$A$2:$A$25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'True Cycle Std Cycle Example'!$B$2:$B$25</c:f>
              <c:numCache>
                <c:formatCode>General</c:formatCode>
                <c:ptCount val="24"/>
                <c:pt idx="0">
                  <c:v>1.0211219999999985</c:v>
                </c:pt>
                <c:pt idx="1">
                  <c:v>0.8594001999999995</c:v>
                </c:pt>
                <c:pt idx="2">
                  <c:v>0.7634223</c:v>
                </c:pt>
                <c:pt idx="3">
                  <c:v>0.70248480000000002</c:v>
                </c:pt>
                <c:pt idx="4">
                  <c:v>0.67853680000000005</c:v>
                </c:pt>
                <c:pt idx="5">
                  <c:v>0.70395660000000004</c:v>
                </c:pt>
                <c:pt idx="6">
                  <c:v>0.79158619999999869</c:v>
                </c:pt>
                <c:pt idx="7">
                  <c:v>0.90502539999999998</c:v>
                </c:pt>
                <c:pt idx="8">
                  <c:v>1.0044770000000001</c:v>
                </c:pt>
                <c:pt idx="9">
                  <c:v>1.1371939999999998</c:v>
                </c:pt>
                <c:pt idx="10">
                  <c:v>1.31951</c:v>
                </c:pt>
                <c:pt idx="11">
                  <c:v>1.5561739999999999</c:v>
                </c:pt>
                <c:pt idx="12">
                  <c:v>1.8383449999999999</c:v>
                </c:pt>
                <c:pt idx="13">
                  <c:v>2.1233430000000002</c:v>
                </c:pt>
                <c:pt idx="14">
                  <c:v>2.399656999999995</c:v>
                </c:pt>
                <c:pt idx="15">
                  <c:v>2.6707649999999998</c:v>
                </c:pt>
                <c:pt idx="16">
                  <c:v>2.9014319999999998</c:v>
                </c:pt>
                <c:pt idx="17">
                  <c:v>3.0643289999999999</c:v>
                </c:pt>
                <c:pt idx="18">
                  <c:v>3.0908119999999997</c:v>
                </c:pt>
                <c:pt idx="19">
                  <c:v>2.9083809999999999</c:v>
                </c:pt>
                <c:pt idx="20">
                  <c:v>2.588962</c:v>
                </c:pt>
                <c:pt idx="21">
                  <c:v>2.3240799999999977</c:v>
                </c:pt>
                <c:pt idx="22">
                  <c:v>1.8853819999999999</c:v>
                </c:pt>
                <c:pt idx="23">
                  <c:v>1.445369999999998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'True Cycle Std Cycle Example'!$C$1</c:f>
              <c:strCache>
                <c:ptCount val="1"/>
                <c:pt idx="0">
                  <c:v>True Cycle II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xVal>
            <c:numRef>
              <c:f>'True Cycle Std Cycle Example'!$A$2:$A$25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'True Cycle Std Cycle Example'!$C$2:$C$25</c:f>
              <c:numCache>
                <c:formatCode>General</c:formatCode>
                <c:ptCount val="24"/>
                <c:pt idx="0">
                  <c:v>1.0058409999999998</c:v>
                </c:pt>
                <c:pt idx="1">
                  <c:v>0.85205419999999998</c:v>
                </c:pt>
                <c:pt idx="2">
                  <c:v>0.75590340000000089</c:v>
                </c:pt>
                <c:pt idx="3">
                  <c:v>0.69817439999999997</c:v>
                </c:pt>
                <c:pt idx="4">
                  <c:v>0.67175530000000117</c:v>
                </c:pt>
                <c:pt idx="5">
                  <c:v>0.69498099999999996</c:v>
                </c:pt>
                <c:pt idx="6">
                  <c:v>0.78526349999999956</c:v>
                </c:pt>
                <c:pt idx="7">
                  <c:v>0.89990700000000001</c:v>
                </c:pt>
                <c:pt idx="8">
                  <c:v>1.0036899999999984</c:v>
                </c:pt>
                <c:pt idx="9">
                  <c:v>1.1275659999999998</c:v>
                </c:pt>
                <c:pt idx="10">
                  <c:v>1.2927580000000001</c:v>
                </c:pt>
                <c:pt idx="11">
                  <c:v>1.5296929999999984</c:v>
                </c:pt>
                <c:pt idx="12">
                  <c:v>1.7957609999999984</c:v>
                </c:pt>
                <c:pt idx="13">
                  <c:v>1.7145929999999998</c:v>
                </c:pt>
                <c:pt idx="14">
                  <c:v>1.8642319999999999</c:v>
                </c:pt>
                <c:pt idx="15">
                  <c:v>2.0390519999999968</c:v>
                </c:pt>
                <c:pt idx="16">
                  <c:v>2.1593879999999999</c:v>
                </c:pt>
                <c:pt idx="17">
                  <c:v>2.2923200000000001</c:v>
                </c:pt>
                <c:pt idx="18">
                  <c:v>3.330758999999996</c:v>
                </c:pt>
                <c:pt idx="19">
                  <c:v>3.1915909999999998</c:v>
                </c:pt>
                <c:pt idx="20">
                  <c:v>2.8327149999999977</c:v>
                </c:pt>
                <c:pt idx="21">
                  <c:v>2.4865409999999977</c:v>
                </c:pt>
                <c:pt idx="22">
                  <c:v>1.9893799999999999</c:v>
                </c:pt>
                <c:pt idx="23">
                  <c:v>1.531926999999998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'True Cycle Std Cycle Example'!$D$1</c:f>
              <c:strCache>
                <c:ptCount val="1"/>
                <c:pt idx="0">
                  <c:v>Standard Cycle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'True Cycle Std Cycle Example'!$A$2:$A$25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'True Cycle Std Cycle Example'!$D$2:$D$25</c:f>
              <c:numCache>
                <c:formatCode>General</c:formatCode>
                <c:ptCount val="24"/>
                <c:pt idx="0">
                  <c:v>1.0170409999999999</c:v>
                </c:pt>
                <c:pt idx="1">
                  <c:v>0.85125589999999995</c:v>
                </c:pt>
                <c:pt idx="2">
                  <c:v>0.75536919999999996</c:v>
                </c:pt>
                <c:pt idx="3">
                  <c:v>0.70021659999999908</c:v>
                </c:pt>
                <c:pt idx="4">
                  <c:v>0.67973650000000063</c:v>
                </c:pt>
                <c:pt idx="5">
                  <c:v>0.70741009999999949</c:v>
                </c:pt>
                <c:pt idx="6">
                  <c:v>0.79850189999999999</c:v>
                </c:pt>
                <c:pt idx="7">
                  <c:v>0.90208149999999998</c:v>
                </c:pt>
                <c:pt idx="8">
                  <c:v>1.0087120000000001</c:v>
                </c:pt>
                <c:pt idx="9">
                  <c:v>1.138895</c:v>
                </c:pt>
                <c:pt idx="10">
                  <c:v>1.3176619999999986</c:v>
                </c:pt>
                <c:pt idx="11">
                  <c:v>1.5569689999999998</c:v>
                </c:pt>
                <c:pt idx="12">
                  <c:v>1.8638639999999984</c:v>
                </c:pt>
                <c:pt idx="13">
                  <c:v>1.8763320000000001</c:v>
                </c:pt>
                <c:pt idx="14">
                  <c:v>2.087809</c:v>
                </c:pt>
                <c:pt idx="15">
                  <c:v>2.2865850000000001</c:v>
                </c:pt>
                <c:pt idx="16">
                  <c:v>2.4467049999999997</c:v>
                </c:pt>
                <c:pt idx="17">
                  <c:v>2.5879080000000001</c:v>
                </c:pt>
                <c:pt idx="18">
                  <c:v>3.3614889999999971</c:v>
                </c:pt>
                <c:pt idx="19">
                  <c:v>3.1344629999999971</c:v>
                </c:pt>
                <c:pt idx="20">
                  <c:v>2.7756719999999997</c:v>
                </c:pt>
                <c:pt idx="21">
                  <c:v>2.437897</c:v>
                </c:pt>
                <c:pt idx="22">
                  <c:v>1.9510700000000001</c:v>
                </c:pt>
                <c:pt idx="23">
                  <c:v>1.4912379999999998</c:v>
                </c:pt>
              </c:numCache>
            </c:numRef>
          </c:yVal>
          <c:smooth val="1"/>
        </c:ser>
        <c:axId val="46622208"/>
        <c:axId val="46624128"/>
      </c:scatterChart>
      <c:valAx>
        <c:axId val="46622208"/>
        <c:scaling>
          <c:orientation val="minMax"/>
          <c:max val="24"/>
          <c:min val="1"/>
        </c:scaling>
        <c:axPos val="b"/>
        <c:majorGridlines>
          <c:spPr>
            <a:ln>
              <a:solidFill>
                <a:srgbClr val="FF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 Ending</a:t>
                </a:r>
              </a:p>
            </c:rich>
          </c:tx>
          <c:layout/>
        </c:title>
        <c:numFmt formatCode="General" sourceLinked="1"/>
        <c:tickLblPos val="nextTo"/>
        <c:crossAx val="46624128"/>
        <c:crosses val="autoZero"/>
        <c:crossBetween val="midCat"/>
      </c:valAx>
      <c:valAx>
        <c:axId val="46624128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layout/>
        </c:title>
        <c:numFmt formatCode="General" sourceLinked="1"/>
        <c:tickLblPos val="nextTo"/>
        <c:crossAx val="46622208"/>
        <c:crosses val="autoZero"/>
        <c:crossBetween val="midCat"/>
      </c:valAx>
      <c:spPr>
        <a:noFill/>
      </c:spPr>
    </c:plotArea>
    <c:legend>
      <c:legendPos val="t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803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803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183E331D-65CC-47F6-BAFF-E2999701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803" y="1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7" y="4416430"/>
            <a:ext cx="5504820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803" y="8829662"/>
            <a:ext cx="2982435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D1E8A739-3613-41B0-A635-4F192373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3133162-8EAA-4AD9-A9DC-E0C5EE72559C}" type="slidenum">
              <a:rPr lang="en-US" smtClean="0"/>
              <a:pPr defTabSz="922338"/>
              <a:t>0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8500"/>
            <a:ext cx="4646613" cy="34861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7" y="4416430"/>
            <a:ext cx="5504820" cy="41814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C56D86-86CF-4AA8-9F0A-917974E6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B0DB3C-6D15-459A-A762-11139D8CB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1800" baseline="0"/>
            </a:lvl2pPr>
            <a:lvl3pPr>
              <a:defRPr sz="14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400800"/>
            <a:ext cx="1951038" cy="201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66D147-778A-427D-BA31-A672B393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CB0450-EDF9-446C-AFBD-A532AB38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38CA15C-CB96-4A6A-9E85-CB9369271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65185F7-4403-48C9-9F64-97BE60C9A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2F005A-6851-4956-9FF4-FC7D6E97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ECE5FFB-9176-4AA6-8EF7-EEB20C0F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989D591-2CF3-4D66-995E-11519CFD0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8306D3C-E602-4CBB-AFBE-BAEC1B573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510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33B67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EC552B0-7BB9-4CB0-93F5-60C62E9FC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63" r:id="rId5"/>
    <p:sldLayoutId id="2147483664" r:id="rId6"/>
    <p:sldLayoutId id="2147483665" r:id="rId7"/>
    <p:sldLayoutId id="2147483658" r:id="rId8"/>
    <p:sldLayoutId id="2147483657" r:id="rId9"/>
    <p:sldLayoutId id="2147483656" r:id="rId10"/>
    <p:sldLayoutId id="21474836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perry@fscgroup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81201"/>
            <a:ext cx="6015038" cy="4724400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</a:pPr>
            <a:r>
              <a:rPr lang="en-US" dirty="0" smtClean="0"/>
              <a:t>PG&amp;E’s SmartAC Program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July 26, 2012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Michael Perry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Freeman, Sullivan &amp; Co.</a:t>
            </a: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Evaluation is required to produce forecasts of load impacts under specified weather conditions</a:t>
            </a:r>
          </a:p>
          <a:p>
            <a:r>
              <a:rPr lang="en-US" dirty="0" smtClean="0"/>
              <a:t>Our method is to use ex post impacts as inputs into a model describing relationship between impacts and temperature</a:t>
            </a:r>
          </a:p>
          <a:p>
            <a:r>
              <a:rPr lang="en-US" dirty="0" smtClean="0"/>
              <a:t>Model is a simple regression line relating average impact during observed events to average temperature from midnight-5 PM on the event day</a:t>
            </a:r>
          </a:p>
          <a:p>
            <a:r>
              <a:rPr lang="en-US" dirty="0" smtClean="0"/>
              <a:t>Similar method used for both residential and SMB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304800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 Ante Methodology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</a:t>
            </a:r>
            <a:r>
              <a:rPr lang="en-US" dirty="0" smtClean="0"/>
              <a:t>Ante </a:t>
            </a:r>
            <a:r>
              <a:rPr lang="en-US" dirty="0" smtClean="0"/>
              <a:t>Methodology (example)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971800" y="12954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tilliumText22L Rg"/>
                <a:ea typeface="Calibri" pitchFamily="34" charset="0"/>
                <a:cs typeface="Times New Roman" pitchFamily="18" charset="0"/>
              </a:rPr>
              <a:t>Average Event Impacts Versus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tilliumText22L Rg"/>
                <a:ea typeface="Calibri" pitchFamily="34" charset="0"/>
                <a:cs typeface="Times New Roman" pitchFamily="18" charset="0"/>
              </a:rPr>
              <a:t>Mean17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tilliumText22L Rg"/>
                <a:ea typeface="Calibri" pitchFamily="34" charset="0"/>
                <a:cs typeface="Times New Roman" pitchFamily="18" charset="0"/>
              </a:rPr>
              <a:t> by LCA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l="3687" t="10826" r="39903" b="31339"/>
          <a:stretch>
            <a:fillRect/>
          </a:stretch>
        </p:blipFill>
        <p:spPr bwMode="auto">
          <a:xfrm>
            <a:off x="1066800" y="1600200"/>
            <a:ext cx="686816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2012 Residential Ex Ante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733800"/>
          </a:xfrm>
        </p:spPr>
        <p:txBody>
          <a:bodyPr/>
          <a:lstStyle/>
          <a:p>
            <a:r>
              <a:rPr lang="en-US" dirty="0" smtClean="0"/>
              <a:t>1-in-2 weather year, highest aggregate mean impact from 1-6 PM is on the July peak day, with an impact of 101 MW</a:t>
            </a:r>
          </a:p>
          <a:p>
            <a:r>
              <a:rPr lang="en-US" dirty="0" smtClean="0"/>
              <a:t>Highest individual hourly impact during a 1-in-2 year is also the July value – 126 MW</a:t>
            </a:r>
          </a:p>
          <a:p>
            <a:r>
              <a:rPr lang="en-US" dirty="0" smtClean="0"/>
              <a:t>  The July peak day also shows the highest impacts for the 1-in-10 weather year.  The largest aggregate impact over the five-hour event is 128 MW and highest individual hour provides an estimated impact of 160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2012 SMB Ex Ante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3733800"/>
          </a:xfrm>
        </p:spPr>
        <p:txBody>
          <a:bodyPr/>
          <a:lstStyle/>
          <a:p>
            <a:r>
              <a:rPr lang="en-US" dirty="0" smtClean="0"/>
              <a:t>1-in-2 weather year, highest aggregate mean impact from 1-6 PM is on the July peak day, with an impact of 4.2 MW</a:t>
            </a:r>
          </a:p>
          <a:p>
            <a:r>
              <a:rPr lang="en-US" dirty="0" smtClean="0"/>
              <a:t>Highest individual hourly impact during a 1-in-2 year is also the July value – 4.9 MW</a:t>
            </a:r>
          </a:p>
          <a:p>
            <a:r>
              <a:rPr lang="en-US" dirty="0" smtClean="0"/>
              <a:t>July peak day also shows the highest impacts for the 1-in-10 weather year—average 1-6 PM impact of 4.8 MW and peak hourly impact of 5.6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Contact Information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Michael Perry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>
                <a:hlinkClick r:id="rId2"/>
              </a:rPr>
              <a:t>michaelperry@fscgroup.com</a:t>
            </a:r>
            <a:endParaRPr lang="en-US" sz="32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3200" b="0" dirty="0" smtClean="0"/>
              <a:t>415-777-0707</a:t>
            </a: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PG&amp;E’s SmartAC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38CA15C-CB96-4A6A-9E85-CB9369271B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r>
              <a:rPr lang="en-US" sz="2000" dirty="0" smtClean="0"/>
              <a:t>AC load control through installation of control devices </a:t>
            </a:r>
            <a:r>
              <a:rPr lang="en-US" sz="2000" dirty="0" smtClean="0"/>
              <a:t>that limit the duty cycles of AC </a:t>
            </a:r>
            <a:r>
              <a:rPr lang="en-US" sz="2000" dirty="0" smtClean="0"/>
              <a:t>units</a:t>
            </a:r>
            <a:endParaRPr lang="en-US" sz="2000" dirty="0" smtClean="0"/>
          </a:p>
          <a:p>
            <a:r>
              <a:rPr lang="en-US" sz="2000" dirty="0" smtClean="0"/>
              <a:t>Residential and small/medium businesses (SMB)</a:t>
            </a:r>
            <a:endParaRPr lang="en-US" sz="2000" dirty="0" smtClean="0"/>
          </a:p>
          <a:p>
            <a:r>
              <a:rPr lang="en-US" sz="2000" dirty="0" smtClean="0"/>
              <a:t>Two types of devices:  switches and PCTs</a:t>
            </a:r>
            <a:endParaRPr lang="en-US" sz="2000" dirty="0" smtClean="0"/>
          </a:p>
          <a:p>
            <a:r>
              <a:rPr lang="en-US" sz="2000" dirty="0" smtClean="0"/>
              <a:t>Events </a:t>
            </a:r>
            <a:r>
              <a:rPr lang="en-US" sz="2000" dirty="0" smtClean="0"/>
              <a:t>called </a:t>
            </a:r>
            <a:r>
              <a:rPr lang="en-US" sz="2000" dirty="0" smtClean="0"/>
              <a:t>for testing purposes or under emergency or in anticipation of emergency conditions between May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and October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up to 6 hours or less in each event, for a maximum of 100 hours per season</a:t>
            </a:r>
          </a:p>
          <a:p>
            <a:r>
              <a:rPr lang="en-US" sz="2000" dirty="0" smtClean="0"/>
              <a:t>147,600 residential accounts and 6,200 SMB accounts at end of summer 2011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Ex Post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000" dirty="0" smtClean="0"/>
              <a:t>Basic analytical requirement for SmartAC impact evaluation is the estimation of a reference load during event periods</a:t>
            </a:r>
          </a:p>
          <a:p>
            <a:r>
              <a:rPr lang="en-US" sz="2000" dirty="0" smtClean="0"/>
              <a:t>2011 evaluation was based on the use of control groups for every test event</a:t>
            </a:r>
          </a:p>
          <a:p>
            <a:r>
              <a:rPr lang="en-US" sz="2000" dirty="0" smtClean="0"/>
              <a:t>Residential estimates were based on the use of SmartMeter interval </a:t>
            </a:r>
            <a:r>
              <a:rPr lang="en-US" sz="2000" dirty="0" smtClean="0"/>
              <a:t>data with very large treatment and control groups (e.g. 15,000 customers/event)</a:t>
            </a:r>
            <a:endParaRPr lang="en-US" sz="2000" dirty="0" smtClean="0"/>
          </a:p>
          <a:p>
            <a:r>
              <a:rPr lang="en-US" sz="2000" dirty="0" smtClean="0"/>
              <a:t>SMB estimates were based on AC logger data for a sample of customers</a:t>
            </a:r>
          </a:p>
          <a:p>
            <a:r>
              <a:rPr lang="en-US" sz="2000" dirty="0" smtClean="0"/>
              <a:t>Ex post impacts were calculated by comparing the average event day usage in the control group to the average event day usage in the treated group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2011 Residential Ex Post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371600"/>
          <a:ext cx="8153400" cy="3581400"/>
        </p:xfrm>
        <a:graphic>
          <a:graphicData uri="http://schemas.openxmlformats.org/drawingml/2006/table">
            <a:tbl>
              <a:tblPr/>
              <a:tblGrid>
                <a:gridCol w="1012015"/>
                <a:gridCol w="1069298"/>
                <a:gridCol w="1871272"/>
                <a:gridCol w="1527569"/>
                <a:gridCol w="1050204"/>
                <a:gridCol w="1623042"/>
              </a:tblGrid>
              <a:tr h="868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 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 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Reference Load</a:t>
                      </a:r>
                      <a:r>
                        <a:rPr lang="en-US" sz="1200" b="1" baseline="300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Event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 Impact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Temperature 4–6 PM (</a:t>
                      </a: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°</a:t>
                      </a: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01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6/15/2011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6/21/2011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6/22/2011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8/24/2011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9/6/2011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9/7/2011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2.18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9/8/2011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Average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5029200"/>
            <a:ext cx="8686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  <a:hlinkClick r:id=""/>
              </a:rPr>
              <a:t>[</a:t>
            </a:r>
            <a:r>
              <a:rPr kumimoji="0" lang="en-US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  <a:hlinkClick r:id=""/>
              </a:rPr>
              <a:t>1]</a:t>
            </a:r>
            <a:r>
              <a:rPr kumimoji="0" lang="en-US" sz="9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 Impacts are a percentage of whole-building load for residential customers.  This must be kept in mind when comparing percent impacts to those in previous evaluations, which were calculated as a percentage of CAC load.</a:t>
            </a:r>
            <a:endParaRPr kumimoji="0" lang="en-US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  <a:hlinkClick r:id=""/>
              </a:rPr>
              <a:t>[2]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 Excludes about 10,000 customers called for a substation test event.  Results for those customers have been reported in a separate document.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Two-Hour Versus Five-Hour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04CDA3F-CC10-4020-84DD-BE63BB8C81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066800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3886200" cy="2514600"/>
          </a:xfrm>
        </p:spPr>
        <p:txBody>
          <a:bodyPr/>
          <a:lstStyle/>
          <a:p>
            <a:r>
              <a:rPr lang="en-US" sz="1400" dirty="0" smtClean="0"/>
              <a:t>One group had an event from 1 PM to 6 PM</a:t>
            </a:r>
          </a:p>
          <a:p>
            <a:r>
              <a:rPr lang="en-US" sz="1400" dirty="0" smtClean="0"/>
              <a:t>Another group had an event from 4 PM to 6 PM</a:t>
            </a:r>
          </a:p>
          <a:p>
            <a:pPr lvl="1">
              <a:buNone/>
            </a:pPr>
            <a:endParaRPr lang="en-US" sz="12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Cycling Versus Algorithmic Cycling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04CDA3F-CC10-4020-84DD-BE63BB8C81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1430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3810000" cy="2514600"/>
          </a:xfrm>
        </p:spPr>
        <p:txBody>
          <a:bodyPr/>
          <a:lstStyle/>
          <a:p>
            <a:r>
              <a:rPr lang="en-US" sz="1600" dirty="0" smtClean="0"/>
              <a:t>Standard 50% cycling allows AC to run, at most, half the time</a:t>
            </a:r>
          </a:p>
          <a:p>
            <a:r>
              <a:rPr lang="en-US" sz="1600" dirty="0" smtClean="0"/>
              <a:t>True Cycle II uses a baseline methodology to restrict the AC to run no more than half as much as baseline</a:t>
            </a:r>
          </a:p>
          <a:p>
            <a:r>
              <a:rPr lang="en-US" sz="1600" dirty="0" smtClean="0"/>
              <a:t>No modeling or weather uncertainty in this </a:t>
            </a:r>
            <a:r>
              <a:rPr lang="en-US" sz="1600" dirty="0" smtClean="0"/>
              <a:t>result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Event Impacts Across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640745" cy="3697906"/>
          </a:xfrm>
          <a:prstGeom prst="rect">
            <a:avLst/>
          </a:prstGeom>
          <a:noFill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57800" y="1219200"/>
            <a:ext cx="3581400" cy="4525963"/>
          </a:xfrm>
        </p:spPr>
        <p:txBody>
          <a:bodyPr/>
          <a:lstStyle/>
          <a:p>
            <a:r>
              <a:rPr lang="en-US" sz="1600" dirty="0" smtClean="0"/>
              <a:t>Deciles divide sorted data into equal parts so that each part represents 1/10 of the sample population</a:t>
            </a:r>
          </a:p>
          <a:p>
            <a:r>
              <a:rPr lang="en-US" sz="1600" dirty="0" smtClean="0"/>
              <a:t>Customers were divided into deciles based on average monthly usage in June 2011  </a:t>
            </a:r>
          </a:p>
          <a:p>
            <a:r>
              <a:rPr lang="en-US" sz="1600" dirty="0" smtClean="0"/>
              <a:t>Customers in the lowest </a:t>
            </a:r>
            <a:r>
              <a:rPr lang="en-US" sz="1600" dirty="0" err="1" smtClean="0"/>
              <a:t>decile</a:t>
            </a:r>
            <a:r>
              <a:rPr lang="en-US" sz="1600" dirty="0" smtClean="0"/>
              <a:t> had an average monthly usage of 184 kW compared to 1,286 kW for customers in the highest </a:t>
            </a:r>
            <a:r>
              <a:rPr lang="en-US" sz="1600" dirty="0" err="1" smtClean="0"/>
              <a:t>decile</a:t>
            </a:r>
            <a:r>
              <a:rPr lang="en-US" sz="1600" dirty="0" smtClean="0"/>
              <a:t> of usage  </a:t>
            </a:r>
          </a:p>
          <a:p>
            <a:r>
              <a:rPr lang="en-US" sz="1600" dirty="0" smtClean="0"/>
              <a:t>Customers in the greatest </a:t>
            </a:r>
            <a:r>
              <a:rPr lang="en-US" sz="1600" dirty="0" err="1" smtClean="0"/>
              <a:t>decile</a:t>
            </a:r>
            <a:r>
              <a:rPr lang="en-US" sz="1600" dirty="0" smtClean="0"/>
              <a:t> of usage provided impacts over four times greater than customers in the lowest </a:t>
            </a:r>
            <a:r>
              <a:rPr lang="en-US" sz="1600" dirty="0" err="1" smtClean="0"/>
              <a:t>decile</a:t>
            </a:r>
            <a:r>
              <a:rPr lang="en-US" sz="1600" dirty="0" smtClean="0"/>
              <a:t> of usage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Dually-enrolled SmartAC/</a:t>
            </a:r>
            <a:r>
              <a:rPr lang="en-US" dirty="0" err="1" smtClean="0"/>
              <a:t>SmartRate</a:t>
            </a:r>
            <a:r>
              <a:rPr lang="en-US" dirty="0" smtClean="0"/>
              <a:t> Customers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1828800"/>
          </a:xfrm>
        </p:spPr>
        <p:txBody>
          <a:bodyPr/>
          <a:lstStyle/>
          <a:p>
            <a:r>
              <a:rPr lang="en-US" sz="1600" dirty="0" smtClean="0"/>
              <a:t>About 4,700 customers are enrolled on both SmartAC and SmartRate</a:t>
            </a:r>
          </a:p>
          <a:p>
            <a:r>
              <a:rPr lang="en-US" sz="1600" dirty="0" smtClean="0"/>
              <a:t>5 of 15 SmartRate days were also SmartAC test event days  </a:t>
            </a:r>
          </a:p>
          <a:p>
            <a:r>
              <a:rPr lang="en-US" sz="1600" dirty="0" smtClean="0"/>
              <a:t>SmartRate provides a modest incremental impact to SmartAC</a:t>
            </a:r>
          </a:p>
          <a:p>
            <a:r>
              <a:rPr lang="en-US" sz="1600" dirty="0" smtClean="0"/>
              <a:t>SmartAC provides much greater incremental impact to SmartRate</a:t>
            </a:r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667000"/>
          <a:ext cx="6705599" cy="2666999"/>
        </p:xfrm>
        <a:graphic>
          <a:graphicData uri="http://schemas.openxmlformats.org/drawingml/2006/table">
            <a:tbl>
              <a:tblPr/>
              <a:tblGrid>
                <a:gridCol w="1093304"/>
                <a:gridCol w="1078727"/>
                <a:gridCol w="918376"/>
                <a:gridCol w="1195346"/>
                <a:gridCol w="1209923"/>
                <a:gridCol w="1209923"/>
              </a:tblGrid>
              <a:tr h="27325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Program Called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 Hours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Avg. Hourly Impacts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41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SmartAC Customers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SmartRate Customers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Dually-Enrolled Customers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6/21/2011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SMR/SMAC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6/22/2011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SMR/SMAC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9/6/2011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SMR/SMAC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9/7/2011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SMR/SMAC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9/8/2011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SMR/SMAC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4-6 PM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5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Impact when All Groups Called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SmartAC 2011 SMB Ex Post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295400"/>
          <a:ext cx="7924800" cy="4343391"/>
        </p:xfrm>
        <a:graphic>
          <a:graphicData uri="http://schemas.openxmlformats.org/drawingml/2006/table">
            <a:tbl>
              <a:tblPr/>
              <a:tblGrid>
                <a:gridCol w="1436369"/>
                <a:gridCol w="886685"/>
                <a:gridCol w="1732578"/>
                <a:gridCol w="1348964"/>
                <a:gridCol w="929416"/>
                <a:gridCol w="1590788"/>
              </a:tblGrid>
              <a:tr h="939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 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Event 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Reference Load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Event Impact (kW)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Percent of CAC Load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 Temperature (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°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6/21/2011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2.06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6/22/2011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1.92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6/23/2011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8/24/2011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9/6/2011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9/7/2011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0.28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9/8/2011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9/20/2011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1.87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9/21/2011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1.72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Average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3-5 PM</a:t>
                      </a:r>
                      <a:endParaRPr lang="en-US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1.71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0.29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22948</TotalTime>
  <Words>996</Words>
  <Application>Microsoft Office PowerPoint</Application>
  <PresentationFormat>On-screen Show (4:3)</PresentationFormat>
  <Paragraphs>243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PG&amp;E’s SmartAC Program   July 26, 2012  Michael Perry Freeman, Sullivan &amp; Co.  </vt:lpstr>
      <vt:lpstr>Overview of PG&amp;E’s SmartAC Program</vt:lpstr>
      <vt:lpstr>SmartAC Ex Post Methodology </vt:lpstr>
      <vt:lpstr>SmartAC 2011 Residential Ex Post Impacts</vt:lpstr>
      <vt:lpstr>Two-Hour Versus Five-Hour Event</vt:lpstr>
      <vt:lpstr>Simple Cycling Versus Algorithmic Cycling</vt:lpstr>
      <vt:lpstr>Distribution of Event Impacts Across Customers</vt:lpstr>
      <vt:lpstr>Dually-enrolled SmartAC/SmartRate Customers</vt:lpstr>
      <vt:lpstr>SmartAC 2011 SMB Ex Post Impacts</vt:lpstr>
      <vt:lpstr>Slide 9</vt:lpstr>
      <vt:lpstr>Ex Ante Methodology (example)</vt:lpstr>
      <vt:lpstr>SmartAC 2012 Residential Ex Ante Impacts</vt:lpstr>
      <vt:lpstr>SmartAC 2012 SMB Ex Ante Impacts</vt:lpstr>
      <vt:lpstr>Questions?</vt:lpstr>
    </vt:vector>
  </TitlesOfParts>
  <Company>FSC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mperry</cp:lastModifiedBy>
  <cp:revision>616</cp:revision>
  <dcterms:created xsi:type="dcterms:W3CDTF">2008-02-13T16:17:33Z</dcterms:created>
  <dcterms:modified xsi:type="dcterms:W3CDTF">2012-07-20T21:21:48Z</dcterms:modified>
</cp:coreProperties>
</file>