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93" r:id="rId2"/>
    <p:sldId id="557" r:id="rId3"/>
    <p:sldId id="564" r:id="rId4"/>
    <p:sldId id="565" r:id="rId5"/>
    <p:sldId id="566" r:id="rId6"/>
    <p:sldId id="578" r:id="rId7"/>
    <p:sldId id="580" r:id="rId8"/>
    <p:sldId id="579" r:id="rId9"/>
    <p:sldId id="583" r:id="rId10"/>
    <p:sldId id="585" r:id="rId11"/>
    <p:sldId id="582" r:id="rId12"/>
    <p:sldId id="584" r:id="rId13"/>
    <p:sldId id="581" r:id="rId14"/>
    <p:sldId id="575" r:id="rId15"/>
    <p:sldId id="576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izabeth Hartmann" initials="EH" lastIdx="1" clrIdx="0"/>
  <p:cmAuthor id="1" name="Greg Mandelman (gbm7)" initials="GB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FF6600"/>
    <a:srgbClr val="860000"/>
    <a:srgbClr val="E8F5F8"/>
    <a:srgbClr val="E6F5FA"/>
    <a:srgbClr val="DFF2F9"/>
    <a:srgbClr val="C2E1E4"/>
    <a:srgbClr val="EAEAEA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06" autoAdjust="0"/>
    <p:restoredTop sz="94687" autoAdjust="0"/>
  </p:normalViewPr>
  <p:slideViewPr>
    <p:cSldViewPr>
      <p:cViewPr varScale="1">
        <p:scale>
          <a:sx n="72" d="100"/>
          <a:sy n="72" d="100"/>
        </p:scale>
        <p:origin x="-1152" y="-96"/>
      </p:cViewPr>
      <p:guideLst>
        <p:guide orient="horz" pos="2160"/>
        <p:guide orient="horz" pos="1008"/>
        <p:guide pos="2880"/>
        <p:guide pos="17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07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38161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0" rIns="93144" bIns="46570" numCol="1" anchor="t" anchorCtr="0" compatLnSpc="1">
            <a:prstTxWarp prst="textNoShape">
              <a:avLst/>
            </a:prstTxWarp>
          </a:bodyPr>
          <a:lstStyle>
            <a:lvl1pPr defTabSz="93164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634" y="2"/>
            <a:ext cx="3038161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0" rIns="93144" bIns="46570" numCol="1" anchor="t" anchorCtr="0" compatLnSpc="1">
            <a:prstTxWarp prst="textNoShape">
              <a:avLst/>
            </a:prstTxWarp>
          </a:bodyPr>
          <a:lstStyle>
            <a:lvl1pPr algn="r" defTabSz="93164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62"/>
            <a:ext cx="3038161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0" rIns="93144" bIns="46570" numCol="1" anchor="b" anchorCtr="0" compatLnSpc="1">
            <a:prstTxWarp prst="textNoShape">
              <a:avLst/>
            </a:prstTxWarp>
          </a:bodyPr>
          <a:lstStyle>
            <a:lvl1pPr defTabSz="93164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634" y="8829662"/>
            <a:ext cx="3038161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0" rIns="93144" bIns="46570" numCol="1" anchor="b" anchorCtr="0" compatLnSpc="1">
            <a:prstTxWarp prst="textNoShape">
              <a:avLst/>
            </a:prstTxWarp>
          </a:bodyPr>
          <a:lstStyle>
            <a:lvl1pPr algn="r" defTabSz="931645">
              <a:defRPr sz="1200"/>
            </a:lvl1pPr>
          </a:lstStyle>
          <a:p>
            <a:pPr>
              <a:defRPr/>
            </a:pPr>
            <a:fld id="{183E331D-65CC-47F6-BAFF-E29997013F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763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38161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0" rIns="93144" bIns="46570" numCol="1" anchor="t" anchorCtr="0" compatLnSpc="1">
            <a:prstTxWarp prst="textNoShape">
              <a:avLst/>
            </a:prstTxWarp>
          </a:bodyPr>
          <a:lstStyle>
            <a:lvl1pPr defTabSz="93164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634" y="2"/>
            <a:ext cx="3038161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0" rIns="93144" bIns="46570" numCol="1" anchor="t" anchorCtr="0" compatLnSpc="1">
            <a:prstTxWarp prst="textNoShape">
              <a:avLst/>
            </a:prstTxWarp>
          </a:bodyPr>
          <a:lstStyle>
            <a:lvl1pPr algn="r" defTabSz="93164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62" y="4416430"/>
            <a:ext cx="5607678" cy="4183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0" rIns="93144" bIns="465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62"/>
            <a:ext cx="3038161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0" rIns="93144" bIns="46570" numCol="1" anchor="b" anchorCtr="0" compatLnSpc="1">
            <a:prstTxWarp prst="textNoShape">
              <a:avLst/>
            </a:prstTxWarp>
          </a:bodyPr>
          <a:lstStyle>
            <a:lvl1pPr defTabSz="93164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634" y="8829662"/>
            <a:ext cx="3038161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0" rIns="93144" bIns="46570" numCol="1" anchor="b" anchorCtr="0" compatLnSpc="1">
            <a:prstTxWarp prst="textNoShape">
              <a:avLst/>
            </a:prstTxWarp>
          </a:bodyPr>
          <a:lstStyle>
            <a:lvl1pPr algn="r" defTabSz="931645">
              <a:defRPr sz="1200"/>
            </a:lvl1pPr>
          </a:lstStyle>
          <a:p>
            <a:pPr>
              <a:defRPr/>
            </a:pPr>
            <a:fld id="{D1E8A739-3613-41B0-A635-4F192373D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96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02"/>
            <a:fld id="{03133162-8EAA-4AD9-A9DC-E0C5EE72559C}" type="slidenum">
              <a:rPr lang="en-US" smtClean="0"/>
              <a:pPr defTabSz="930202"/>
              <a:t>0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362" y="4416430"/>
            <a:ext cx="5607678" cy="4181462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E8A739-3613-41B0-A635-4F192373DDD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*shows usage of</a:t>
            </a:r>
            <a:r>
              <a:rPr lang="en-US" baseline="0" dirty="0" smtClean="0"/>
              <a:t> SMR and matched control customers on 9 hot, non-event days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E8A739-3613-41B0-A635-4F192373DDD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E8A739-3613-41B0-A635-4F192373DDD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2743200" y="0"/>
            <a:ext cx="0" cy="6858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0" y="0"/>
            <a:ext cx="2743200" cy="1600200"/>
          </a:xfrm>
          <a:prstGeom prst="rect">
            <a:avLst/>
          </a:prstGeom>
          <a:solidFill>
            <a:srgbClr val="433B6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8" descr="Light vertical"/>
          <p:cNvSpPr>
            <a:spLocks noChangeArrowheads="1"/>
          </p:cNvSpPr>
          <p:nvPr userDrawn="1"/>
        </p:nvSpPr>
        <p:spPr bwMode="auto">
          <a:xfrm>
            <a:off x="0" y="1600200"/>
            <a:ext cx="2743200" cy="5257800"/>
          </a:xfrm>
          <a:prstGeom prst="rect">
            <a:avLst/>
          </a:prstGeom>
          <a:pattFill prst="ltVert">
            <a:fgClr>
              <a:srgbClr val="8581A4"/>
            </a:fgClr>
            <a:bgClr>
              <a:srgbClr val="C1BED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1600200"/>
            <a:ext cx="9144000" cy="228600"/>
          </a:xfrm>
          <a:prstGeom prst="rect">
            <a:avLst/>
          </a:prstGeom>
          <a:gradFill rotWithShape="1">
            <a:gsLst>
              <a:gs pos="0">
                <a:srgbClr val="853D1E"/>
              </a:gs>
              <a:gs pos="100000">
                <a:srgbClr val="853D1E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5638800"/>
            <a:ext cx="274320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9" name="Picture 12" descr="FSC Logo NEW PURPLE 2007 for P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873750"/>
            <a:ext cx="24955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3" descr="smart meter reduced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828800"/>
            <a:ext cx="1752600" cy="15621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1" name="Picture 15" descr="solar roof reduced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7425" y="3581400"/>
            <a:ext cx="1755775" cy="15652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1800" y="2130425"/>
            <a:ext cx="5867400" cy="1470025"/>
          </a:xfrm>
        </p:spPr>
        <p:txBody>
          <a:bodyPr/>
          <a:lstStyle>
            <a:lvl1pPr algn="ctr">
              <a:defRPr sz="3200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5181600"/>
            <a:ext cx="57912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400">
                <a:solidFill>
                  <a:srgbClr val="64300A"/>
                </a:solidFill>
                <a:latin typeface="Calibri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65C56D86-86CF-4AA8-9F0A-917974E6D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38B0DB3C-6D15-459A-A762-11139D8CB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aseline="0"/>
            </a:lvl1pPr>
            <a:lvl2pPr>
              <a:defRPr sz="1800" baseline="0"/>
            </a:lvl2pPr>
            <a:lvl3pPr>
              <a:defRPr sz="14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81800" y="6400800"/>
            <a:ext cx="1951038" cy="201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66D147-778A-427D-BA31-A672B3933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2DCB0450-EDF9-446C-AFBD-A532AB38A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/>
          <p:nvPr userDrawn="1"/>
        </p:nvSpPr>
        <p:spPr>
          <a:xfrm>
            <a:off x="2971800" y="6400800"/>
            <a:ext cx="3048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b="1" dirty="0"/>
              <a:t>Privileged &amp; Confidential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F38CA15C-CB96-4A6A-9E85-CB9369271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"/>
          <p:cNvSpPr txBox="1"/>
          <p:nvPr userDrawn="1"/>
        </p:nvSpPr>
        <p:spPr>
          <a:xfrm>
            <a:off x="2971800" y="6400800"/>
            <a:ext cx="3048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b="1" dirty="0"/>
              <a:t>Privileged &amp; Confidential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65185F7-4403-48C9-9F64-97BE60C9A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 userDrawn="1"/>
        </p:nvSpPr>
        <p:spPr>
          <a:xfrm>
            <a:off x="2971800" y="6400800"/>
            <a:ext cx="3048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b="1" dirty="0"/>
              <a:t>Privileged &amp; Confidential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2D2F005A-6851-4956-9FF4-FC7D6E97C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 userDrawn="1"/>
        </p:nvSpPr>
        <p:spPr>
          <a:xfrm>
            <a:off x="2971800" y="6400800"/>
            <a:ext cx="3048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b="1" dirty="0"/>
              <a:t>Privileged &amp; Confidential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ECE5FFB-9176-4AA6-8EF7-EEB20C0F0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2989D591-2CF3-4D66-995E-11519CFD0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8306D3C-E602-4CBB-AFBE-BAEC1B573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7" descr="FSC Logo NEW PURPLE 2007 for PP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27038" y="6381750"/>
            <a:ext cx="216376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5986463"/>
            <a:ext cx="9144000" cy="76200"/>
          </a:xfrm>
          <a:prstGeom prst="rect">
            <a:avLst/>
          </a:prstGeom>
          <a:gradFill rotWithShape="1">
            <a:gsLst>
              <a:gs pos="0">
                <a:srgbClr val="542D6F">
                  <a:gamma/>
                  <a:shade val="0"/>
                  <a:invGamma/>
                </a:srgbClr>
              </a:gs>
              <a:gs pos="100000">
                <a:srgbClr val="542D6F">
                  <a:alpha val="85001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096000"/>
            <a:ext cx="9144000" cy="152400"/>
          </a:xfrm>
          <a:prstGeom prst="rect">
            <a:avLst/>
          </a:prstGeom>
          <a:gradFill rotWithShape="1">
            <a:gsLst>
              <a:gs pos="0">
                <a:srgbClr val="3E1D0E"/>
              </a:gs>
              <a:gs pos="100000">
                <a:srgbClr val="853D1E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77000"/>
            <a:ext cx="1951038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433B67"/>
                </a:solidFill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EC552B0-7BB9-4CB0-93F5-60C62E9FCA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62" r:id="rId4"/>
    <p:sldLayoutId id="2147483663" r:id="rId5"/>
    <p:sldLayoutId id="2147483664" r:id="rId6"/>
    <p:sldLayoutId id="2147483665" r:id="rId7"/>
    <p:sldLayoutId id="2147483658" r:id="rId8"/>
    <p:sldLayoutId id="2147483657" r:id="rId9"/>
    <p:sldLayoutId id="2147483656" r:id="rId10"/>
    <p:sldLayoutId id="214748365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rgbClr val="00596F"/>
        </a:buClr>
        <a:buFont typeface="Wingdings" pitchFamily="2" charset="2"/>
        <a:buChar char="§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lr>
          <a:srgbClr val="00596F"/>
        </a:buClr>
        <a:buFont typeface="Wingdings" pitchFamily="2" charset="2"/>
        <a:buChar char="Ø"/>
        <a:defRPr sz="2000">
          <a:solidFill>
            <a:schemeClr val="tx1"/>
          </a:solidFill>
          <a:latin typeface="Calibri" pitchFamily="34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00596F"/>
        </a:buClr>
        <a:buChar char="•"/>
        <a:defRPr sz="1600" i="1">
          <a:solidFill>
            <a:schemeClr val="tx1"/>
          </a:solidFill>
          <a:latin typeface="Calibri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00596F"/>
        </a:buClr>
        <a:buFont typeface="Arial" charset="0"/>
        <a:buChar char="–"/>
        <a:defRPr sz="1400" i="1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00596F"/>
        </a:buClr>
        <a:buFont typeface="Arial" charset="0"/>
        <a:buChar char="»"/>
        <a:defRPr sz="1200"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00596F"/>
        </a:buClr>
        <a:buFont typeface="Arial" charset="0"/>
        <a:buChar char="»"/>
        <a:defRPr sz="1200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00596F"/>
        </a:buClr>
        <a:buFont typeface="Arial" charset="0"/>
        <a:buChar char="»"/>
        <a:defRPr sz="1200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00596F"/>
        </a:buClr>
        <a:buFont typeface="Arial" charset="0"/>
        <a:buChar char="»"/>
        <a:defRPr sz="1200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00596F"/>
        </a:buClr>
        <a:buFont typeface="Arial" charset="0"/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CD9C2.768E1E90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lizhartmann@fscgroup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2857500" y="1981201"/>
            <a:ext cx="6015038" cy="4724400"/>
          </a:xfrm>
          <a:prstGeom prst="roundRect">
            <a:avLst>
              <a:gd name="adj" fmla="val 16667"/>
            </a:avLst>
          </a:prstGeom>
        </p:spPr>
        <p:txBody>
          <a:bodyPr lIns="91432" tIns="45716" rIns="91432" bIns="45716"/>
          <a:lstStyle/>
          <a:p>
            <a:pPr eaLnBrk="1" hangingPunct="1">
              <a:spcAft>
                <a:spcPts val="1900"/>
              </a:spcAft>
            </a:pPr>
            <a:r>
              <a:rPr lang="en-US" dirty="0" smtClean="0"/>
              <a:t>PG&amp;E’s SmartRate Program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2000" dirty="0" smtClean="0"/>
              <a:t>July 26, 2012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18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Liz Hartmann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Freeman, Sullivan &amp; Co.</a:t>
            </a:r>
            <a:r>
              <a:rPr lang="en-US" sz="1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1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40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140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1400" dirty="0" smtClean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SmartRate Impacts from 2008 - 2011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5" name="Chart 1" descr="cid:image002.png@01CCD6BD.24ADE180"/>
          <p:cNvPicPr>
            <a:picLocks noGrp="1"/>
          </p:cNvPicPr>
          <p:nvPr>
            <p:ph idx="1"/>
          </p:nvPr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066800" y="1219200"/>
            <a:ext cx="7009524" cy="4276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868362"/>
          </a:xfrm>
        </p:spPr>
        <p:txBody>
          <a:bodyPr/>
          <a:lstStyle/>
          <a:p>
            <a:r>
              <a:rPr lang="en-US" dirty="0" smtClean="0"/>
              <a:t>High Responder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Conducted an analysis to determine if different categories of customers provided greater kWh load impacts than others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Customers in the top decile of usage are more than twice as likely to be high responders than the average customer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Customers who have a higher likelihood of AC ownership and those who are also enrolled in SmartAC provide greater impacts than customers with lower AC ownership likelihoods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 Bill Impacts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90600" y="3657600"/>
          <a:ext cx="7467601" cy="1920240"/>
        </p:xfrm>
        <a:graphic>
          <a:graphicData uri="http://schemas.openxmlformats.org/drawingml/2006/table">
            <a:tbl>
              <a:tblPr/>
              <a:tblGrid>
                <a:gridCol w="2483457"/>
                <a:gridCol w="1541122"/>
                <a:gridCol w="1302037"/>
                <a:gridCol w="1058646"/>
                <a:gridCol w="1082339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Month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Average SMR Bill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Savings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 Savings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 Winners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June thru September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$385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$27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79%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June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$61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$9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17%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90%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July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$106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$7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79%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August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$101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$9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10%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87%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September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$117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$2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63%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Content Placeholder 7"/>
          <p:cNvSpPr txBox="1">
            <a:spLocks/>
          </p:cNvSpPr>
          <p:nvPr/>
        </p:nvSpPr>
        <p:spPr bwMode="auto">
          <a:xfrm>
            <a:off x="457200" y="12954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00596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Over the four month summer period, SmartRate customers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saved an average of $27, or 8% of their total bill</a:t>
            </a:r>
            <a:endParaRPr lang="en-US" sz="2400" b="1" kern="0" dirty="0" smtClean="0">
              <a:latin typeface="Calibri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00596F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2400" b="1" kern="0" dirty="0" smtClean="0">
                <a:latin typeface="Calibri" pitchFamily="34" charset="0"/>
              </a:rPr>
              <a:t>Nearly 80% of all SmartRate customers saw bill savings compared to what they would have paid under the otherwise applicable tariff (OAT)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00596F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Campaign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In 2012, PG&amp;E made a push to market SmartRate</a:t>
            </a:r>
          </a:p>
          <a:p>
            <a:pPr lvl="1"/>
            <a:r>
              <a:rPr lang="en-US" dirty="0" smtClean="0"/>
              <a:t>The first wave of marketing was targeted at customers who were already enrolled in SmartAC</a:t>
            </a:r>
          </a:p>
          <a:p>
            <a:r>
              <a:rPr lang="en-US" dirty="0" smtClean="0"/>
              <a:t>At the end of the summer of 2011, there were about 23,000 SmartRate customers</a:t>
            </a:r>
          </a:p>
          <a:p>
            <a:pPr lvl="1"/>
            <a:r>
              <a:rPr lang="en-US" dirty="0" smtClean="0"/>
              <a:t>By July 1, 2012, there were 47,000 active and pending customers</a:t>
            </a:r>
          </a:p>
          <a:p>
            <a:r>
              <a:rPr lang="en-US" dirty="0" smtClean="0"/>
              <a:t>This </a:t>
            </a:r>
            <a:r>
              <a:rPr lang="en-US" dirty="0" smtClean="0"/>
              <a:t>marketing campaign is important as ex ante results will be greatly affected</a:t>
            </a:r>
          </a:p>
          <a:p>
            <a:pPr lvl="1"/>
            <a:r>
              <a:rPr lang="en-US" dirty="0" smtClean="0"/>
              <a:t>With program size </a:t>
            </a:r>
            <a:r>
              <a:rPr lang="en-US" dirty="0" smtClean="0"/>
              <a:t>forecasted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</a:t>
            </a:r>
            <a:r>
              <a:rPr lang="en-US" dirty="0" smtClean="0"/>
              <a:t>more than double by the end of 2012 and with a greater proportion of dually-enrolled customers, impacts in the 2012 and 2013 seasons </a:t>
            </a:r>
            <a:r>
              <a:rPr lang="en-US" dirty="0" smtClean="0"/>
              <a:t>may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be </a:t>
            </a:r>
            <a:r>
              <a:rPr lang="en-US" dirty="0" smtClean="0"/>
              <a:t>greater than in the past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average, customers reduced load by 0.24 kW (13% of whole-house usage) during event hours</a:t>
            </a:r>
          </a:p>
          <a:p>
            <a:r>
              <a:rPr lang="en-US" dirty="0" smtClean="0"/>
              <a:t>The ex ante analysis predicted impacts of 0.26 kW on the typical event day for a 1-in-2 weather year</a:t>
            </a:r>
          </a:p>
          <a:p>
            <a:r>
              <a:rPr lang="en-US" dirty="0" smtClean="0"/>
              <a:t>For summer 2012, the SmartRate population has greatly increased and the share of dually-enrolled SmartAC participants had grown</a:t>
            </a:r>
          </a:p>
          <a:p>
            <a:pPr lvl="1"/>
            <a:r>
              <a:rPr lang="en-US" dirty="0" smtClean="0"/>
              <a:t>These changes </a:t>
            </a:r>
            <a:r>
              <a:rPr lang="en-US" dirty="0" smtClean="0"/>
              <a:t>may lead </a:t>
            </a:r>
            <a:r>
              <a:rPr lang="en-US" dirty="0" smtClean="0"/>
              <a:t>to significantly higher aggregate load impacts as well as greater average individual load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200" dirty="0" smtClean="0"/>
              <a:t>Contact Information</a:t>
            </a:r>
          </a:p>
          <a:p>
            <a:pPr algn="ctr">
              <a:spcBef>
                <a:spcPts val="600"/>
              </a:spcBef>
              <a:buNone/>
            </a:pPr>
            <a:r>
              <a:rPr lang="en-US" sz="3200" b="0" dirty="0" smtClean="0"/>
              <a:t>Liz Hartmann</a:t>
            </a:r>
          </a:p>
          <a:p>
            <a:pPr algn="ctr">
              <a:spcBef>
                <a:spcPts val="600"/>
              </a:spcBef>
              <a:buNone/>
            </a:pPr>
            <a:r>
              <a:rPr lang="en-US" sz="3200" b="0" dirty="0" smtClean="0"/>
              <a:t>Freeman, Sullivan &amp; Company</a:t>
            </a:r>
          </a:p>
          <a:p>
            <a:pPr algn="ctr">
              <a:spcBef>
                <a:spcPts val="600"/>
              </a:spcBef>
              <a:buNone/>
            </a:pPr>
            <a:r>
              <a:rPr lang="en-US" sz="3200" b="0" dirty="0" smtClean="0">
                <a:hlinkClick r:id="rId2"/>
              </a:rPr>
              <a:t>lizhartmann@fscgroup.com</a:t>
            </a:r>
            <a:endParaRPr lang="en-US" sz="3200" b="0" dirty="0" smtClean="0"/>
          </a:p>
          <a:p>
            <a:pPr algn="ctr">
              <a:spcBef>
                <a:spcPts val="600"/>
              </a:spcBef>
              <a:buNone/>
            </a:pPr>
            <a:r>
              <a:rPr lang="en-US" sz="3200" b="0" dirty="0" smtClean="0"/>
              <a:t>415-777-0707</a:t>
            </a:r>
            <a:endParaRPr lang="en-US" sz="3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PG&amp;E’s SmartRate Program</a:t>
            </a:r>
          </a:p>
          <a:p>
            <a:pPr lvl="1"/>
            <a:r>
              <a:rPr lang="en-US" dirty="0" smtClean="0"/>
              <a:t>Overview of Program</a:t>
            </a:r>
          </a:p>
          <a:p>
            <a:pPr lvl="1"/>
            <a:r>
              <a:rPr lang="en-US" dirty="0" smtClean="0"/>
              <a:t>Ex Post Methodology</a:t>
            </a:r>
          </a:p>
          <a:p>
            <a:r>
              <a:rPr lang="en-US" dirty="0" smtClean="0"/>
              <a:t>2011 Ex Post &amp; Ex Ante Results</a:t>
            </a:r>
          </a:p>
          <a:p>
            <a:r>
              <a:rPr lang="en-US" dirty="0" smtClean="0"/>
              <a:t>Discussion of Results</a:t>
            </a:r>
          </a:p>
          <a:p>
            <a:r>
              <a:rPr lang="en-US" dirty="0" smtClean="0"/>
              <a:t>Conclusions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PG&amp;E’s SmartRate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38CA15C-CB96-4A6A-9E85-CB9369271B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Voluntary, critical peak pricing (CPP) rate that </a:t>
            </a:r>
            <a:r>
              <a:rPr lang="en-US" dirty="0" smtClean="0"/>
              <a:t>is an overlay on residential customers’ existing rate schedules</a:t>
            </a:r>
            <a:endParaRPr lang="en-US" dirty="0" smtClean="0"/>
          </a:p>
          <a:p>
            <a:r>
              <a:rPr lang="en-US" dirty="0" smtClean="0"/>
              <a:t>High price period from 2 PM to 7 PM on up to 15 event days per summer</a:t>
            </a:r>
          </a:p>
          <a:p>
            <a:r>
              <a:rPr lang="en-US" dirty="0" smtClean="0"/>
              <a:t>Peak price adder is $0.60/kWh</a:t>
            </a:r>
          </a:p>
          <a:p>
            <a:r>
              <a:rPr lang="en-US" dirty="0" smtClean="0"/>
              <a:t>Credits apply to non-peak usage from June through September</a:t>
            </a:r>
          </a:p>
          <a:p>
            <a:r>
              <a:rPr lang="en-US" dirty="0" smtClean="0"/>
              <a:t>About 23,000 accounts at the end of the summer of 2011</a:t>
            </a:r>
          </a:p>
          <a:p>
            <a:pPr lvl="1"/>
            <a:r>
              <a:rPr lang="en-US" dirty="0" smtClean="0"/>
              <a:t>There are around 47,000 active and pending accounts as of July 1,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SmartRate Ex Post Methodology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/>
          <a:lstStyle/>
          <a:p>
            <a:r>
              <a:rPr lang="en-US" dirty="0" smtClean="0"/>
              <a:t>SmartRate is an opt-in program </a:t>
            </a:r>
          </a:p>
          <a:p>
            <a:pPr lvl="1"/>
            <a:r>
              <a:rPr lang="en-US" dirty="0" smtClean="0"/>
              <a:t>Customers who are enrolled are not a representative slice of the population</a:t>
            </a:r>
          </a:p>
          <a:p>
            <a:r>
              <a:rPr lang="en-US" dirty="0" smtClean="0"/>
              <a:t>Because of this selection bias, a control group from the population not on SmartRate must be selected</a:t>
            </a:r>
          </a:p>
          <a:p>
            <a:r>
              <a:rPr lang="en-US" dirty="0" smtClean="0"/>
              <a:t>Propensity score matching used to match all SmartRate customers to comparable control group</a:t>
            </a:r>
          </a:p>
          <a:p>
            <a:pPr lvl="1"/>
            <a:r>
              <a:rPr lang="en-US" dirty="0" smtClean="0"/>
              <a:t>Match based on geographic location and load shape variables</a:t>
            </a:r>
          </a:p>
          <a:p>
            <a:pPr lvl="1"/>
            <a:r>
              <a:rPr lang="en-US" dirty="0" smtClean="0"/>
              <a:t>Control customers can be matched to more than one SMR customers</a:t>
            </a:r>
          </a:p>
          <a:p>
            <a:r>
              <a:rPr lang="en-US" dirty="0" smtClean="0"/>
              <a:t>Smart Meter data from treatment and control groups used to calculate impacts on event days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SmartRate Ex Post Methodology	 (cont’d)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371600"/>
            <a:ext cx="7848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0" y="9906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SmartRate and Matched Control Group Usage on Hot, Non-Event Days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SmartRate Ex Post Methodology	 (cont’d)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81200" y="2209800"/>
          <a:ext cx="5530850" cy="3328900"/>
        </p:xfrm>
        <a:graphic>
          <a:graphicData uri="http://schemas.openxmlformats.org/drawingml/2006/table">
            <a:tbl>
              <a:tblPr/>
              <a:tblGrid>
                <a:gridCol w="1924655"/>
                <a:gridCol w="1742319"/>
                <a:gridCol w="1863876"/>
              </a:tblGrid>
              <a:tr h="4830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Characteristic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SmartRate Population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Matched Control Group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2841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Greater Bay Area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27%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27%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Greater Fresno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16%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16%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Kern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27%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27%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Sierra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14%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14%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Stockton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Other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10%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June 2011 kWh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539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563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July 2011 kWh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809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836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Non-CARE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53%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51%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CARE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47%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49%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10668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matched control group was extremely similar to the SmartRate population not only based on usage, but also based on CARE status and geographical location.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SmartRate 2011 Ex Post Impacts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153402" cy="4665559"/>
        </p:xfrm>
        <a:graphic>
          <a:graphicData uri="http://schemas.openxmlformats.org/drawingml/2006/table">
            <a:tbl>
              <a:tblPr/>
              <a:tblGrid>
                <a:gridCol w="1084707"/>
                <a:gridCol w="1125093"/>
                <a:gridCol w="1143000"/>
                <a:gridCol w="1066800"/>
                <a:gridCol w="990600"/>
                <a:gridCol w="914400"/>
                <a:gridCol w="961033"/>
                <a:gridCol w="867769"/>
              </a:tblGrid>
              <a:tr h="8629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Enrolled participants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Avg. Reference Load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Avg. Estimated Load with DR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Avg. Load Reduction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Percent Load Reduction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Aggregate Load Reduction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Daily Maximum Temp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2236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(kW)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(kW)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(kW)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(MW)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(°F)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2236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21-Jun-11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23,175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6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22-Jun-11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23,174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6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5-Jul-11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23,072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6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6-Jul-11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23,051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6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28-Jul-11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23,022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6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29-Jul-11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23,021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6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17-Aug-11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22,997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6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18-Aug-11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22,991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6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23-Aug-11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22,991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6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29-Aug-11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22,978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6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2-Sep-11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22,972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6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6-Sep-11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22,972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6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7-Sep-11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22,969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6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8-Sep-11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22,958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6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20-Sep-11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22,939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6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23,019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SmartRate 2011 Average Event 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2969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219200"/>
            <a:ext cx="5908899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28600" y="1295400"/>
            <a:ext cx="2743200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spcBef>
                <a:spcPct val="40000"/>
              </a:spcBef>
              <a:buClr>
                <a:srgbClr val="00596F"/>
              </a:buClr>
              <a:buFont typeface="Wingdings" pitchFamily="2" charset="2"/>
              <a:buChar char="§"/>
            </a:pPr>
            <a:r>
              <a:rPr lang="en-US" sz="1600" b="1" dirty="0" smtClean="0">
                <a:latin typeface="Calibri" pitchFamily="34" charset="0"/>
              </a:rPr>
              <a:t>Average hourly impact of 0.24 kW for 2011 event days</a:t>
            </a:r>
          </a:p>
          <a:p>
            <a:pPr marL="342900" indent="-342900" eaLnBrk="0" hangingPunct="0">
              <a:spcBef>
                <a:spcPct val="40000"/>
              </a:spcBef>
              <a:buClr>
                <a:srgbClr val="00596F"/>
              </a:buClr>
              <a:buFont typeface="Wingdings" pitchFamily="2" charset="2"/>
              <a:buChar char="§"/>
            </a:pPr>
            <a:r>
              <a:rPr lang="en-US" sz="1600" b="1" dirty="0" smtClean="0">
                <a:latin typeface="Calibri" pitchFamily="34" charset="0"/>
              </a:rPr>
              <a:t>This represents about 13% of whole-house load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SmartRate 2011 Ex Ante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model of average hourly ex post impacts was created based on the average temperature from midnight until 5 PM on each event day</a:t>
            </a:r>
          </a:p>
          <a:p>
            <a:pPr lvl="1"/>
            <a:r>
              <a:rPr lang="en-US" dirty="0" smtClean="0"/>
              <a:t>This simple regression was applied to ex ante weather condition to calculate ex ante impacts for 1-in-2 and 1-in-10 weather years</a:t>
            </a:r>
          </a:p>
          <a:p>
            <a:r>
              <a:rPr lang="en-US" dirty="0" smtClean="0"/>
              <a:t>For the typical event day in a 1-in-10 weather year, it is predicted that average per customer impacts will be 0.34 kW</a:t>
            </a:r>
          </a:p>
          <a:p>
            <a:r>
              <a:rPr lang="en-US" dirty="0" smtClean="0"/>
              <a:t>On the same day type for the 1-in-2 weather year, the average impact is predicted at 0.26 kW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23294</TotalTime>
  <Words>1025</Words>
  <Application>Microsoft Office PowerPoint</Application>
  <PresentationFormat>On-screen Show (4:3)</PresentationFormat>
  <Paragraphs>287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PG&amp;E’s SmartRate Program   July 26, 2012  Liz Hartmann Freeman, Sullivan &amp; Co.  </vt:lpstr>
      <vt:lpstr>Agenda</vt:lpstr>
      <vt:lpstr>Overview of PG&amp;E’s SmartRate Program</vt:lpstr>
      <vt:lpstr>SmartRate Ex Post Methodology </vt:lpstr>
      <vt:lpstr>SmartRate Ex Post Methodology  (cont’d)</vt:lpstr>
      <vt:lpstr>SmartRate Ex Post Methodology  (cont’d)</vt:lpstr>
      <vt:lpstr>SmartRate 2011 Ex Post Impacts</vt:lpstr>
      <vt:lpstr>SmartRate 2011 Average Event Day</vt:lpstr>
      <vt:lpstr>SmartRate 2011 Ex Ante Impacts</vt:lpstr>
      <vt:lpstr>SmartRate Impacts from 2008 - 2011</vt:lpstr>
      <vt:lpstr>High Responder Analysis</vt:lpstr>
      <vt:lpstr>2011 Bill Impacts</vt:lpstr>
      <vt:lpstr>Marketing Campaign</vt:lpstr>
      <vt:lpstr>Conclusions</vt:lpstr>
      <vt:lpstr>Questions?</vt:lpstr>
    </vt:vector>
  </TitlesOfParts>
  <Company>FSC Group,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Tony Cerny</dc:creator>
  <cp:lastModifiedBy>Greg Mandelman (gbm7)</cp:lastModifiedBy>
  <cp:revision>607</cp:revision>
  <cp:lastPrinted>2012-07-20T21:50:19Z</cp:lastPrinted>
  <dcterms:created xsi:type="dcterms:W3CDTF">2008-02-13T16:17:33Z</dcterms:created>
  <dcterms:modified xsi:type="dcterms:W3CDTF">2012-07-21T07:39:50Z</dcterms:modified>
</cp:coreProperties>
</file>