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93" r:id="rId2"/>
    <p:sldId id="557" r:id="rId3"/>
    <p:sldId id="564" r:id="rId4"/>
    <p:sldId id="565" r:id="rId5"/>
    <p:sldId id="586" r:id="rId6"/>
    <p:sldId id="566" r:id="rId7"/>
    <p:sldId id="578" r:id="rId8"/>
    <p:sldId id="580" r:id="rId9"/>
    <p:sldId id="579" r:id="rId10"/>
    <p:sldId id="583" r:id="rId11"/>
    <p:sldId id="587" r:id="rId12"/>
    <p:sldId id="585" r:id="rId13"/>
    <p:sldId id="582" r:id="rId14"/>
    <p:sldId id="584" r:id="rId15"/>
    <p:sldId id="576" r:id="rId16"/>
  </p:sldIdLst>
  <p:sldSz cx="9144000" cy="6858000" type="screen4x3"/>
  <p:notesSz cx="6934200" cy="9232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izabeth Hartmann" initials="E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FF6600"/>
    <a:srgbClr val="860000"/>
    <a:srgbClr val="E8F5F8"/>
    <a:srgbClr val="E6F5FA"/>
    <a:srgbClr val="DFF2F9"/>
    <a:srgbClr val="C2E1E4"/>
    <a:srgbClr val="EAEAEA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2" autoAdjust="0"/>
    <p:restoredTop sz="69104" autoAdjust="0"/>
  </p:normalViewPr>
  <p:slideViewPr>
    <p:cSldViewPr>
      <p:cViewPr>
        <p:scale>
          <a:sx n="75" d="100"/>
          <a:sy n="75" d="100"/>
        </p:scale>
        <p:origin x="-1494" y="-72"/>
      </p:cViewPr>
      <p:guideLst>
        <p:guide orient="horz" pos="2160"/>
        <p:guide orient="horz" pos="1008"/>
        <p:guide pos="2880"/>
        <p:guide pos="17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078" y="-96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7" tIns="46177" rIns="92357" bIns="46177" numCol="1" anchor="t" anchorCtr="0" compatLnSpc="1">
            <a:prstTxWarp prst="textNoShape">
              <a:avLst/>
            </a:prstTxWarp>
          </a:bodyPr>
          <a:lstStyle>
            <a:lvl1pPr defTabSz="92377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7" tIns="46177" rIns="92357" bIns="46177" numCol="1" anchor="t" anchorCtr="0" compatLnSpc="1">
            <a:prstTxWarp prst="textNoShape">
              <a:avLst/>
            </a:prstTxWarp>
          </a:bodyPr>
          <a:lstStyle>
            <a:lvl1pPr algn="r" defTabSz="92377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935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7" tIns="46177" rIns="92357" bIns="46177" numCol="1" anchor="b" anchorCtr="0" compatLnSpc="1">
            <a:prstTxWarp prst="textNoShape">
              <a:avLst/>
            </a:prstTxWarp>
          </a:bodyPr>
          <a:lstStyle>
            <a:lvl1pPr defTabSz="92377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6935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7" tIns="46177" rIns="92357" bIns="46177" numCol="1" anchor="b" anchorCtr="0" compatLnSpc="1">
            <a:prstTxWarp prst="textNoShape">
              <a:avLst/>
            </a:prstTxWarp>
          </a:bodyPr>
          <a:lstStyle>
            <a:lvl1pPr algn="r" defTabSz="923770">
              <a:defRPr sz="1200"/>
            </a:lvl1pPr>
          </a:lstStyle>
          <a:p>
            <a:pPr>
              <a:defRPr/>
            </a:pPr>
            <a:fld id="{183E331D-65CC-47F6-BAFF-E29997013F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70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7" tIns="46177" rIns="92357" bIns="46177" numCol="1" anchor="t" anchorCtr="0" compatLnSpc="1">
            <a:prstTxWarp prst="textNoShape">
              <a:avLst/>
            </a:prstTxWarp>
          </a:bodyPr>
          <a:lstStyle>
            <a:lvl1pPr defTabSz="92377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7" tIns="46177" rIns="92357" bIns="46177" numCol="1" anchor="t" anchorCtr="0" compatLnSpc="1">
            <a:prstTxWarp prst="textNoShape">
              <a:avLst/>
            </a:prstTxWarp>
          </a:bodyPr>
          <a:lstStyle>
            <a:lvl1pPr algn="r" defTabSz="92377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92150"/>
            <a:ext cx="46164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86263"/>
            <a:ext cx="554672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7" tIns="46177" rIns="92357" bIns="461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935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7" tIns="46177" rIns="92357" bIns="46177" numCol="1" anchor="b" anchorCtr="0" compatLnSpc="1">
            <a:prstTxWarp prst="textNoShape">
              <a:avLst/>
            </a:prstTxWarp>
          </a:bodyPr>
          <a:lstStyle>
            <a:lvl1pPr defTabSz="92377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6935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7" tIns="46177" rIns="92357" bIns="46177" numCol="1" anchor="b" anchorCtr="0" compatLnSpc="1">
            <a:prstTxWarp prst="textNoShape">
              <a:avLst/>
            </a:prstTxWarp>
          </a:bodyPr>
          <a:lstStyle>
            <a:lvl1pPr algn="r" defTabSz="923770">
              <a:defRPr sz="1200"/>
            </a:lvl1pPr>
          </a:lstStyle>
          <a:p>
            <a:pPr>
              <a:defRPr/>
            </a:pPr>
            <a:fld id="{D1E8A739-3613-41B0-A635-4F192373D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112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38"/>
            <a:fld id="{03133162-8EAA-4AD9-A9DC-E0C5EE72559C}" type="slidenum">
              <a:rPr lang="en-US" smtClean="0"/>
              <a:pPr defTabSz="922338"/>
              <a:t>0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93738"/>
            <a:ext cx="4616450" cy="3462337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738" y="4386263"/>
            <a:ext cx="5546725" cy="415290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E8A739-3613-41B0-A635-4F192373DDD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E8A739-3613-41B0-A635-4F192373DDD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E8A739-3613-41B0-A635-4F192373DDD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E8A739-3613-41B0-A635-4F192373DDD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E8A739-3613-41B0-A635-4F192373DDD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E8A739-3613-41B0-A635-4F192373DDD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E8A739-3613-41B0-A635-4F192373DDD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E8A739-3613-41B0-A635-4F192373DDD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E8A739-3613-41B0-A635-4F192373DDD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E8A739-3613-41B0-A635-4F192373DDD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E8A739-3613-41B0-A635-4F192373DDD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E8A739-3613-41B0-A635-4F192373DDD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E8A739-3613-41B0-A635-4F192373DDD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2743200" y="0"/>
            <a:ext cx="0" cy="6858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0" y="0"/>
            <a:ext cx="2743200" cy="1600200"/>
          </a:xfrm>
          <a:prstGeom prst="rect">
            <a:avLst/>
          </a:prstGeom>
          <a:solidFill>
            <a:srgbClr val="433B6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8" descr="Light vertical"/>
          <p:cNvSpPr>
            <a:spLocks noChangeArrowheads="1"/>
          </p:cNvSpPr>
          <p:nvPr userDrawn="1"/>
        </p:nvSpPr>
        <p:spPr bwMode="auto">
          <a:xfrm>
            <a:off x="0" y="1600200"/>
            <a:ext cx="2743200" cy="5257800"/>
          </a:xfrm>
          <a:prstGeom prst="rect">
            <a:avLst/>
          </a:prstGeom>
          <a:pattFill prst="ltVert">
            <a:fgClr>
              <a:srgbClr val="8581A4"/>
            </a:fgClr>
            <a:bgClr>
              <a:srgbClr val="C1BED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1600200"/>
            <a:ext cx="9144000" cy="228600"/>
          </a:xfrm>
          <a:prstGeom prst="rect">
            <a:avLst/>
          </a:prstGeom>
          <a:gradFill rotWithShape="1">
            <a:gsLst>
              <a:gs pos="0">
                <a:srgbClr val="853D1E"/>
              </a:gs>
              <a:gs pos="100000">
                <a:srgbClr val="853D1E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5638800"/>
            <a:ext cx="27432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9" name="Picture 12" descr="FSC Logo NEW PURPLE 2007 for P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873750"/>
            <a:ext cx="24955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3" descr="smart meter reduced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828800"/>
            <a:ext cx="1752600" cy="15621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1" name="Picture 15" descr="solar roof reduced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7425" y="3581400"/>
            <a:ext cx="1755775" cy="15652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2130425"/>
            <a:ext cx="5867400" cy="1470025"/>
          </a:xfrm>
        </p:spPr>
        <p:txBody>
          <a:bodyPr/>
          <a:lstStyle>
            <a:lvl1pPr algn="ctr">
              <a:defRPr sz="3200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5181600"/>
            <a:ext cx="57912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400">
                <a:solidFill>
                  <a:srgbClr val="64300A"/>
                </a:solidFill>
                <a:latin typeface="Calibri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65C56D86-86CF-4AA8-9F0A-917974E6D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38B0DB3C-6D15-459A-A762-11139D8CB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aseline="0"/>
            </a:lvl1pPr>
            <a:lvl2pPr>
              <a:defRPr sz="1800" baseline="0"/>
            </a:lvl2pPr>
            <a:lvl3pPr>
              <a:defRPr sz="14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400800"/>
            <a:ext cx="1951038" cy="201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66D147-778A-427D-BA31-A672B3933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2DCB0450-EDF9-446C-AFBD-A532AB38A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/>
          <p:nvPr userDrawn="1"/>
        </p:nvSpPr>
        <p:spPr>
          <a:xfrm>
            <a:off x="2971800" y="6400800"/>
            <a:ext cx="3048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 dirty="0"/>
              <a:t>Privileged &amp; Confidential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F38CA15C-CB96-4A6A-9E85-CB9369271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"/>
          <p:cNvSpPr txBox="1"/>
          <p:nvPr userDrawn="1"/>
        </p:nvSpPr>
        <p:spPr>
          <a:xfrm>
            <a:off x="2971800" y="6400800"/>
            <a:ext cx="3048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 dirty="0"/>
              <a:t>Privileged &amp; Confidential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65185F7-4403-48C9-9F64-97BE60C9A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 userDrawn="1"/>
        </p:nvSpPr>
        <p:spPr>
          <a:xfrm>
            <a:off x="2971800" y="6400800"/>
            <a:ext cx="3048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 dirty="0"/>
              <a:t>Privileged &amp; Confidential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2D2F005A-6851-4956-9FF4-FC7D6E97C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 userDrawn="1"/>
        </p:nvSpPr>
        <p:spPr>
          <a:xfrm>
            <a:off x="2971800" y="6400800"/>
            <a:ext cx="30480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 dirty="0"/>
              <a:t>Privileged &amp; Confidential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ECE5FFB-9176-4AA6-8EF7-EEB20C0F0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2989D591-2CF3-4D66-995E-11519CFD0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8306D3C-E602-4CBB-AFBE-BAEC1B573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7" descr="FSC Logo NEW PURPLE 2007 for P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27038" y="6381750"/>
            <a:ext cx="216376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5986463"/>
            <a:ext cx="9144000" cy="76200"/>
          </a:xfrm>
          <a:prstGeom prst="rect">
            <a:avLst/>
          </a:prstGeom>
          <a:gradFill rotWithShape="1">
            <a:gsLst>
              <a:gs pos="0">
                <a:srgbClr val="542D6F">
                  <a:gamma/>
                  <a:shade val="0"/>
                  <a:invGamma/>
                </a:srgbClr>
              </a:gs>
              <a:gs pos="100000">
                <a:srgbClr val="542D6F">
                  <a:alpha val="85001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096000"/>
            <a:ext cx="9144000" cy="152400"/>
          </a:xfrm>
          <a:prstGeom prst="rect">
            <a:avLst/>
          </a:prstGeom>
          <a:gradFill rotWithShape="1">
            <a:gsLst>
              <a:gs pos="0">
                <a:srgbClr val="3E1D0E"/>
              </a:gs>
              <a:gs pos="100000">
                <a:srgbClr val="853D1E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77000"/>
            <a:ext cx="1951038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433B67"/>
                </a:solidFill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EC552B0-7BB9-4CB0-93F5-60C62E9FCA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62" r:id="rId4"/>
    <p:sldLayoutId id="2147483663" r:id="rId5"/>
    <p:sldLayoutId id="2147483664" r:id="rId6"/>
    <p:sldLayoutId id="2147483665" r:id="rId7"/>
    <p:sldLayoutId id="2147483658" r:id="rId8"/>
    <p:sldLayoutId id="2147483657" r:id="rId9"/>
    <p:sldLayoutId id="2147483656" r:id="rId10"/>
    <p:sldLayoutId id="214748365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rgbClr val="00596F"/>
        </a:buClr>
        <a:buFont typeface="Wingdings" pitchFamily="2" charset="2"/>
        <a:buChar char="§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rgbClr val="00596F"/>
        </a:buClr>
        <a:buFont typeface="Wingdings" pitchFamily="2" charset="2"/>
        <a:buChar char="Ø"/>
        <a:defRPr sz="2000">
          <a:solidFill>
            <a:schemeClr val="tx1"/>
          </a:solidFill>
          <a:latin typeface="Calibri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00596F"/>
        </a:buClr>
        <a:buChar char="•"/>
        <a:defRPr sz="1600" i="1">
          <a:solidFill>
            <a:schemeClr val="tx1"/>
          </a:solidFill>
          <a:latin typeface="Calibri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00596F"/>
        </a:buClr>
        <a:buFont typeface="Arial" charset="0"/>
        <a:buChar char="–"/>
        <a:defRPr sz="1400" i="1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00596F"/>
        </a:buClr>
        <a:buFont typeface="Arial" charset="0"/>
        <a:buChar char="»"/>
        <a:defRPr sz="1200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00596F"/>
        </a:buClr>
        <a:buFont typeface="Arial" charset="0"/>
        <a:buChar char="»"/>
        <a:defRPr sz="1200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00596F"/>
        </a:buClr>
        <a:buFont typeface="Arial" charset="0"/>
        <a:buChar char="»"/>
        <a:defRPr sz="1200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00596F"/>
        </a:buClr>
        <a:buFont typeface="Arial" charset="0"/>
        <a:buChar char="»"/>
        <a:defRPr sz="1200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00596F"/>
        </a:buClr>
        <a:buFont typeface="Arial" charset="0"/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aimeesavage@fscgroup.co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ichaelperry@fscgroup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2857500" y="1981201"/>
            <a:ext cx="6015038" cy="4724400"/>
          </a:xfrm>
          <a:prstGeom prst="roundRect">
            <a:avLst>
              <a:gd name="adj" fmla="val 16667"/>
            </a:avLst>
          </a:prstGeom>
        </p:spPr>
        <p:txBody>
          <a:bodyPr lIns="91432" tIns="45716" rIns="91432" bIns="45716"/>
          <a:lstStyle/>
          <a:p>
            <a:pPr eaLnBrk="1" hangingPunct="1">
              <a:spcAft>
                <a:spcPts val="1900"/>
              </a:spcAft>
            </a:pPr>
            <a:r>
              <a:rPr lang="en-US" dirty="0" smtClean="0"/>
              <a:t>PG&amp;E’s 2012 SmartRate Program Evaluation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2000" dirty="0" smtClean="0"/>
              <a:t>June 3, 2013</a:t>
            </a: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Aimee Savage and Michael Perry</a:t>
            </a:r>
            <a:b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Freeman, Sullivan &amp; Co.</a:t>
            </a:r>
            <a:r>
              <a:rPr lang="en-US" sz="1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4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400" dirty="0" smtClean="0">
                <a:solidFill>
                  <a:srgbClr val="00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1400" dirty="0" smtClean="0">
              <a:solidFill>
                <a:srgbClr val="0066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SmartRate</a:t>
            </a:r>
            <a:r>
              <a:rPr lang="en-US" dirty="0" smtClean="0"/>
              <a:t> 2012 Ex Ante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A two-stage matching process was used to find a suitable control group for the Ex Ante analysis</a:t>
            </a:r>
          </a:p>
          <a:p>
            <a:pPr lvl="1"/>
            <a:r>
              <a:rPr lang="en-US" dirty="0" smtClean="0"/>
              <a:t>First, a group </a:t>
            </a:r>
            <a:r>
              <a:rPr lang="en-US" dirty="0"/>
              <a:t>of customers in the program since </a:t>
            </a:r>
            <a:r>
              <a:rPr lang="en-US" dirty="0" smtClean="0"/>
              <a:t>2011 </a:t>
            </a:r>
            <a:r>
              <a:rPr lang="en-US" dirty="0"/>
              <a:t>that matches the population at the end of </a:t>
            </a:r>
            <a:r>
              <a:rPr lang="en-US" dirty="0" smtClean="0"/>
              <a:t>2012 was found</a:t>
            </a:r>
            <a:endParaRPr lang="en-US" dirty="0"/>
          </a:p>
          <a:p>
            <a:pPr lvl="1"/>
            <a:r>
              <a:rPr lang="en-US" dirty="0" smtClean="0"/>
              <a:t>Then, a control group was matched to this representative sample</a:t>
            </a:r>
          </a:p>
          <a:p>
            <a:r>
              <a:rPr lang="en-US" dirty="0" smtClean="0"/>
              <a:t>A </a:t>
            </a:r>
            <a:r>
              <a:rPr lang="en-US" dirty="0"/>
              <a:t>model of average hourly ex post impacts was created </a:t>
            </a:r>
            <a:r>
              <a:rPr lang="en-US" dirty="0" smtClean="0"/>
              <a:t>using this sample and control group</a:t>
            </a:r>
          </a:p>
          <a:p>
            <a:r>
              <a:rPr lang="en-US" dirty="0" smtClean="0"/>
              <a:t>The model is based </a:t>
            </a:r>
            <a:r>
              <a:rPr lang="en-US" dirty="0"/>
              <a:t>on the average temperature from midnight until 5 PM on each event </a:t>
            </a:r>
            <a:r>
              <a:rPr lang="en-US" dirty="0" smtClean="0"/>
              <a:t>day</a:t>
            </a:r>
          </a:p>
          <a:p>
            <a:r>
              <a:rPr lang="en-US" dirty="0" smtClean="0"/>
              <a:t>This simple regression was applied to ex ante weather conditions to calculate ex ante impacts for 1-in-2 and 1-in-10 weather years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SmartRate</a:t>
            </a:r>
            <a:r>
              <a:rPr lang="en-US" dirty="0" smtClean="0"/>
              <a:t> 2012 Ex Ante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typical event day in a 1-in-10 weather year, it </a:t>
            </a:r>
            <a:br>
              <a:rPr lang="en-US" dirty="0" smtClean="0"/>
            </a:br>
            <a:r>
              <a:rPr lang="en-US" dirty="0" smtClean="0"/>
              <a:t>is predicted that average per customer impacts will be </a:t>
            </a:r>
            <a:br>
              <a:rPr lang="en-US" dirty="0" smtClean="0"/>
            </a:br>
            <a:r>
              <a:rPr lang="en-US" dirty="0" smtClean="0"/>
              <a:t>0.34 kW</a:t>
            </a:r>
          </a:p>
          <a:p>
            <a:r>
              <a:rPr lang="en-US" dirty="0" smtClean="0"/>
              <a:t>On the same day type for the 1-in-2 weather year, the average impact is predicted at 0.26 kW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85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SmartRate Impacts from 2008 - 2012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47800"/>
            <a:ext cx="6702855" cy="4095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868362"/>
          </a:xfrm>
        </p:spPr>
        <p:txBody>
          <a:bodyPr/>
          <a:lstStyle/>
          <a:p>
            <a:r>
              <a:rPr lang="en-US" dirty="0" smtClean="0"/>
              <a:t>High Responder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Conducted an analysis to determine if different categories of customers provided greater kWh load impacts than others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Customers in the top decile of usage are more than twice as likely to be high responders than the average customer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Customers who have a higher likelihood of AC ownership and those who are also enrolled in SmartAC provide </a:t>
            </a:r>
            <a:br>
              <a:rPr lang="en-US" dirty="0" smtClean="0"/>
            </a:br>
            <a:r>
              <a:rPr lang="en-US" dirty="0" smtClean="0"/>
              <a:t>greater impacts than customers with lower AC </a:t>
            </a:r>
            <a:br>
              <a:rPr lang="en-US" dirty="0" smtClean="0"/>
            </a:br>
            <a:r>
              <a:rPr lang="en-US" dirty="0" smtClean="0"/>
              <a:t>ownership likelihoods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 Bill Impacts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Content Placeholder 7"/>
          <p:cNvSpPr txBox="1">
            <a:spLocks/>
          </p:cNvSpPr>
          <p:nvPr/>
        </p:nvSpPr>
        <p:spPr bwMode="auto">
          <a:xfrm>
            <a:off x="457200" y="12954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00596F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Over the five month summer period, SmartRate customers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saved an average of $74, or 13% of their total bill</a:t>
            </a:r>
            <a:endParaRPr lang="en-US" sz="2400" b="1" kern="0" dirty="0" smtClean="0">
              <a:latin typeface="Calibri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00596F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2400" b="1" kern="0" dirty="0" smtClean="0">
                <a:latin typeface="Calibri" pitchFamily="34" charset="0"/>
              </a:rPr>
              <a:t>Nearly 95% of all SmartRate customers saw bill savings compared to what they would have paid under the otherwise applicable tariff (OAT)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00596F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949503"/>
              </p:ext>
            </p:extLst>
          </p:nvPr>
        </p:nvGraphicFramePr>
        <p:xfrm>
          <a:off x="1371600" y="3429000"/>
          <a:ext cx="6324601" cy="2457609"/>
        </p:xfrm>
        <a:graphic>
          <a:graphicData uri="http://schemas.openxmlformats.org/drawingml/2006/table">
            <a:tbl>
              <a:tblPr firstRow="1" firstCol="1" bandRow="1"/>
              <a:tblGrid>
                <a:gridCol w="1995260"/>
                <a:gridCol w="1411741"/>
                <a:gridCol w="903515"/>
                <a:gridCol w="903515"/>
                <a:gridCol w="1110570"/>
              </a:tblGrid>
              <a:tr h="8580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Month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Average SMR Bill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Savings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% Savings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% Winners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266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June thru October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$493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$74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13%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94%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June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$80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$22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22%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July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$123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$8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6%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82%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August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$116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$27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19%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100%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September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$95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$10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10%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94%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October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$79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$6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8%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83%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449763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200" dirty="0" smtClean="0"/>
              <a:t>Contact Information</a:t>
            </a:r>
          </a:p>
          <a:p>
            <a:pPr algn="ctr">
              <a:spcBef>
                <a:spcPts val="600"/>
              </a:spcBef>
              <a:buNone/>
            </a:pPr>
            <a:r>
              <a:rPr lang="en-US" sz="2600" b="0" dirty="0" smtClean="0"/>
              <a:t>Aimee Savage</a:t>
            </a:r>
          </a:p>
          <a:p>
            <a:pPr algn="ctr">
              <a:spcBef>
                <a:spcPts val="600"/>
              </a:spcBef>
              <a:buNone/>
            </a:pPr>
            <a:r>
              <a:rPr lang="en-US" sz="2600" b="0" dirty="0" smtClean="0"/>
              <a:t>Freeman, Sullivan &amp; Company</a:t>
            </a:r>
          </a:p>
          <a:p>
            <a:pPr algn="ctr">
              <a:spcBef>
                <a:spcPts val="600"/>
              </a:spcBef>
              <a:buNone/>
            </a:pPr>
            <a:r>
              <a:rPr lang="en-US" sz="2600" b="0" dirty="0" smtClean="0">
                <a:hlinkClick r:id="rId3"/>
              </a:rPr>
              <a:t>aimeesavage@fscgroup.com</a:t>
            </a:r>
            <a:endParaRPr lang="en-US" sz="2600" b="0" dirty="0" smtClean="0"/>
          </a:p>
          <a:p>
            <a:pPr algn="ctr">
              <a:spcBef>
                <a:spcPts val="600"/>
              </a:spcBef>
              <a:buNone/>
            </a:pPr>
            <a:r>
              <a:rPr lang="en-US" sz="2600" b="0" dirty="0" smtClean="0"/>
              <a:t>Michael Perry</a:t>
            </a:r>
          </a:p>
          <a:p>
            <a:pPr algn="ctr">
              <a:spcBef>
                <a:spcPts val="600"/>
              </a:spcBef>
              <a:buNone/>
            </a:pPr>
            <a:r>
              <a:rPr lang="en-US" sz="2600" b="0" dirty="0" smtClean="0"/>
              <a:t>Freeman, Sullivan &amp; Company</a:t>
            </a:r>
          </a:p>
          <a:p>
            <a:pPr algn="ctr">
              <a:spcBef>
                <a:spcPts val="600"/>
              </a:spcBef>
              <a:buNone/>
            </a:pPr>
            <a:r>
              <a:rPr lang="en-US" sz="2600" b="0" dirty="0" smtClean="0">
                <a:hlinkClick r:id="rId4"/>
              </a:rPr>
              <a:t>michaelperry@fscgroup.com</a:t>
            </a:r>
            <a:endParaRPr lang="en-US" sz="2600" b="0" dirty="0" smtClean="0"/>
          </a:p>
          <a:p>
            <a:pPr algn="ctr">
              <a:spcBef>
                <a:spcPts val="600"/>
              </a:spcBef>
              <a:buNone/>
            </a:pPr>
            <a:r>
              <a:rPr lang="en-US" sz="2600" b="0" dirty="0" smtClean="0"/>
              <a:t>415-777-0707</a:t>
            </a:r>
          </a:p>
          <a:p>
            <a:pPr algn="ctr">
              <a:spcBef>
                <a:spcPts val="600"/>
              </a:spcBef>
              <a:buNone/>
            </a:pPr>
            <a:endParaRPr lang="en-US" sz="2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PG&amp;E’s SmartRate Program</a:t>
            </a:r>
          </a:p>
          <a:p>
            <a:pPr lvl="1"/>
            <a:r>
              <a:rPr lang="en-US" dirty="0" smtClean="0"/>
              <a:t>Overview of Program</a:t>
            </a:r>
          </a:p>
          <a:p>
            <a:pPr lvl="1"/>
            <a:r>
              <a:rPr lang="en-US" dirty="0" smtClean="0"/>
              <a:t>Ex Post Methodology</a:t>
            </a:r>
          </a:p>
          <a:p>
            <a:r>
              <a:rPr lang="en-US" dirty="0" smtClean="0"/>
              <a:t>Overview of 2012 Ex Post &amp; Ex Ante Results</a:t>
            </a:r>
          </a:p>
          <a:p>
            <a:r>
              <a:rPr lang="en-US" dirty="0" smtClean="0"/>
              <a:t>Discussion of Results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PG&amp;E’s SmartRate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38CA15C-CB96-4A6A-9E85-CB9369271B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Voluntary, critical peak pricing (CPP) rate that is an overlay on residential customers’ existing rate schedules</a:t>
            </a:r>
          </a:p>
          <a:p>
            <a:r>
              <a:rPr lang="en-US" dirty="0" smtClean="0"/>
              <a:t>High price period from 2 PM to 7 PM on up to 15 event days per summer</a:t>
            </a:r>
          </a:p>
          <a:p>
            <a:r>
              <a:rPr lang="en-US" dirty="0" smtClean="0"/>
              <a:t>Peak price adder is $0.60/kWh</a:t>
            </a:r>
          </a:p>
          <a:p>
            <a:r>
              <a:rPr lang="en-US" dirty="0" smtClean="0"/>
              <a:t>Credits apply to non-peak usage from June </a:t>
            </a:r>
            <a:br>
              <a:rPr lang="en-US" dirty="0" smtClean="0"/>
            </a:br>
            <a:r>
              <a:rPr lang="en-US" dirty="0" smtClean="0"/>
              <a:t>through September</a:t>
            </a:r>
          </a:p>
          <a:p>
            <a:r>
              <a:rPr lang="en-US" dirty="0" smtClean="0"/>
              <a:t>About 86,000 accounts as of April, 2013</a:t>
            </a:r>
          </a:p>
          <a:p>
            <a:pPr lvl="1"/>
            <a:r>
              <a:rPr lang="en-US" dirty="0" smtClean="0"/>
              <a:t>32,000 of these customers are also enrolled in PG&amp;E’s </a:t>
            </a:r>
            <a:r>
              <a:rPr lang="en-US" dirty="0" err="1" smtClean="0"/>
              <a:t>SmartAC</a:t>
            </a:r>
            <a:r>
              <a:rPr lang="en-US" dirty="0" smtClean="0"/>
              <a:t> program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SmartRate Ex Post Methodology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/>
          <a:lstStyle/>
          <a:p>
            <a:r>
              <a:rPr lang="en-US" dirty="0" smtClean="0"/>
              <a:t>SmartRate is an opt-in program </a:t>
            </a:r>
          </a:p>
          <a:p>
            <a:pPr lvl="1"/>
            <a:r>
              <a:rPr lang="en-US" dirty="0" smtClean="0"/>
              <a:t>Customers who are enrolled are not a representative slice of the population</a:t>
            </a:r>
          </a:p>
          <a:p>
            <a:r>
              <a:rPr lang="en-US" dirty="0" smtClean="0"/>
              <a:t>Because of the rapidly growing </a:t>
            </a:r>
            <a:r>
              <a:rPr lang="en-US" dirty="0" err="1" smtClean="0"/>
              <a:t>SmartRate</a:t>
            </a:r>
            <a:r>
              <a:rPr lang="en-US" dirty="0" smtClean="0"/>
              <a:t> population, a series of control groups must be selected</a:t>
            </a:r>
          </a:p>
          <a:p>
            <a:pPr lvl="1"/>
            <a:r>
              <a:rPr lang="en-US" dirty="0" smtClean="0"/>
              <a:t>A separate control group was selected for each of three snapshots in time of the </a:t>
            </a:r>
            <a:r>
              <a:rPr lang="en-US" dirty="0" err="1" smtClean="0"/>
              <a:t>SmartRate</a:t>
            </a:r>
            <a:r>
              <a:rPr lang="en-US" dirty="0" smtClean="0"/>
              <a:t> population</a:t>
            </a:r>
          </a:p>
          <a:p>
            <a:r>
              <a:rPr lang="en-US" dirty="0" smtClean="0"/>
              <a:t>Additionally, a separate but parallel analysis was performed for the group of </a:t>
            </a:r>
            <a:r>
              <a:rPr lang="en-US" dirty="0" err="1" smtClean="0"/>
              <a:t>SmartRate</a:t>
            </a:r>
            <a:r>
              <a:rPr lang="en-US" dirty="0" smtClean="0"/>
              <a:t> customers also enrolled in </a:t>
            </a:r>
            <a:r>
              <a:rPr lang="en-US" dirty="0" err="1" smtClean="0"/>
              <a:t>SmartAC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SmartRate</a:t>
            </a:r>
            <a:r>
              <a:rPr lang="en-US" dirty="0"/>
              <a:t> Ex Post Methodology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Propensity score matching used to match all </a:t>
            </a:r>
            <a:r>
              <a:rPr lang="en-US" dirty="0" err="1"/>
              <a:t>SmartRate</a:t>
            </a:r>
            <a:r>
              <a:rPr lang="en-US" dirty="0"/>
              <a:t> customers to a comparable control group</a:t>
            </a:r>
          </a:p>
          <a:p>
            <a:pPr lvl="1"/>
            <a:r>
              <a:rPr lang="en-US" dirty="0"/>
              <a:t>Match based on geographic location and load shape variables</a:t>
            </a:r>
          </a:p>
          <a:p>
            <a:pPr lvl="1"/>
            <a:r>
              <a:rPr lang="en-US" dirty="0"/>
              <a:t>Control customers can be matched to more than one SMR customer</a:t>
            </a:r>
          </a:p>
          <a:p>
            <a:r>
              <a:rPr lang="en-US" dirty="0"/>
              <a:t>Smart Meter data from treatment and control groups used to calculate impacts on event days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34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SmartRate Ex Post Methodology	 (cont’d)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9906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SmartRate and Matched Control Group Usage on Hot, Non-event Days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723" y="1401596"/>
            <a:ext cx="6940554" cy="4322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SmartRate Ex Post Methodology	 (cont’d)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0668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matched control group was extremely similar to the SmartRate population not only based on usage, but also </a:t>
            </a:r>
            <a:br>
              <a:rPr lang="en-US" sz="2000" dirty="0" smtClean="0"/>
            </a:br>
            <a:r>
              <a:rPr lang="en-US" sz="2000" dirty="0" smtClean="0"/>
              <a:t>based on CARE status and geographical location.</a:t>
            </a: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39853"/>
              </p:ext>
            </p:extLst>
          </p:nvPr>
        </p:nvGraphicFramePr>
        <p:xfrm>
          <a:off x="2209800" y="2362200"/>
          <a:ext cx="4797108" cy="3003726"/>
        </p:xfrm>
        <a:graphic>
          <a:graphicData uri="http://schemas.openxmlformats.org/drawingml/2006/table">
            <a:tbl>
              <a:tblPr firstRow="1" firstCol="1" bandRow="1"/>
              <a:tblGrid>
                <a:gridCol w="1991642"/>
                <a:gridCol w="1549817"/>
                <a:gridCol w="1255649"/>
              </a:tblGrid>
              <a:tr h="4304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Characteristic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SmartRate Population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Matched Control Group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2339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Greater Bay Area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37%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37%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Greater Fresno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12%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12%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Kern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21%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21%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Northern Coast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Other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14%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Sierra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Stockton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June 2012 kWh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672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686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July 2012 kWh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750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762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Non-CARE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60%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67%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CARE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40%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SmartRate</a:t>
            </a:r>
            <a:r>
              <a:rPr lang="en-US" dirty="0" smtClean="0"/>
              <a:t> 2012 Ex Post Impacts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142179"/>
              </p:ext>
            </p:extLst>
          </p:nvPr>
        </p:nvGraphicFramePr>
        <p:xfrm>
          <a:off x="685799" y="1524000"/>
          <a:ext cx="7543801" cy="3896519"/>
        </p:xfrm>
        <a:graphic>
          <a:graphicData uri="http://schemas.openxmlformats.org/drawingml/2006/table">
            <a:tbl>
              <a:tblPr firstRow="1" firstCol="1" bandRow="1"/>
              <a:tblGrid>
                <a:gridCol w="990601"/>
                <a:gridCol w="1219200"/>
                <a:gridCol w="1066800"/>
                <a:gridCol w="1066800"/>
                <a:gridCol w="1066800"/>
                <a:gridCol w="1143000"/>
                <a:gridCol w="990600"/>
              </a:tblGrid>
              <a:tr h="1002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Date</a:t>
                      </a:r>
                      <a:endParaRPr lang="en-US" sz="1800" spc="-1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Enrolled participants</a:t>
                      </a:r>
                      <a:endParaRPr lang="en-US" sz="1800" spc="-1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Avg. Reference </a:t>
                      </a:r>
                      <a:r>
                        <a:rPr lang="en-US" sz="1400" b="1" spc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Load   </a:t>
                      </a:r>
                      <a:r>
                        <a:rPr lang="en-US" sz="1400" b="1" spc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(kW)</a:t>
                      </a:r>
                      <a:endParaRPr lang="en-US" sz="1800" spc="-1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Avg. Load Reduction (kW)</a:t>
                      </a:r>
                      <a:endParaRPr lang="en-US" sz="1800" spc="-1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Percent Load Reduction (%)</a:t>
                      </a:r>
                      <a:endParaRPr lang="en-US" sz="18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Aggregate Load Reduction (MW)</a:t>
                      </a:r>
                      <a:endParaRPr lang="en-US" sz="18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Daily Maximum </a:t>
                      </a:r>
                      <a:r>
                        <a:rPr lang="en-US" sz="1400" b="1" spc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Temp  </a:t>
                      </a:r>
                      <a:r>
                        <a:rPr lang="en-US" sz="1400" b="1" spc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(°F)</a:t>
                      </a:r>
                      <a:endParaRPr lang="en-US" sz="1800" spc="-1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26310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9-Jul-12</a:t>
                      </a:r>
                      <a:endParaRPr lang="en-US" sz="2000" spc="-1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37,108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1.61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0.34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21%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12.6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88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10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10-Jul-12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38,428</a:t>
                      </a:r>
                      <a:endParaRPr lang="en-US" sz="2000" spc="-1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1.78</a:t>
                      </a:r>
                      <a:endParaRPr lang="en-US" sz="2000" spc="-1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0.35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20%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13.4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95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10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11-Jul-12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40,082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2.00</a:t>
                      </a:r>
                      <a:endParaRPr lang="en-US" sz="2000" spc="-1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0.41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20%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16.3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97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10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4-Sep-12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49,253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1.65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0.31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19%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15.1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88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10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13-Sep-12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66,540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1.38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0.26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18%</a:t>
                      </a:r>
                      <a:endParaRPr lang="en-US" sz="2000" spc="-1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16.9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87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10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14-Sep-12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71,402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1.41</a:t>
                      </a:r>
                      <a:endParaRPr lang="en-US" sz="2000" spc="-1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0.25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17%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17.4</a:t>
                      </a:r>
                      <a:endParaRPr lang="en-US" sz="2000" spc="-1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88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10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23-Jul-12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71,935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1.41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0.22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16%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16.2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86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10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1-Oct-12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77,480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1.46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0.31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21%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23.4</a:t>
                      </a:r>
                      <a:endParaRPr lang="en-US" sz="2000" spc="-1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96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10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2-Oct-12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77,760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1.51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0.29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19%</a:t>
                      </a:r>
                      <a:endParaRPr lang="en-US" sz="2000" spc="-1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22.2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97</a:t>
                      </a:r>
                      <a:endParaRPr lang="en-US" sz="2000" spc="-1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10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3-Oct-12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77,999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1.38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0.22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16%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17.6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90</a:t>
                      </a:r>
                      <a:endParaRPr lang="en-US" sz="2000" spc="-1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31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Total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60,799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1.52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0.29</a:t>
                      </a:r>
                      <a:endParaRPr lang="en-US" sz="2000" spc="-1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19%</a:t>
                      </a:r>
                      <a:endParaRPr lang="en-US" sz="2000" spc="-1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17.1</a:t>
                      </a:r>
                      <a:endParaRPr lang="en-US" sz="2000" spc="-1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pc="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91</a:t>
                      </a:r>
                      <a:endParaRPr lang="en-US" sz="2000" spc="-1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SmartRate</a:t>
            </a:r>
            <a:r>
              <a:rPr lang="en-US" dirty="0" smtClean="0"/>
              <a:t> 2012 Average Event 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866D147-778A-427D-BA31-A672B393305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1295400"/>
            <a:ext cx="2743200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ct val="40000"/>
              </a:spcBef>
              <a:buClr>
                <a:srgbClr val="00596F"/>
              </a:buClr>
              <a:buFont typeface="Wingdings" pitchFamily="2" charset="2"/>
              <a:buChar char="§"/>
            </a:pPr>
            <a:r>
              <a:rPr lang="en-US" sz="1600" b="1" dirty="0" smtClean="0">
                <a:latin typeface="Calibri" pitchFamily="34" charset="0"/>
              </a:rPr>
              <a:t>Average hourly impact </a:t>
            </a:r>
            <a:br>
              <a:rPr lang="en-US" sz="1600" b="1" dirty="0" smtClean="0">
                <a:latin typeface="Calibri" pitchFamily="34" charset="0"/>
              </a:rPr>
            </a:br>
            <a:r>
              <a:rPr lang="en-US" sz="1600" b="1" dirty="0" smtClean="0">
                <a:latin typeface="Calibri" pitchFamily="34" charset="0"/>
              </a:rPr>
              <a:t>of 0.28 kW for 2012 </a:t>
            </a:r>
            <a:br>
              <a:rPr lang="en-US" sz="1600" b="1" dirty="0" smtClean="0">
                <a:latin typeface="Calibri" pitchFamily="34" charset="0"/>
              </a:rPr>
            </a:br>
            <a:r>
              <a:rPr lang="en-US" sz="1600" b="1" dirty="0" smtClean="0">
                <a:latin typeface="Calibri" pitchFamily="34" charset="0"/>
              </a:rPr>
              <a:t>event days</a:t>
            </a:r>
          </a:p>
          <a:p>
            <a:pPr marL="342900" indent="-342900" eaLnBrk="0" hangingPunct="0">
              <a:spcBef>
                <a:spcPct val="40000"/>
              </a:spcBef>
              <a:buClr>
                <a:srgbClr val="00596F"/>
              </a:buClr>
              <a:buFont typeface="Wingdings" pitchFamily="2" charset="2"/>
              <a:buChar char="§"/>
            </a:pPr>
            <a:r>
              <a:rPr lang="en-US" sz="1600" b="1" dirty="0" smtClean="0">
                <a:latin typeface="Calibri" pitchFamily="34" charset="0"/>
              </a:rPr>
              <a:t>This represents about 18% of whole-house load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421815"/>
            <a:ext cx="5113306" cy="3759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30244</TotalTime>
  <Words>815</Words>
  <Application>Microsoft Office PowerPoint</Application>
  <PresentationFormat>On-screen Show (4:3)</PresentationFormat>
  <Paragraphs>244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PG&amp;E’s 2012 SmartRate Program Evaluation   June 3, 2013  Aimee Savage and Michael Perry Freeman, Sullivan &amp; Co.  </vt:lpstr>
      <vt:lpstr>Agenda</vt:lpstr>
      <vt:lpstr>Overview of PG&amp;E’s SmartRate Program</vt:lpstr>
      <vt:lpstr>SmartRate Ex Post Methodology </vt:lpstr>
      <vt:lpstr>SmartRate Ex Post Methodology </vt:lpstr>
      <vt:lpstr>SmartRate Ex Post Methodology  (cont’d)</vt:lpstr>
      <vt:lpstr>SmartRate Ex Post Methodology  (cont’d)</vt:lpstr>
      <vt:lpstr>SmartRate 2012 Ex Post Impacts</vt:lpstr>
      <vt:lpstr>SmartRate 2012 Average Event Day</vt:lpstr>
      <vt:lpstr>SmartRate 2012 Ex Ante Impacts</vt:lpstr>
      <vt:lpstr>SmartRate 2012 Ex Ante Impacts</vt:lpstr>
      <vt:lpstr>SmartRate Impacts from 2008 - 2012</vt:lpstr>
      <vt:lpstr>High Responder Analysis</vt:lpstr>
      <vt:lpstr>2012 Bill Impacts</vt:lpstr>
      <vt:lpstr>Questions?</vt:lpstr>
    </vt:vector>
  </TitlesOfParts>
  <Company>FSC Group,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Tony Cerny</dc:creator>
  <cp:lastModifiedBy>Aimee Savage</cp:lastModifiedBy>
  <cp:revision>934</cp:revision>
  <dcterms:created xsi:type="dcterms:W3CDTF">2008-02-13T16:17:33Z</dcterms:created>
  <dcterms:modified xsi:type="dcterms:W3CDTF">2013-05-28T16:02:08Z</dcterms:modified>
</cp:coreProperties>
</file>