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3">
  <p:sldMasterIdLst>
    <p:sldMasterId id="2147483754" r:id="rId1"/>
  </p:sldMasterIdLst>
  <p:notesMasterIdLst>
    <p:notesMasterId r:id="rId13"/>
  </p:notesMasterIdLst>
  <p:handoutMasterIdLst>
    <p:handoutMasterId r:id="rId14"/>
  </p:handoutMasterIdLst>
  <p:sldIdLst>
    <p:sldId id="393" r:id="rId2"/>
    <p:sldId id="394" r:id="rId3"/>
    <p:sldId id="413" r:id="rId4"/>
    <p:sldId id="411" r:id="rId5"/>
    <p:sldId id="412" r:id="rId6"/>
    <p:sldId id="400" r:id="rId7"/>
    <p:sldId id="408" r:id="rId8"/>
    <p:sldId id="404" r:id="rId9"/>
    <p:sldId id="405" r:id="rId10"/>
    <p:sldId id="395" r:id="rId11"/>
    <p:sldId id="410" r:id="rId12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C99"/>
    <a:srgbClr val="003366"/>
    <a:srgbClr val="234A6B"/>
    <a:srgbClr val="860000"/>
    <a:srgbClr val="E8F5F8"/>
    <a:srgbClr val="E6F5FA"/>
    <a:srgbClr val="DFF2F9"/>
    <a:srgbClr val="68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4" autoAdjust="0"/>
    <p:restoredTop sz="94493" autoAdjust="0"/>
  </p:normalViewPr>
  <p:slideViewPr>
    <p:cSldViewPr snapToGrid="0">
      <p:cViewPr varScale="1">
        <p:scale>
          <a:sx n="106" d="100"/>
          <a:sy n="106" d="100"/>
        </p:scale>
        <p:origin x="-1092" y="-90"/>
      </p:cViewPr>
      <p:guideLst>
        <p:guide orient="horz" pos="2160"/>
        <p:guide orient="horz" pos="1008"/>
        <p:guide pos="2880"/>
        <p:guide pos="17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notesViewPr>
    <p:cSldViewPr snapToGrid="0">
      <p:cViewPr varScale="1">
        <p:scale>
          <a:sx n="62" d="100"/>
          <a:sy n="62" d="100"/>
        </p:scale>
        <p:origin x="-2078" y="-96"/>
      </p:cViewPr>
      <p:guideLst>
        <p:guide orient="horz" pos="2928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ergy2\data\FSC\1538%20SDG&amp;E%20Summer%20Saver\Modified%20Data\res%20ex%20post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ergy2\data\FSC\1538%20SDG&amp;E%20Summer%20Saver\Output\daily_rank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ergy2\data\FSC\1538%20SDG&amp;E%20Summer%20Saver\Output\sept_com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pivotSource>
    <c:name>[res ex post.xls]Sheet1!PivotTable1</c:name>
    <c:fmtId val="-1"/>
  </c:pivotSource>
  <c:chart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spPr>
          <a:ln>
            <a:prstDash val="sysDash"/>
          </a:ln>
        </c:spPr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spPr>
          <a:ln>
            <a:prstDash val="sysDash"/>
          </a:ln>
        </c:spPr>
        <c:marker>
          <c:symbol val="none"/>
        </c:marker>
      </c:pivotFmt>
    </c:pivotFmts>
    <c:plotArea>
      <c:layout/>
      <c:lineChart>
        <c:grouping val="standard"/>
        <c:ser>
          <c:idx val="0"/>
          <c:order val="0"/>
          <c:tx>
            <c:strRef>
              <c:f>Sheet1!$B$3:$B$4</c:f>
              <c:strCache>
                <c:ptCount val="1"/>
                <c:pt idx="0">
                  <c:v>Average of Actual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Sheet1!$A$5:$A$29</c:f>
              <c:strCach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strCache>
            </c:strRef>
          </c:cat>
          <c:val>
            <c:numRef>
              <c:f>Sheet1!$B$5:$B$29</c:f>
              <c:numCache>
                <c:formatCode>General</c:formatCode>
                <c:ptCount val="24"/>
                <c:pt idx="0">
                  <c:v>0.97349155000000054</c:v>
                </c:pt>
                <c:pt idx="1">
                  <c:v>0.86275097500000064</c:v>
                </c:pt>
                <c:pt idx="2">
                  <c:v>0.7820319</c:v>
                </c:pt>
                <c:pt idx="3">
                  <c:v>0.67837760000001202</c:v>
                </c:pt>
                <c:pt idx="4">
                  <c:v>0.64808342500000005</c:v>
                </c:pt>
                <c:pt idx="5">
                  <c:v>0.67298925000001852</c:v>
                </c:pt>
                <c:pt idx="6">
                  <c:v>0.75780437500000064</c:v>
                </c:pt>
                <c:pt idx="7">
                  <c:v>0.85936780000000002</c:v>
                </c:pt>
                <c:pt idx="8">
                  <c:v>0.92200707500000001</c:v>
                </c:pt>
                <c:pt idx="9">
                  <c:v>1.031616249999977</c:v>
                </c:pt>
                <c:pt idx="10">
                  <c:v>1.1896070000000001</c:v>
                </c:pt>
                <c:pt idx="11">
                  <c:v>1.2884602499999998</c:v>
                </c:pt>
                <c:pt idx="12">
                  <c:v>1.4116479999999998</c:v>
                </c:pt>
                <c:pt idx="13">
                  <c:v>1.5899427499999998</c:v>
                </c:pt>
                <c:pt idx="14">
                  <c:v>1.7866060000000001</c:v>
                </c:pt>
                <c:pt idx="15">
                  <c:v>1.8131492499999795</c:v>
                </c:pt>
                <c:pt idx="16">
                  <c:v>1.9001352499999982</c:v>
                </c:pt>
                <c:pt idx="17">
                  <c:v>1.866214</c:v>
                </c:pt>
                <c:pt idx="18">
                  <c:v>1.8185979999999999</c:v>
                </c:pt>
                <c:pt idx="19">
                  <c:v>1.6034797499999998</c:v>
                </c:pt>
                <c:pt idx="20">
                  <c:v>1.4866852499999998</c:v>
                </c:pt>
                <c:pt idx="21">
                  <c:v>1.4282694999999737</c:v>
                </c:pt>
                <c:pt idx="22">
                  <c:v>1.2272249999999678</c:v>
                </c:pt>
                <c:pt idx="23">
                  <c:v>0.95972795000001021</c:v>
                </c:pt>
              </c:numCache>
            </c:numRef>
          </c:val>
        </c:ser>
        <c:ser>
          <c:idx val="1"/>
          <c:order val="1"/>
          <c:tx>
            <c:strRef>
              <c:f>Sheet1!$C$3:$C$4</c:f>
              <c:strCache>
                <c:ptCount val="1"/>
                <c:pt idx="0">
                  <c:v>Average of Predicted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strRef>
              <c:f>Sheet1!$A$5:$A$29</c:f>
              <c:strCach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strCache>
            </c:strRef>
          </c:cat>
          <c:val>
            <c:numRef>
              <c:f>Sheet1!$C$5:$C$29</c:f>
              <c:numCache>
                <c:formatCode>General</c:formatCode>
                <c:ptCount val="24"/>
                <c:pt idx="0">
                  <c:v>0.859909425000011</c:v>
                </c:pt>
                <c:pt idx="1">
                  <c:v>0.76156659999998888</c:v>
                </c:pt>
                <c:pt idx="2">
                  <c:v>0.69503170000000114</c:v>
                </c:pt>
                <c:pt idx="3">
                  <c:v>0.65580597500001314</c:v>
                </c:pt>
                <c:pt idx="4">
                  <c:v>0.64840565000001338</c:v>
                </c:pt>
                <c:pt idx="5">
                  <c:v>0.66421395000000005</c:v>
                </c:pt>
                <c:pt idx="6">
                  <c:v>0.73126497499999998</c:v>
                </c:pt>
                <c:pt idx="7">
                  <c:v>0.79492877500000003</c:v>
                </c:pt>
                <c:pt idx="8">
                  <c:v>0.84856627499999959</c:v>
                </c:pt>
                <c:pt idx="9">
                  <c:v>0.98534714999998685</c:v>
                </c:pt>
                <c:pt idx="10">
                  <c:v>1.1445041250000001</c:v>
                </c:pt>
                <c:pt idx="11">
                  <c:v>1.2931507499999999</c:v>
                </c:pt>
                <c:pt idx="12">
                  <c:v>1.5378354999999773</c:v>
                </c:pt>
                <c:pt idx="13">
                  <c:v>1.6394222499999958</c:v>
                </c:pt>
                <c:pt idx="14">
                  <c:v>1.7690699999999806</c:v>
                </c:pt>
                <c:pt idx="15">
                  <c:v>1.82245875</c:v>
                </c:pt>
                <c:pt idx="16">
                  <c:v>1.7865347499999813</c:v>
                </c:pt>
                <c:pt idx="17">
                  <c:v>1.7542410000000017</c:v>
                </c:pt>
                <c:pt idx="18">
                  <c:v>1.6056349999999791</c:v>
                </c:pt>
                <c:pt idx="19">
                  <c:v>1.4768764999999793</c:v>
                </c:pt>
                <c:pt idx="20">
                  <c:v>1.446191749999977</c:v>
                </c:pt>
                <c:pt idx="21">
                  <c:v>1.3336689999999998</c:v>
                </c:pt>
                <c:pt idx="22">
                  <c:v>1.15425825</c:v>
                </c:pt>
                <c:pt idx="23">
                  <c:v>0.92003065000000062</c:v>
                </c:pt>
              </c:numCache>
            </c:numRef>
          </c:val>
        </c:ser>
        <c:marker val="1"/>
        <c:axId val="94431104"/>
        <c:axId val="94720000"/>
      </c:lineChart>
      <c:catAx>
        <c:axId val="944311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Hour Ending</a:t>
                </a:r>
              </a:p>
            </c:rich>
          </c:tx>
          <c:layout/>
        </c:title>
        <c:tickLblPos val="nextTo"/>
        <c:crossAx val="94720000"/>
        <c:crosses val="autoZero"/>
        <c:auto val="1"/>
        <c:lblAlgn val="ctr"/>
        <c:lblOffset val="100"/>
        <c:tickLblSkip val="3"/>
      </c:catAx>
      <c:valAx>
        <c:axId val="947200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kWh</a:t>
                </a:r>
              </a:p>
            </c:rich>
          </c:tx>
          <c:layout/>
        </c:title>
        <c:numFmt formatCode="General" sourceLinked="1"/>
        <c:tickLblPos val="nextTo"/>
        <c:crossAx val="94431104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pivotSource>
    <c:name>[daily_ranks.xlsx]Sheet1!PivotTable1</c:name>
    <c:fmtId val="2"/>
  </c:pivotSource>
  <c:chart>
    <c:pivotFmts>
      <c:pivotFmt>
        <c:idx val="0"/>
        <c:marker>
          <c:symbol val="none"/>
        </c:marker>
      </c:pivotFmt>
      <c:pivotFmt>
        <c:idx val="1"/>
        <c:spPr>
          <a:ln>
            <a:solidFill>
              <a:srgbClr val="002060"/>
            </a:solidFill>
          </a:ln>
        </c:spPr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spPr>
          <a:ln>
            <a:solidFill>
              <a:srgbClr val="FF0000"/>
            </a:solidFill>
          </a:ln>
        </c:spPr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spPr>
          <a:ln>
            <a:solidFill>
              <a:srgbClr val="C00000"/>
            </a:solidFill>
          </a:ln>
        </c:spPr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spPr>
          <a:ln>
            <a:solidFill>
              <a:srgbClr val="FF0000"/>
            </a:solidFill>
          </a:ln>
        </c:spPr>
        <c:marker>
          <c:symbol val="none"/>
        </c:marker>
      </c:pivotFmt>
      <c:pivotFmt>
        <c:idx val="16"/>
        <c:spPr>
          <a:ln>
            <a:solidFill>
              <a:srgbClr val="002060"/>
            </a:solidFill>
          </a:ln>
        </c:spPr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spPr>
          <a:ln>
            <a:solidFill>
              <a:srgbClr val="FF0000"/>
            </a:solidFill>
          </a:ln>
        </c:spPr>
        <c:marker>
          <c:symbol val="none"/>
        </c:marker>
      </c:pivotFmt>
      <c:pivotFmt>
        <c:idx val="25"/>
        <c:spPr>
          <a:ln>
            <a:solidFill>
              <a:srgbClr val="002060"/>
            </a:solidFill>
          </a:ln>
        </c:spPr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</c:pivotFmt>
      <c:pivotFmt>
        <c:idx val="33"/>
        <c:spPr>
          <a:ln>
            <a:solidFill>
              <a:srgbClr val="FF0000"/>
            </a:solidFill>
          </a:ln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7.5430721476271334E-2"/>
          <c:y val="3.0636091846135152E-2"/>
          <c:w val="0.79013588491312003"/>
          <c:h val="0.87264300985555665"/>
        </c:manualLayout>
      </c:layout>
      <c:lineChart>
        <c:grouping val="standard"/>
        <c:ser>
          <c:idx val="0"/>
          <c:order val="0"/>
          <c:tx>
            <c:strRef>
              <c:f>Sheet1!$B$1:$B$2</c:f>
              <c:strCache>
                <c:ptCount val="1"/>
                <c:pt idx="0">
                  <c:v>8/2/2011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Sheet1!$A$3:$A$27</c:f>
              <c:strCach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strCache>
            </c:strRef>
          </c:cat>
          <c:val>
            <c:numRef>
              <c:f>Sheet1!$B$3:$B$27</c:f>
              <c:numCache>
                <c:formatCode>General</c:formatCode>
                <c:ptCount val="24"/>
                <c:pt idx="0">
                  <c:v>702.18000000000052</c:v>
                </c:pt>
                <c:pt idx="1">
                  <c:v>592.16300000000001</c:v>
                </c:pt>
                <c:pt idx="2">
                  <c:v>550.41</c:v>
                </c:pt>
                <c:pt idx="3">
                  <c:v>523.66300000000001</c:v>
                </c:pt>
                <c:pt idx="4">
                  <c:v>524.64400000000001</c:v>
                </c:pt>
                <c:pt idx="5">
                  <c:v>551.26900000000001</c:v>
                </c:pt>
                <c:pt idx="6">
                  <c:v>600.78800000000183</c:v>
                </c:pt>
                <c:pt idx="7">
                  <c:v>669.71100000000001</c:v>
                </c:pt>
                <c:pt idx="8">
                  <c:v>726.399</c:v>
                </c:pt>
                <c:pt idx="9">
                  <c:v>834.14699999999948</c:v>
                </c:pt>
                <c:pt idx="10">
                  <c:v>980.91300000000001</c:v>
                </c:pt>
                <c:pt idx="11">
                  <c:v>1129.0119999999999</c:v>
                </c:pt>
                <c:pt idx="12">
                  <c:v>1241.2619999999999</c:v>
                </c:pt>
                <c:pt idx="13">
                  <c:v>1346.8219999999999</c:v>
                </c:pt>
                <c:pt idx="14">
                  <c:v>1502.086</c:v>
                </c:pt>
                <c:pt idx="15">
                  <c:v>1599.8989999999999</c:v>
                </c:pt>
                <c:pt idx="16">
                  <c:v>1674.3799999999999</c:v>
                </c:pt>
                <c:pt idx="17">
                  <c:v>1722.3489999999999</c:v>
                </c:pt>
                <c:pt idx="18">
                  <c:v>1669.6949999999968</c:v>
                </c:pt>
                <c:pt idx="19">
                  <c:v>1483.3029999999999</c:v>
                </c:pt>
                <c:pt idx="20">
                  <c:v>1446.1529999999998</c:v>
                </c:pt>
                <c:pt idx="21">
                  <c:v>1377.923</c:v>
                </c:pt>
                <c:pt idx="22">
                  <c:v>1151.0709999999999</c:v>
                </c:pt>
                <c:pt idx="23">
                  <c:v>927.13300000000004</c:v>
                </c:pt>
              </c:numCache>
            </c:numRef>
          </c:val>
        </c:ser>
        <c:ser>
          <c:idx val="1"/>
          <c:order val="1"/>
          <c:tx>
            <c:strRef>
              <c:f>Sheet1!$C$1:$C$2</c:f>
              <c:strCache>
                <c:ptCount val="1"/>
                <c:pt idx="0">
                  <c:v>8/25/2011</c:v>
                </c:pt>
              </c:strCache>
            </c:strRef>
          </c:tx>
          <c:marker>
            <c:symbol val="none"/>
          </c:marker>
          <c:cat>
            <c:strRef>
              <c:f>Sheet1!$A$3:$A$27</c:f>
              <c:strCach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strCache>
            </c:strRef>
          </c:cat>
          <c:val>
            <c:numRef>
              <c:f>Sheet1!$C$3:$C$27</c:f>
              <c:numCache>
                <c:formatCode>General</c:formatCode>
                <c:ptCount val="24"/>
                <c:pt idx="0">
                  <c:v>714.66199999999947</c:v>
                </c:pt>
                <c:pt idx="1">
                  <c:v>632.79200000000003</c:v>
                </c:pt>
                <c:pt idx="2">
                  <c:v>593.75599999999997</c:v>
                </c:pt>
                <c:pt idx="3">
                  <c:v>554.30199999999854</c:v>
                </c:pt>
                <c:pt idx="4">
                  <c:v>548.10599999999999</c:v>
                </c:pt>
                <c:pt idx="5">
                  <c:v>574.54099999999949</c:v>
                </c:pt>
                <c:pt idx="6">
                  <c:v>656.55399999999997</c:v>
                </c:pt>
                <c:pt idx="7">
                  <c:v>709.79100000000005</c:v>
                </c:pt>
                <c:pt idx="8">
                  <c:v>727.38199999999949</c:v>
                </c:pt>
                <c:pt idx="9">
                  <c:v>840.17900000000054</c:v>
                </c:pt>
                <c:pt idx="10">
                  <c:v>954.98500000000001</c:v>
                </c:pt>
                <c:pt idx="11">
                  <c:v>1047.249</c:v>
                </c:pt>
                <c:pt idx="12">
                  <c:v>1189.6029999999998</c:v>
                </c:pt>
                <c:pt idx="13">
                  <c:v>1398.9460000000001</c:v>
                </c:pt>
                <c:pt idx="14">
                  <c:v>1507.7819999999999</c:v>
                </c:pt>
                <c:pt idx="15">
                  <c:v>1595.6689999999999</c:v>
                </c:pt>
                <c:pt idx="16">
                  <c:v>1694.269</c:v>
                </c:pt>
                <c:pt idx="17">
                  <c:v>1668.8209999999999</c:v>
                </c:pt>
                <c:pt idx="18">
                  <c:v>1607.1219999999998</c:v>
                </c:pt>
                <c:pt idx="19">
                  <c:v>1485.0889999999999</c:v>
                </c:pt>
                <c:pt idx="20">
                  <c:v>1516.585</c:v>
                </c:pt>
                <c:pt idx="21">
                  <c:v>1389.758</c:v>
                </c:pt>
                <c:pt idx="22">
                  <c:v>1200.559</c:v>
                </c:pt>
                <c:pt idx="23">
                  <c:v>956.52699999999948</c:v>
                </c:pt>
              </c:numCache>
            </c:numRef>
          </c:val>
        </c:ser>
        <c:ser>
          <c:idx val="2"/>
          <c:order val="2"/>
          <c:tx>
            <c:strRef>
              <c:f>Sheet1!$D$1:$D$2</c:f>
              <c:strCache>
                <c:ptCount val="1"/>
                <c:pt idx="0">
                  <c:v>7/5/2011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strRef>
              <c:f>Sheet1!$A$3:$A$27</c:f>
              <c:strCach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strCache>
            </c:strRef>
          </c:cat>
          <c:val>
            <c:numRef>
              <c:f>Sheet1!$D$3:$D$27</c:f>
              <c:numCache>
                <c:formatCode>General</c:formatCode>
                <c:ptCount val="24"/>
                <c:pt idx="0">
                  <c:v>732.45599999999843</c:v>
                </c:pt>
                <c:pt idx="1">
                  <c:v>645.55099999999948</c:v>
                </c:pt>
                <c:pt idx="2">
                  <c:v>598.37099999999998</c:v>
                </c:pt>
                <c:pt idx="3">
                  <c:v>578.399</c:v>
                </c:pt>
                <c:pt idx="4">
                  <c:v>568.04300000000001</c:v>
                </c:pt>
                <c:pt idx="5">
                  <c:v>591.24300000000005</c:v>
                </c:pt>
                <c:pt idx="6">
                  <c:v>634.61</c:v>
                </c:pt>
                <c:pt idx="7">
                  <c:v>692.26199999999949</c:v>
                </c:pt>
                <c:pt idx="8">
                  <c:v>780.49199999999996</c:v>
                </c:pt>
                <c:pt idx="9">
                  <c:v>894.44699999999818</c:v>
                </c:pt>
                <c:pt idx="10">
                  <c:v>986.97400000000005</c:v>
                </c:pt>
                <c:pt idx="11">
                  <c:v>1129.0070000000001</c:v>
                </c:pt>
                <c:pt idx="12">
                  <c:v>1255.33</c:v>
                </c:pt>
                <c:pt idx="13">
                  <c:v>1408.4829999999999</c:v>
                </c:pt>
                <c:pt idx="14">
                  <c:v>1500.846</c:v>
                </c:pt>
                <c:pt idx="15">
                  <c:v>1582.518</c:v>
                </c:pt>
                <c:pt idx="16">
                  <c:v>1574.348</c:v>
                </c:pt>
                <c:pt idx="17">
                  <c:v>1578.6039999999998</c:v>
                </c:pt>
                <c:pt idx="18">
                  <c:v>1584.297</c:v>
                </c:pt>
                <c:pt idx="19">
                  <c:v>1552.5170000000001</c:v>
                </c:pt>
                <c:pt idx="20">
                  <c:v>1558.75</c:v>
                </c:pt>
                <c:pt idx="21">
                  <c:v>1449.98</c:v>
                </c:pt>
                <c:pt idx="22">
                  <c:v>1233.1209999999999</c:v>
                </c:pt>
                <c:pt idx="23">
                  <c:v>961.98500000000001</c:v>
                </c:pt>
              </c:numCache>
            </c:numRef>
          </c:val>
        </c:ser>
        <c:ser>
          <c:idx val="3"/>
          <c:order val="3"/>
          <c:tx>
            <c:strRef>
              <c:f>Sheet1!$E$1:$E$2</c:f>
              <c:strCache>
                <c:ptCount val="1"/>
                <c:pt idx="0">
                  <c:v>7/8/2011</c:v>
                </c:pt>
              </c:strCache>
            </c:strRef>
          </c:tx>
          <c:marker>
            <c:symbol val="none"/>
          </c:marker>
          <c:cat>
            <c:strRef>
              <c:f>Sheet1!$A$3:$A$27</c:f>
              <c:strCach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strCache>
            </c:strRef>
          </c:cat>
          <c:val>
            <c:numRef>
              <c:f>Sheet1!$E$3:$E$27</c:f>
              <c:numCache>
                <c:formatCode>General</c:formatCode>
                <c:ptCount val="24"/>
                <c:pt idx="0">
                  <c:v>862.87099999999998</c:v>
                </c:pt>
                <c:pt idx="1">
                  <c:v>741.54899999999998</c:v>
                </c:pt>
                <c:pt idx="2">
                  <c:v>662.654</c:v>
                </c:pt>
                <c:pt idx="3">
                  <c:v>619.64400000000001</c:v>
                </c:pt>
                <c:pt idx="4">
                  <c:v>590.78099999999995</c:v>
                </c:pt>
                <c:pt idx="5">
                  <c:v>640.76099999999997</c:v>
                </c:pt>
                <c:pt idx="6">
                  <c:v>689.28300000000183</c:v>
                </c:pt>
                <c:pt idx="7">
                  <c:v>764.62300000000005</c:v>
                </c:pt>
                <c:pt idx="8">
                  <c:v>853.26</c:v>
                </c:pt>
                <c:pt idx="9">
                  <c:v>972.66699999999946</c:v>
                </c:pt>
                <c:pt idx="10">
                  <c:v>1112.8979999999999</c:v>
                </c:pt>
                <c:pt idx="11">
                  <c:v>1216.1879999999999</c:v>
                </c:pt>
                <c:pt idx="12">
                  <c:v>1314.4480000000001</c:v>
                </c:pt>
                <c:pt idx="13">
                  <c:v>1438.325</c:v>
                </c:pt>
                <c:pt idx="14">
                  <c:v>1570.463</c:v>
                </c:pt>
                <c:pt idx="15">
                  <c:v>1619.7429999999999</c:v>
                </c:pt>
                <c:pt idx="16">
                  <c:v>1606.2449999999999</c:v>
                </c:pt>
                <c:pt idx="17">
                  <c:v>1563.768</c:v>
                </c:pt>
                <c:pt idx="18">
                  <c:v>1508.896</c:v>
                </c:pt>
                <c:pt idx="19">
                  <c:v>1396.6809999999998</c:v>
                </c:pt>
                <c:pt idx="20">
                  <c:v>1317.3809999999999</c:v>
                </c:pt>
                <c:pt idx="21">
                  <c:v>1250.4170000000001</c:v>
                </c:pt>
                <c:pt idx="22">
                  <c:v>1093.704</c:v>
                </c:pt>
                <c:pt idx="23">
                  <c:v>878.20600000000002</c:v>
                </c:pt>
              </c:numCache>
            </c:numRef>
          </c:val>
        </c:ser>
        <c:ser>
          <c:idx val="4"/>
          <c:order val="4"/>
          <c:tx>
            <c:strRef>
              <c:f>Sheet1!$F$1:$F$2</c:f>
              <c:strCache>
                <c:ptCount val="1"/>
                <c:pt idx="0">
                  <c:v>8/29/2011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strRef>
              <c:f>Sheet1!$A$3:$A$27</c:f>
              <c:strCach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strCache>
            </c:strRef>
          </c:cat>
          <c:val>
            <c:numRef>
              <c:f>Sheet1!$F$3:$F$27</c:f>
              <c:numCache>
                <c:formatCode>General</c:formatCode>
                <c:ptCount val="24"/>
                <c:pt idx="0">
                  <c:v>840.048</c:v>
                </c:pt>
                <c:pt idx="1">
                  <c:v>685.69100000000003</c:v>
                </c:pt>
                <c:pt idx="2">
                  <c:v>632.15899999999999</c:v>
                </c:pt>
                <c:pt idx="3">
                  <c:v>604.87300000000005</c:v>
                </c:pt>
                <c:pt idx="4">
                  <c:v>599.98099999999999</c:v>
                </c:pt>
                <c:pt idx="5">
                  <c:v>632.61599999999999</c:v>
                </c:pt>
                <c:pt idx="6">
                  <c:v>710.13900000000001</c:v>
                </c:pt>
                <c:pt idx="7">
                  <c:v>762.32399999999996</c:v>
                </c:pt>
                <c:pt idx="8">
                  <c:v>773.48199999999997</c:v>
                </c:pt>
                <c:pt idx="9">
                  <c:v>872.87199999999996</c:v>
                </c:pt>
                <c:pt idx="10">
                  <c:v>1015.6980000000005</c:v>
                </c:pt>
                <c:pt idx="11">
                  <c:v>1217.326</c:v>
                </c:pt>
                <c:pt idx="12">
                  <c:v>1414.12</c:v>
                </c:pt>
                <c:pt idx="13">
                  <c:v>1571.3839999999998</c:v>
                </c:pt>
                <c:pt idx="14">
                  <c:v>1696.1669999999999</c:v>
                </c:pt>
                <c:pt idx="15">
                  <c:v>1811.877</c:v>
                </c:pt>
                <c:pt idx="16">
                  <c:v>1792.347</c:v>
                </c:pt>
                <c:pt idx="17">
                  <c:v>1738.1</c:v>
                </c:pt>
                <c:pt idx="18">
                  <c:v>1633.7750000000001</c:v>
                </c:pt>
                <c:pt idx="19">
                  <c:v>1519.9549999999999</c:v>
                </c:pt>
                <c:pt idx="20">
                  <c:v>1450.212</c:v>
                </c:pt>
                <c:pt idx="21">
                  <c:v>1292.22</c:v>
                </c:pt>
                <c:pt idx="22">
                  <c:v>1048.971</c:v>
                </c:pt>
                <c:pt idx="23">
                  <c:v>844.64400000000001</c:v>
                </c:pt>
              </c:numCache>
            </c:numRef>
          </c:val>
        </c:ser>
        <c:ser>
          <c:idx val="5"/>
          <c:order val="5"/>
          <c:tx>
            <c:strRef>
              <c:f>Sheet1!$G$1:$G$2</c:f>
              <c:strCache>
                <c:ptCount val="1"/>
                <c:pt idx="0">
                  <c:v>7/6/2011</c:v>
                </c:pt>
              </c:strCache>
            </c:strRef>
          </c:tx>
          <c:marker>
            <c:symbol val="none"/>
          </c:marker>
          <c:cat>
            <c:strRef>
              <c:f>Sheet1!$A$3:$A$27</c:f>
              <c:strCach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strCache>
            </c:strRef>
          </c:cat>
          <c:val>
            <c:numRef>
              <c:f>Sheet1!$G$3:$G$27</c:f>
              <c:numCache>
                <c:formatCode>General</c:formatCode>
                <c:ptCount val="24"/>
                <c:pt idx="0">
                  <c:v>835.40899999999999</c:v>
                </c:pt>
                <c:pt idx="1">
                  <c:v>723.49400000000003</c:v>
                </c:pt>
                <c:pt idx="2">
                  <c:v>663.59</c:v>
                </c:pt>
                <c:pt idx="3">
                  <c:v>627.17999999999995</c:v>
                </c:pt>
                <c:pt idx="4">
                  <c:v>610.91399999999999</c:v>
                </c:pt>
                <c:pt idx="5">
                  <c:v>655.89599999999996</c:v>
                </c:pt>
                <c:pt idx="6">
                  <c:v>728.33999999999946</c:v>
                </c:pt>
                <c:pt idx="7">
                  <c:v>779.05199999999854</c:v>
                </c:pt>
                <c:pt idx="8">
                  <c:v>873.40099999999939</c:v>
                </c:pt>
                <c:pt idx="9">
                  <c:v>1012.875</c:v>
                </c:pt>
                <c:pt idx="10">
                  <c:v>1157.9849999999999</c:v>
                </c:pt>
                <c:pt idx="11">
                  <c:v>1310.8679999999999</c:v>
                </c:pt>
                <c:pt idx="12">
                  <c:v>1480.8019999999999</c:v>
                </c:pt>
                <c:pt idx="13">
                  <c:v>1582.1029999999998</c:v>
                </c:pt>
                <c:pt idx="14">
                  <c:v>1663.0509999999999</c:v>
                </c:pt>
                <c:pt idx="15">
                  <c:v>1708.6469999999999</c:v>
                </c:pt>
                <c:pt idx="16">
                  <c:v>1677.9360000000001</c:v>
                </c:pt>
                <c:pt idx="17">
                  <c:v>1702.31</c:v>
                </c:pt>
                <c:pt idx="18">
                  <c:v>1696.251</c:v>
                </c:pt>
                <c:pt idx="19">
                  <c:v>1564.8239999999998</c:v>
                </c:pt>
                <c:pt idx="20">
                  <c:v>1433.5519999999999</c:v>
                </c:pt>
                <c:pt idx="21">
                  <c:v>1383.59</c:v>
                </c:pt>
                <c:pt idx="22">
                  <c:v>1218.9170000000001</c:v>
                </c:pt>
                <c:pt idx="23">
                  <c:v>949.94999999999948</c:v>
                </c:pt>
              </c:numCache>
            </c:numRef>
          </c:val>
        </c:ser>
        <c:ser>
          <c:idx val="6"/>
          <c:order val="6"/>
          <c:tx>
            <c:strRef>
              <c:f>Sheet1!$H$1:$H$2</c:f>
              <c:strCache>
                <c:ptCount val="1"/>
                <c:pt idx="0">
                  <c:v>7/7/2011</c:v>
                </c:pt>
              </c:strCache>
            </c:strRef>
          </c:tx>
          <c:marker>
            <c:symbol val="none"/>
          </c:marker>
          <c:cat>
            <c:strRef>
              <c:f>Sheet1!$A$3:$A$27</c:f>
              <c:strCach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strCache>
            </c:strRef>
          </c:cat>
          <c:val>
            <c:numRef>
              <c:f>Sheet1!$H$3:$H$27</c:f>
              <c:numCache>
                <c:formatCode>General</c:formatCode>
                <c:ptCount val="24"/>
                <c:pt idx="0">
                  <c:v>765.69299999999998</c:v>
                </c:pt>
                <c:pt idx="1">
                  <c:v>662.77800000000184</c:v>
                </c:pt>
                <c:pt idx="2">
                  <c:v>615.07500000000005</c:v>
                </c:pt>
                <c:pt idx="3">
                  <c:v>594.56599999999946</c:v>
                </c:pt>
                <c:pt idx="4">
                  <c:v>577.5669999999983</c:v>
                </c:pt>
                <c:pt idx="5">
                  <c:v>624.82699999999818</c:v>
                </c:pt>
                <c:pt idx="6">
                  <c:v>663.07899999999995</c:v>
                </c:pt>
                <c:pt idx="7">
                  <c:v>743.42899999999997</c:v>
                </c:pt>
                <c:pt idx="8">
                  <c:v>847.22299999999996</c:v>
                </c:pt>
                <c:pt idx="9">
                  <c:v>969.27599999999995</c:v>
                </c:pt>
                <c:pt idx="10">
                  <c:v>1157.6849999999968</c:v>
                </c:pt>
                <c:pt idx="11">
                  <c:v>1305.2170000000001</c:v>
                </c:pt>
                <c:pt idx="12">
                  <c:v>1472.3329999999999</c:v>
                </c:pt>
                <c:pt idx="13">
                  <c:v>1604.8789999999999</c:v>
                </c:pt>
                <c:pt idx="14">
                  <c:v>1748.989</c:v>
                </c:pt>
                <c:pt idx="15">
                  <c:v>1837.549</c:v>
                </c:pt>
                <c:pt idx="16">
                  <c:v>1807.73</c:v>
                </c:pt>
                <c:pt idx="17">
                  <c:v>1815.4849999999999</c:v>
                </c:pt>
                <c:pt idx="18">
                  <c:v>1783.2070000000001</c:v>
                </c:pt>
                <c:pt idx="19">
                  <c:v>1629.3619999999999</c:v>
                </c:pt>
                <c:pt idx="20">
                  <c:v>1524.5409999999999</c:v>
                </c:pt>
                <c:pt idx="21">
                  <c:v>1451.6309999999999</c:v>
                </c:pt>
                <c:pt idx="22">
                  <c:v>1261.9490000000001</c:v>
                </c:pt>
                <c:pt idx="23">
                  <c:v>1056.239</c:v>
                </c:pt>
              </c:numCache>
            </c:numRef>
          </c:val>
        </c:ser>
        <c:ser>
          <c:idx val="7"/>
          <c:order val="7"/>
          <c:tx>
            <c:strRef>
              <c:f>Sheet1!$I$1:$I$2</c:f>
              <c:strCache>
                <c:ptCount val="1"/>
                <c:pt idx="0">
                  <c:v>9/6/2011</c:v>
                </c:pt>
              </c:strCache>
            </c:strRef>
          </c:tx>
          <c:marker>
            <c:symbol val="none"/>
          </c:marker>
          <c:cat>
            <c:strRef>
              <c:f>Sheet1!$A$3:$A$27</c:f>
              <c:strCach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strCache>
            </c:strRef>
          </c:cat>
          <c:val>
            <c:numRef>
              <c:f>Sheet1!$I$3:$I$27</c:f>
              <c:numCache>
                <c:formatCode>General</c:formatCode>
                <c:ptCount val="24"/>
                <c:pt idx="0">
                  <c:v>681.93199999999842</c:v>
                </c:pt>
                <c:pt idx="1">
                  <c:v>590.66599999999949</c:v>
                </c:pt>
                <c:pt idx="2">
                  <c:v>551.53300000000002</c:v>
                </c:pt>
                <c:pt idx="3">
                  <c:v>535.48299999999949</c:v>
                </c:pt>
                <c:pt idx="4">
                  <c:v>538.97900000000004</c:v>
                </c:pt>
                <c:pt idx="5">
                  <c:v>590.86399999999946</c:v>
                </c:pt>
                <c:pt idx="6">
                  <c:v>699.73800000000051</c:v>
                </c:pt>
                <c:pt idx="7">
                  <c:v>760.75400000000002</c:v>
                </c:pt>
                <c:pt idx="8">
                  <c:v>749.31</c:v>
                </c:pt>
                <c:pt idx="9">
                  <c:v>823.88300000000004</c:v>
                </c:pt>
                <c:pt idx="10">
                  <c:v>872.78400000000158</c:v>
                </c:pt>
                <c:pt idx="11">
                  <c:v>933.70299999999997</c:v>
                </c:pt>
                <c:pt idx="12">
                  <c:v>1044.038</c:v>
                </c:pt>
                <c:pt idx="13">
                  <c:v>1274.7850000000001</c:v>
                </c:pt>
                <c:pt idx="14">
                  <c:v>1486.2739999999999</c:v>
                </c:pt>
                <c:pt idx="15">
                  <c:v>1732.809</c:v>
                </c:pt>
                <c:pt idx="16">
                  <c:v>1980.09</c:v>
                </c:pt>
                <c:pt idx="17">
                  <c:v>2088.3950000000059</c:v>
                </c:pt>
                <c:pt idx="18">
                  <c:v>2148.3049999999998</c:v>
                </c:pt>
                <c:pt idx="19">
                  <c:v>2060.5450000000001</c:v>
                </c:pt>
                <c:pt idx="20">
                  <c:v>2070.3920000000012</c:v>
                </c:pt>
                <c:pt idx="21">
                  <c:v>1856.8879999999999</c:v>
                </c:pt>
                <c:pt idx="22">
                  <c:v>1499.37</c:v>
                </c:pt>
                <c:pt idx="23">
                  <c:v>1208.423</c:v>
                </c:pt>
              </c:numCache>
            </c:numRef>
          </c:val>
        </c:ser>
        <c:ser>
          <c:idx val="8"/>
          <c:order val="8"/>
          <c:tx>
            <c:strRef>
              <c:f>Sheet1!$J$1:$J$2</c:f>
              <c:strCache>
                <c:ptCount val="1"/>
                <c:pt idx="0">
                  <c:v>9/7/2011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Sheet1!$A$3:$A$27</c:f>
              <c:strCach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strCache>
            </c:strRef>
          </c:cat>
          <c:val>
            <c:numRef>
              <c:f>Sheet1!$J$3:$J$27</c:f>
              <c:numCache>
                <c:formatCode>General</c:formatCode>
                <c:ptCount val="24"/>
                <c:pt idx="0">
                  <c:v>999.64</c:v>
                </c:pt>
                <c:pt idx="1">
                  <c:v>856.44299999999816</c:v>
                </c:pt>
                <c:pt idx="2">
                  <c:v>753.3649999999983</c:v>
                </c:pt>
                <c:pt idx="3">
                  <c:v>717.923</c:v>
                </c:pt>
                <c:pt idx="4">
                  <c:v>684.0669999999983</c:v>
                </c:pt>
                <c:pt idx="5">
                  <c:v>712.14499999999998</c:v>
                </c:pt>
                <c:pt idx="6">
                  <c:v>806.11599999999999</c:v>
                </c:pt>
                <c:pt idx="7">
                  <c:v>833.024</c:v>
                </c:pt>
                <c:pt idx="8">
                  <c:v>908.58299999999997</c:v>
                </c:pt>
                <c:pt idx="9">
                  <c:v>1062.009</c:v>
                </c:pt>
                <c:pt idx="10">
                  <c:v>1290.117</c:v>
                </c:pt>
                <c:pt idx="11">
                  <c:v>1552.723</c:v>
                </c:pt>
                <c:pt idx="12">
                  <c:v>1880.6589999999999</c:v>
                </c:pt>
                <c:pt idx="13">
                  <c:v>2041.126</c:v>
                </c:pt>
                <c:pt idx="14">
                  <c:v>1646.278</c:v>
                </c:pt>
                <c:pt idx="15">
                  <c:v>1549.2329999999999</c:v>
                </c:pt>
                <c:pt idx="16">
                  <c:v>1595.953</c:v>
                </c:pt>
                <c:pt idx="17">
                  <c:v>1667.3609999999999</c:v>
                </c:pt>
                <c:pt idx="18">
                  <c:v>2423.3940000000002</c:v>
                </c:pt>
                <c:pt idx="19">
                  <c:v>2564.636</c:v>
                </c:pt>
                <c:pt idx="20">
                  <c:v>2314.9850000000001</c:v>
                </c:pt>
                <c:pt idx="21">
                  <c:v>2074.0720000000001</c:v>
                </c:pt>
                <c:pt idx="22">
                  <c:v>1691.4970000000001</c:v>
                </c:pt>
                <c:pt idx="23">
                  <c:v>1296.3009999999999</c:v>
                </c:pt>
              </c:numCache>
            </c:numRef>
          </c:val>
        </c:ser>
        <c:marker val="1"/>
        <c:axId val="94790016"/>
        <c:axId val="94791936"/>
      </c:lineChart>
      <c:catAx>
        <c:axId val="947900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Hour Ending</a:t>
                </a:r>
              </a:p>
            </c:rich>
          </c:tx>
          <c:layout/>
        </c:title>
        <c:tickLblPos val="nextTo"/>
        <c:crossAx val="94791936"/>
        <c:crosses val="autoZero"/>
        <c:auto val="1"/>
        <c:lblAlgn val="ctr"/>
        <c:lblOffset val="100"/>
        <c:tickLblSkip val="3"/>
      </c:catAx>
      <c:valAx>
        <c:axId val="947919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Total Load (kWh)</a:t>
                </a:r>
              </a:p>
            </c:rich>
          </c:tx>
          <c:layout/>
        </c:title>
        <c:numFmt formatCode="General" sourceLinked="1"/>
        <c:tickLblPos val="nextTo"/>
        <c:crossAx val="947900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05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pivotSource>
    <c:name>[sept_comp.xlsx]Sheet1!PivotTable1</c:name>
    <c:fmtId val="2"/>
  </c:pivotSource>
  <c:chart>
    <c:pivotFmts>
      <c:pivotFmt>
        <c:idx val="0"/>
        <c:marker>
          <c:symbol val="none"/>
        </c:marker>
      </c:pivotFmt>
      <c:pivotFmt>
        <c:idx val="1"/>
        <c:spPr>
          <a:ln>
            <a:solidFill>
              <a:srgbClr val="00B050"/>
            </a:solidFill>
            <a:prstDash val="sysDash"/>
          </a:ln>
        </c:spPr>
        <c:marker>
          <c:symbol val="none"/>
        </c:marker>
      </c:pivotFmt>
      <c:pivotFmt>
        <c:idx val="2"/>
        <c:spPr>
          <a:ln>
            <a:prstDash val="dashDot"/>
          </a:ln>
        </c:spPr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spPr>
          <a:ln>
            <a:solidFill>
              <a:srgbClr val="FF0000"/>
            </a:solidFill>
            <a:prstDash val="sysDot"/>
          </a:ln>
        </c:spPr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spPr>
          <a:ln>
            <a:solidFill>
              <a:srgbClr val="00B050"/>
            </a:solidFill>
            <a:prstDash val="sysDash"/>
          </a:ln>
        </c:spPr>
        <c:marker>
          <c:symbol val="none"/>
        </c:marker>
      </c:pivotFmt>
      <c:pivotFmt>
        <c:idx val="7"/>
        <c:spPr>
          <a:ln>
            <a:solidFill>
              <a:srgbClr val="FF0000"/>
            </a:solidFill>
            <a:prstDash val="sysDot"/>
          </a:ln>
        </c:spPr>
        <c:marker>
          <c:symbol val="none"/>
        </c:marker>
      </c:pivotFmt>
    </c:pivotFmts>
    <c:plotArea>
      <c:layout/>
      <c:lineChart>
        <c:grouping val="standard"/>
        <c:ser>
          <c:idx val="0"/>
          <c:order val="0"/>
          <c:tx>
            <c:strRef>
              <c:f>Sheet1!$B$3:$B$4</c:f>
              <c:strCache>
                <c:ptCount val="1"/>
                <c:pt idx="0">
                  <c:v>7-Sep-11</c:v>
                </c:pt>
              </c:strCache>
            </c:strRef>
          </c:tx>
          <c:spPr>
            <a:ln>
              <a:solidFill>
                <a:srgbClr val="336C99"/>
              </a:solidFill>
            </a:ln>
          </c:spPr>
          <c:marker>
            <c:symbol val="none"/>
          </c:marker>
          <c:cat>
            <c:strRef>
              <c:f>Sheet1!$A$5:$A$29</c:f>
              <c:strCach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strCache>
            </c:strRef>
          </c:cat>
          <c:val>
            <c:numRef>
              <c:f>Sheet1!$B$5:$B$29</c:f>
              <c:numCache>
                <c:formatCode>General</c:formatCode>
                <c:ptCount val="24"/>
                <c:pt idx="0">
                  <c:v>1.0871089999999999</c:v>
                </c:pt>
                <c:pt idx="1">
                  <c:v>0.93156619999999746</c:v>
                </c:pt>
                <c:pt idx="2">
                  <c:v>0.82170719999999997</c:v>
                </c:pt>
                <c:pt idx="3">
                  <c:v>0.78034629999999949</c:v>
                </c:pt>
                <c:pt idx="4">
                  <c:v>0.73560630000000005</c:v>
                </c:pt>
                <c:pt idx="5">
                  <c:v>0.75408629999999999</c:v>
                </c:pt>
                <c:pt idx="6">
                  <c:v>0.85036329999999949</c:v>
                </c:pt>
                <c:pt idx="7">
                  <c:v>0.89980190000000004</c:v>
                </c:pt>
                <c:pt idx="8">
                  <c:v>0.99895140000000004</c:v>
                </c:pt>
                <c:pt idx="9">
                  <c:v>1.1575759999999999</c:v>
                </c:pt>
                <c:pt idx="10">
                  <c:v>1.3893989999999998</c:v>
                </c:pt>
                <c:pt idx="11">
                  <c:v>1.6793100000000001</c:v>
                </c:pt>
                <c:pt idx="12">
                  <c:v>2.0275539999999999</c:v>
                </c:pt>
                <c:pt idx="13">
                  <c:v>2.2118039999999977</c:v>
                </c:pt>
                <c:pt idx="14">
                  <c:v>1.7544219999999968</c:v>
                </c:pt>
                <c:pt idx="15">
                  <c:v>1.6619599999999999</c:v>
                </c:pt>
                <c:pt idx="16">
                  <c:v>1.7216269999999958</c:v>
                </c:pt>
                <c:pt idx="17">
                  <c:v>1.8047059999999999</c:v>
                </c:pt>
                <c:pt idx="18">
                  <c:v>2.6375479999999998</c:v>
                </c:pt>
                <c:pt idx="19">
                  <c:v>2.7991290000000002</c:v>
                </c:pt>
                <c:pt idx="20">
                  <c:v>2.5437059999999998</c:v>
                </c:pt>
                <c:pt idx="21">
                  <c:v>2.272529</c:v>
                </c:pt>
                <c:pt idx="22">
                  <c:v>1.8449709999999999</c:v>
                </c:pt>
                <c:pt idx="23">
                  <c:v>1.4015649999999942</c:v>
                </c:pt>
              </c:numCache>
            </c:numRef>
          </c:val>
        </c:ser>
        <c:ser>
          <c:idx val="1"/>
          <c:order val="1"/>
          <c:tx>
            <c:strRef>
              <c:f>Sheet1!$C$3:$C$4</c:f>
              <c:strCache>
                <c:ptCount val="1"/>
                <c:pt idx="0">
                  <c:v>8-Sep-11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none"/>
          </c:marker>
          <c:cat>
            <c:strRef>
              <c:f>Sheet1!$A$5:$A$29</c:f>
              <c:strCach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strCache>
            </c:strRef>
          </c:cat>
          <c:val>
            <c:numRef>
              <c:f>Sheet1!$C$5:$C$29</c:f>
              <c:numCache>
                <c:formatCode>General</c:formatCode>
                <c:ptCount val="24"/>
                <c:pt idx="0">
                  <c:v>1.2119029999999971</c:v>
                </c:pt>
                <c:pt idx="1">
                  <c:v>1.032268</c:v>
                </c:pt>
                <c:pt idx="2">
                  <c:v>0.89922609999999958</c:v>
                </c:pt>
                <c:pt idx="3">
                  <c:v>0.80530330000000006</c:v>
                </c:pt>
                <c:pt idx="4">
                  <c:v>0.75187059999999994</c:v>
                </c:pt>
                <c:pt idx="5">
                  <c:v>0.76536859999999951</c:v>
                </c:pt>
                <c:pt idx="6">
                  <c:v>0.86325229999999997</c:v>
                </c:pt>
                <c:pt idx="7">
                  <c:v>0.9455595</c:v>
                </c:pt>
                <c:pt idx="8">
                  <c:v>1.0409729999999999</c:v>
                </c:pt>
                <c:pt idx="9">
                  <c:v>1.1927420000000029</c:v>
                </c:pt>
                <c:pt idx="10">
                  <c:v>1.3759870000000001</c:v>
                </c:pt>
                <c:pt idx="11">
                  <c:v>1.6296339999999998</c:v>
                </c:pt>
                <c:pt idx="12">
                  <c:v>1.9142269999999999</c:v>
                </c:pt>
                <c:pt idx="13">
                  <c:v>1.629332</c:v>
                </c:pt>
                <c:pt idx="14">
                  <c:v>1.616663</c:v>
                </c:pt>
                <c:pt idx="15">
                  <c:v>1.029102</c:v>
                </c:pt>
                <c:pt idx="16">
                  <c:v>0</c:v>
                </c:pt>
                <c:pt idx="17">
                  <c:v>0</c:v>
                </c:pt>
                <c:pt idx="18">
                  <c:v>3.4837000000000123E-3</c:v>
                </c:pt>
                <c:pt idx="19">
                  <c:v>8.2941000000000004E-3</c:v>
                </c:pt>
                <c:pt idx="20">
                  <c:v>4.7222199999999999E-2</c:v>
                </c:pt>
                <c:pt idx="21">
                  <c:v>0.14369930000000039</c:v>
                </c:pt>
                <c:pt idx="22">
                  <c:v>0.24416990000000036</c:v>
                </c:pt>
                <c:pt idx="23">
                  <c:v>0.32346410000000103</c:v>
                </c:pt>
              </c:numCache>
            </c:numRef>
          </c:val>
        </c:ser>
        <c:ser>
          <c:idx val="2"/>
          <c:order val="2"/>
          <c:tx>
            <c:strRef>
              <c:f>Sheet1!$D$3:$D$4</c:f>
              <c:strCache>
                <c:ptCount val="1"/>
                <c:pt idx="0">
                  <c:v>9-Sep-11</c:v>
                </c:pt>
              </c:strCache>
            </c:strRef>
          </c:tx>
          <c:spPr>
            <a:ln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strRef>
              <c:f>Sheet1!$A$5:$A$29</c:f>
              <c:strCach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strCache>
            </c:strRef>
          </c:cat>
          <c:val>
            <c:numRef>
              <c:f>Sheet1!$D$5:$D$29</c:f>
              <c:numCache>
                <c:formatCode>General</c:formatCode>
                <c:ptCount val="24"/>
                <c:pt idx="0">
                  <c:v>0.44555530000000004</c:v>
                </c:pt>
                <c:pt idx="1">
                  <c:v>0.65726140000000144</c:v>
                </c:pt>
                <c:pt idx="2">
                  <c:v>0.84814820000000168</c:v>
                </c:pt>
                <c:pt idx="3">
                  <c:v>0.76306629999999998</c:v>
                </c:pt>
                <c:pt idx="4">
                  <c:v>0.7045175999999983</c:v>
                </c:pt>
                <c:pt idx="5">
                  <c:v>0.71246940000000003</c:v>
                </c:pt>
                <c:pt idx="6">
                  <c:v>0.78861119999999996</c:v>
                </c:pt>
                <c:pt idx="7">
                  <c:v>0.84395840000000144</c:v>
                </c:pt>
                <c:pt idx="8">
                  <c:v>0.86898570000000064</c:v>
                </c:pt>
                <c:pt idx="9">
                  <c:v>0.91127570000000002</c:v>
                </c:pt>
                <c:pt idx="10">
                  <c:v>0.93780100000000144</c:v>
                </c:pt>
                <c:pt idx="11">
                  <c:v>0.97910790000000003</c:v>
                </c:pt>
                <c:pt idx="12">
                  <c:v>1.0400160000000001</c:v>
                </c:pt>
                <c:pt idx="13">
                  <c:v>1.083342</c:v>
                </c:pt>
                <c:pt idx="14">
                  <c:v>1.050978</c:v>
                </c:pt>
                <c:pt idx="15">
                  <c:v>1.0599839999999998</c:v>
                </c:pt>
                <c:pt idx="16">
                  <c:v>1.1104550000000029</c:v>
                </c:pt>
                <c:pt idx="17">
                  <c:v>1.1063850000000028</c:v>
                </c:pt>
                <c:pt idx="18">
                  <c:v>1.2343170000000001</c:v>
                </c:pt>
                <c:pt idx="19">
                  <c:v>1.2467239999999971</c:v>
                </c:pt>
                <c:pt idx="20">
                  <c:v>1.229364999999996</c:v>
                </c:pt>
                <c:pt idx="21">
                  <c:v>1.1257979999999999</c:v>
                </c:pt>
                <c:pt idx="22">
                  <c:v>0.97976200000000002</c:v>
                </c:pt>
                <c:pt idx="23">
                  <c:v>0.83036799999999855</c:v>
                </c:pt>
              </c:numCache>
            </c:numRef>
          </c:val>
        </c:ser>
        <c:marker val="1"/>
        <c:axId val="94809088"/>
        <c:axId val="94979200"/>
      </c:lineChart>
      <c:catAx>
        <c:axId val="948090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Hour Ending</a:t>
                </a:r>
              </a:p>
            </c:rich>
          </c:tx>
          <c:layout/>
        </c:title>
        <c:tickLblPos val="nextTo"/>
        <c:crossAx val="94979200"/>
        <c:crosses val="autoZero"/>
        <c:auto val="1"/>
        <c:lblAlgn val="ctr"/>
        <c:lblOffset val="100"/>
        <c:tickLblSkip val="3"/>
      </c:catAx>
      <c:valAx>
        <c:axId val="949792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kWh</a:t>
                </a:r>
              </a:p>
            </c:rich>
          </c:tx>
          <c:layout/>
        </c:title>
        <c:numFmt formatCode="General" sourceLinked="1"/>
        <c:tickLblPos val="nextTo"/>
        <c:crossAx val="948090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2434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1" tIns="46564" rIns="93131" bIns="46564" numCol="1" anchor="t" anchorCtr="0" compatLnSpc="1">
            <a:prstTxWarp prst="textNoShape">
              <a:avLst/>
            </a:prstTxWarp>
          </a:bodyPr>
          <a:lstStyle>
            <a:lvl1pPr defTabSz="928528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804" y="1"/>
            <a:ext cx="2982434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1" tIns="46564" rIns="93131" bIns="46564" numCol="1" anchor="t" anchorCtr="0" compatLnSpc="1">
            <a:prstTxWarp prst="textNoShape">
              <a:avLst/>
            </a:prstTxWarp>
          </a:bodyPr>
          <a:lstStyle>
            <a:lvl1pPr algn="r" defTabSz="928528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62"/>
            <a:ext cx="2982434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1" tIns="46564" rIns="93131" bIns="46564" numCol="1" anchor="b" anchorCtr="0" compatLnSpc="1">
            <a:prstTxWarp prst="textNoShape">
              <a:avLst/>
            </a:prstTxWarp>
          </a:bodyPr>
          <a:lstStyle>
            <a:lvl1pPr defTabSz="928528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804" y="8829662"/>
            <a:ext cx="2982434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1" tIns="46564" rIns="93131" bIns="46564" numCol="1" anchor="b" anchorCtr="0" compatLnSpc="1">
            <a:prstTxWarp prst="textNoShape">
              <a:avLst/>
            </a:prstTxWarp>
          </a:bodyPr>
          <a:lstStyle>
            <a:lvl1pPr algn="r" defTabSz="928528">
              <a:defRPr sz="1200">
                <a:cs typeface="+mn-cs"/>
              </a:defRPr>
            </a:lvl1pPr>
          </a:lstStyle>
          <a:p>
            <a:pPr>
              <a:defRPr/>
            </a:pPr>
            <a:fld id="{247E3E24-53E5-499E-B7A2-36AB86BE02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2434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1" tIns="46564" rIns="93131" bIns="46564" numCol="1" anchor="t" anchorCtr="0" compatLnSpc="1">
            <a:prstTxWarp prst="textNoShape">
              <a:avLst/>
            </a:prstTxWarp>
          </a:bodyPr>
          <a:lstStyle>
            <a:lvl1pPr defTabSz="928528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804" y="1"/>
            <a:ext cx="2982434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1" tIns="46564" rIns="93131" bIns="46564" numCol="1" anchor="t" anchorCtr="0" compatLnSpc="1">
            <a:prstTxWarp prst="textNoShape">
              <a:avLst/>
            </a:prstTxWarp>
          </a:bodyPr>
          <a:lstStyle>
            <a:lvl1pPr algn="r" defTabSz="928528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97" y="4416430"/>
            <a:ext cx="5504820" cy="418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1" tIns="46564" rIns="93131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62"/>
            <a:ext cx="2982434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1" tIns="46564" rIns="93131" bIns="46564" numCol="1" anchor="b" anchorCtr="0" compatLnSpc="1">
            <a:prstTxWarp prst="textNoShape">
              <a:avLst/>
            </a:prstTxWarp>
          </a:bodyPr>
          <a:lstStyle>
            <a:lvl1pPr defTabSz="928528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804" y="8829662"/>
            <a:ext cx="2982434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1" tIns="46564" rIns="93131" bIns="46564" numCol="1" anchor="b" anchorCtr="0" compatLnSpc="1">
            <a:prstTxWarp prst="textNoShape">
              <a:avLst/>
            </a:prstTxWarp>
          </a:bodyPr>
          <a:lstStyle>
            <a:lvl1pPr algn="r" defTabSz="928528">
              <a:defRPr sz="1200">
                <a:cs typeface="+mn-cs"/>
              </a:defRPr>
            </a:lvl1pPr>
          </a:lstStyle>
          <a:p>
            <a:pPr>
              <a:defRPr/>
            </a:pPr>
            <a:fld id="{7EE8CBFA-B2E8-4878-8D01-B86AAA75A7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7068">
              <a:defRPr/>
            </a:pPr>
            <a:fld id="{A3DC099F-F57C-4EC3-B2DE-81F48B97101F}" type="slidenum">
              <a:rPr lang="en-US" smtClean="0"/>
              <a:pPr defTabSz="927068">
                <a:defRPr/>
              </a:pPr>
              <a:t>0</a:t>
            </a:fld>
            <a:endParaRPr lang="en-US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8500"/>
            <a:ext cx="4646613" cy="34861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497" y="4416430"/>
            <a:ext cx="5504820" cy="4181462"/>
          </a:xfrm>
          <a:noFill/>
          <a:ln/>
        </p:spPr>
        <p:txBody>
          <a:bodyPr/>
          <a:lstStyle/>
          <a:p>
            <a:r>
              <a:rPr lang="en-US" dirty="0" smtClean="0">
                <a:cs typeface="Arial" charset="0"/>
              </a:rPr>
              <a:t>Housekeeping</a:t>
            </a:r>
          </a:p>
          <a:p>
            <a:endParaRPr lang="en-US" dirty="0" smtClean="0"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Introduce EPRI and FSC</a:t>
            </a:r>
          </a:p>
          <a:p>
            <a:r>
              <a:rPr lang="en-US" dirty="0" smtClean="0">
                <a:cs typeface="Arial" charset="0"/>
              </a:rPr>
              <a:t>Recording session, etc.</a:t>
            </a:r>
          </a:p>
          <a:p>
            <a:r>
              <a:rPr lang="en-US" dirty="0" smtClean="0">
                <a:cs typeface="Arial" charset="0"/>
              </a:rPr>
              <a:t>Welcome, have everyone introduce themselves to see who is there</a:t>
            </a:r>
          </a:p>
          <a:p>
            <a:r>
              <a:rPr lang="en-US" dirty="0" smtClean="0">
                <a:cs typeface="Arial" charset="0"/>
              </a:rPr>
              <a:t>Want to focus on your comments questions… please ask questions throughout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2743200" y="0"/>
            <a:ext cx="0" cy="6858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0"/>
            <a:ext cx="2743200" cy="1600200"/>
          </a:xfrm>
          <a:prstGeom prst="rect">
            <a:avLst/>
          </a:prstGeom>
          <a:solidFill>
            <a:srgbClr val="433B6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" name="Rectangle 8" descr="Light vertical"/>
          <p:cNvSpPr>
            <a:spLocks noChangeArrowheads="1"/>
          </p:cNvSpPr>
          <p:nvPr userDrawn="1"/>
        </p:nvSpPr>
        <p:spPr bwMode="auto">
          <a:xfrm>
            <a:off x="0" y="1600200"/>
            <a:ext cx="2743200" cy="5257800"/>
          </a:xfrm>
          <a:prstGeom prst="rect">
            <a:avLst/>
          </a:prstGeom>
          <a:pattFill prst="ltVert">
            <a:fgClr>
              <a:srgbClr val="8581A4"/>
            </a:fgClr>
            <a:bgClr>
              <a:srgbClr val="C1BED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1600200"/>
            <a:ext cx="9144000" cy="228600"/>
          </a:xfrm>
          <a:prstGeom prst="rect">
            <a:avLst/>
          </a:prstGeom>
          <a:gradFill rotWithShape="1">
            <a:gsLst>
              <a:gs pos="0">
                <a:srgbClr val="853D1E"/>
              </a:gs>
              <a:gs pos="100000">
                <a:srgbClr val="853D1E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5638800"/>
            <a:ext cx="27432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9" name="Picture 12" descr="FSC Logo NEW PURPLE 2007 for P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873750"/>
            <a:ext cx="24955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 descr="smart meter reduced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828800"/>
            <a:ext cx="1752600" cy="15621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" name="Picture 15" descr="solar roof reduced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7425" y="3581400"/>
            <a:ext cx="1755775" cy="15652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2130425"/>
            <a:ext cx="5867400" cy="1470025"/>
          </a:xfrm>
        </p:spPr>
        <p:txBody>
          <a:bodyPr/>
          <a:lstStyle>
            <a:lvl1pPr algn="ctr">
              <a:defRPr sz="3200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5181600"/>
            <a:ext cx="57912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400">
                <a:solidFill>
                  <a:srgbClr val="64300A"/>
                </a:solidFill>
                <a:latin typeface="Calibri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SC Logo NEW PURPLE 2007 for P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038" y="6381750"/>
            <a:ext cx="21637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5986463"/>
            <a:ext cx="9144000" cy="76200"/>
          </a:xfrm>
          <a:prstGeom prst="rect">
            <a:avLst/>
          </a:prstGeom>
          <a:gradFill rotWithShape="1">
            <a:gsLst>
              <a:gs pos="0">
                <a:srgbClr val="542D6F">
                  <a:gamma/>
                  <a:shade val="0"/>
                  <a:invGamma/>
                </a:srgbClr>
              </a:gs>
              <a:gs pos="100000">
                <a:srgbClr val="542D6F">
                  <a:alpha val="85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6096000"/>
            <a:ext cx="9144000" cy="152400"/>
          </a:xfrm>
          <a:prstGeom prst="rect">
            <a:avLst/>
          </a:prstGeom>
          <a:gradFill rotWithShape="1">
            <a:gsLst>
              <a:gs pos="0">
                <a:srgbClr val="3E1D0E"/>
              </a:gs>
              <a:gs pos="100000">
                <a:srgbClr val="853D1E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aseline="0">
                <a:latin typeface="Arial" pitchFamily="34" charset="0"/>
                <a:cs typeface="Arial" pitchFamily="34" charset="0"/>
              </a:defRPr>
            </a:lvl1pPr>
            <a:lvl2pPr>
              <a:defRPr sz="2000" baseline="0">
                <a:latin typeface="Arial" pitchFamily="34" charset="0"/>
                <a:cs typeface="Arial" pitchFamily="34" charset="0"/>
              </a:defRPr>
            </a:lvl2pPr>
            <a:lvl3pPr>
              <a:defRPr sz="1600" i="0" baseline="0"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 i="1"/>
            </a:lvl1pPr>
          </a:lstStyle>
          <a:p>
            <a:pPr>
              <a:defRPr/>
            </a:pPr>
            <a:r>
              <a:rPr lang="en-US" dirty="0"/>
              <a:t>Page </a:t>
            </a:r>
            <a:fld id="{F9144E70-E3E3-43A3-A83C-F9AAF5F1E6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FSC Logo NEW PURPLE 2007 for P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038" y="6381750"/>
            <a:ext cx="21637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5986463"/>
            <a:ext cx="9144000" cy="76200"/>
          </a:xfrm>
          <a:prstGeom prst="rect">
            <a:avLst/>
          </a:prstGeom>
          <a:gradFill rotWithShape="1">
            <a:gsLst>
              <a:gs pos="0">
                <a:srgbClr val="542D6F">
                  <a:gamma/>
                  <a:shade val="0"/>
                  <a:invGamma/>
                </a:srgbClr>
              </a:gs>
              <a:gs pos="100000">
                <a:srgbClr val="542D6F">
                  <a:alpha val="85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6096000"/>
            <a:ext cx="9144000" cy="152400"/>
          </a:xfrm>
          <a:prstGeom prst="rect">
            <a:avLst/>
          </a:prstGeom>
          <a:gradFill rotWithShape="1">
            <a:gsLst>
              <a:gs pos="0">
                <a:srgbClr val="3E1D0E"/>
              </a:gs>
              <a:gs pos="100000">
                <a:srgbClr val="853D1E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 i="1"/>
            </a:lvl1pPr>
          </a:lstStyle>
          <a:p>
            <a:pPr>
              <a:defRPr/>
            </a:pPr>
            <a:r>
              <a:rPr lang="en-US" dirty="0"/>
              <a:t>Page </a:t>
            </a:r>
            <a:fld id="{9A9E2E57-D5B8-4F42-B4D3-C385FF69A9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594100" y="6400800"/>
            <a:ext cx="1951038" cy="201613"/>
          </a:xfrm>
          <a:prstGeom prst="rect">
            <a:avLst/>
          </a:prstGeom>
        </p:spPr>
        <p:txBody>
          <a:bodyPr/>
          <a:lstStyle>
            <a:lvl1pPr algn="ctr">
              <a:defRPr sz="1200" i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E56C4D7-C162-4633-A5B5-85D4E8EC03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rgbClr val="00596F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rgbClr val="00596F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00596F"/>
        </a:buClr>
        <a:buChar char="•"/>
        <a:defRPr sz="1600" i="1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–"/>
        <a:defRPr sz="1400" i="1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2857500" y="2968625"/>
            <a:ext cx="6015038" cy="3375025"/>
          </a:xfrm>
          <a:prstGeom prst="roundRect">
            <a:avLst>
              <a:gd name="adj" fmla="val 16667"/>
            </a:avLst>
          </a:prstGeom>
        </p:spPr>
        <p:txBody>
          <a:bodyPr lIns="91432" tIns="45716" rIns="91432" bIns="45716"/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San Diego Gas &amp; Electric</a:t>
            </a:r>
            <a:b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Summer Saver Evaluation</a:t>
            </a:r>
            <a:r>
              <a:rPr lang="en-US" sz="1400" dirty="0" smtClean="0">
                <a:latin typeface="Arial" charset="0"/>
                <a:cs typeface="Arial" charset="0"/>
              </a:rPr>
              <a:t/>
            </a:r>
            <a:br>
              <a:rPr lang="en-US" sz="1400" dirty="0" smtClean="0">
                <a:latin typeface="Arial" charset="0"/>
                <a:cs typeface="Arial" charset="0"/>
              </a:rPr>
            </a:br>
            <a:r>
              <a:rPr lang="en-US" sz="1400" dirty="0" smtClean="0">
                <a:latin typeface="Arial" charset="0"/>
                <a:cs typeface="Arial" charset="0"/>
              </a:rPr>
              <a:t/>
            </a:r>
            <a:br>
              <a:rPr lang="en-US" sz="1400" dirty="0" smtClean="0">
                <a:latin typeface="Arial" charset="0"/>
                <a:cs typeface="Arial" charset="0"/>
              </a:rPr>
            </a:br>
            <a:r>
              <a:rPr lang="en-US" sz="1800" dirty="0" smtClean="0">
                <a:latin typeface="Arial" charset="0"/>
                <a:cs typeface="Arial" charset="0"/>
              </a:rPr>
              <a:t>Freeman, Sullivan &amp; Co</a:t>
            </a:r>
            <a:br>
              <a:rPr lang="en-US" sz="1800" dirty="0" smtClean="0">
                <a:latin typeface="Arial" charset="0"/>
                <a:cs typeface="Arial" charset="0"/>
              </a:rPr>
            </a:br>
            <a:r>
              <a:rPr lang="en-US" sz="1400" dirty="0" smtClean="0">
                <a:latin typeface="Arial" charset="0"/>
                <a:cs typeface="Arial" charset="0"/>
              </a:rPr>
              <a:t/>
            </a:r>
            <a:br>
              <a:rPr lang="en-US" sz="1400" dirty="0" smtClean="0">
                <a:latin typeface="Arial" charset="0"/>
                <a:cs typeface="Arial" charset="0"/>
              </a:rPr>
            </a:br>
            <a:r>
              <a:rPr lang="en-US" sz="1800" dirty="0" smtClean="0">
                <a:latin typeface="Arial" charset="0"/>
                <a:cs typeface="Arial" charset="0"/>
              </a:rPr>
              <a:t>July 25, 2012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endParaRPr lang="en-US" sz="1400" dirty="0" smtClean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868362"/>
          </a:xfrm>
        </p:spPr>
        <p:txBody>
          <a:bodyPr/>
          <a:lstStyle/>
          <a:p>
            <a:pPr algn="ctr"/>
            <a:r>
              <a:rPr lang="en-US" dirty="0" smtClean="0"/>
              <a:t>Ex Post Load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823" y="970808"/>
            <a:ext cx="8229600" cy="988621"/>
          </a:xfrm>
        </p:spPr>
        <p:txBody>
          <a:bodyPr/>
          <a:lstStyle/>
          <a:p>
            <a:r>
              <a:rPr lang="en-US" dirty="0" smtClean="0"/>
              <a:t>There were 6 events in 2011</a:t>
            </a:r>
          </a:p>
          <a:p>
            <a:r>
              <a:rPr lang="en-US" dirty="0" smtClean="0"/>
              <a:t>At its 2011 Peak on Sep 7</a:t>
            </a:r>
            <a:r>
              <a:rPr lang="en-US" baseline="30000" dirty="0" smtClean="0"/>
              <a:t>th</a:t>
            </a:r>
            <a:r>
              <a:rPr lang="en-US" dirty="0" smtClean="0"/>
              <a:t>,  the program provided an average of 24 MW during the 2-6 PM Event</a:t>
            </a:r>
          </a:p>
          <a:p>
            <a:pPr lvl="1"/>
            <a:r>
              <a:rPr lang="en-US" dirty="0" smtClean="0"/>
              <a:t>19 MW from residential customers</a:t>
            </a:r>
          </a:p>
          <a:p>
            <a:pPr lvl="1"/>
            <a:r>
              <a:rPr lang="en-US" dirty="0" smtClean="0"/>
              <a:t>5 MW for commercial customers</a:t>
            </a:r>
          </a:p>
          <a:p>
            <a:r>
              <a:rPr lang="en-US" dirty="0" smtClean="0"/>
              <a:t>Excluding anomalous days, 2010 and 2011 ex post impacts were very similar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9144E70-E3E3-43A3-A83C-F9AAF5F1E6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92350" y="4171950"/>
          <a:ext cx="4864100" cy="1257300"/>
        </p:xfrm>
        <a:graphic>
          <a:graphicData uri="http://schemas.openxmlformats.org/drawingml/2006/table">
            <a:tbl>
              <a:tblPr/>
              <a:tblGrid>
                <a:gridCol w="1435100"/>
                <a:gridCol w="685800"/>
                <a:gridCol w="685800"/>
                <a:gridCol w="685800"/>
                <a:gridCol w="685800"/>
                <a:gridCol w="685800"/>
              </a:tblGrid>
              <a:tr h="1905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Class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Impact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Average Temperature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Per CAC Unit (kW)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Per Premise (kW)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Aggregate (MW)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Midnight-5 PM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During Event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Resideintail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Commercial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Program Average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 Ante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450" y="1386444"/>
            <a:ext cx="8229600" cy="4525963"/>
          </a:xfrm>
        </p:spPr>
        <p:txBody>
          <a:bodyPr/>
          <a:lstStyle/>
          <a:p>
            <a:r>
              <a:rPr lang="en-US" dirty="0" smtClean="0"/>
              <a:t>Residential </a:t>
            </a:r>
          </a:p>
          <a:p>
            <a:pPr lvl="1"/>
            <a:r>
              <a:rPr lang="en-US" dirty="0" smtClean="0"/>
              <a:t>Delivers 14 MW and 12 MW on a typical Event Day in 1-in-10 and 1-in-2 weather years respectively</a:t>
            </a:r>
          </a:p>
          <a:p>
            <a:pPr lvl="1"/>
            <a:r>
              <a:rPr lang="en-US" dirty="0" smtClean="0"/>
              <a:t>Delivers  24 MW  under the most extreme weather conditions</a:t>
            </a:r>
          </a:p>
          <a:p>
            <a:r>
              <a:rPr lang="en-US" dirty="0" smtClean="0"/>
              <a:t>Commercial </a:t>
            </a:r>
          </a:p>
          <a:p>
            <a:pPr lvl="1"/>
            <a:r>
              <a:rPr lang="en-US" dirty="0" smtClean="0"/>
              <a:t>Delivers 5.1 MW and 4.6 MW on a typical event day in 1-in-10 and 1-in-2 weather years respectively</a:t>
            </a:r>
          </a:p>
          <a:p>
            <a:pPr lvl="1"/>
            <a:r>
              <a:rPr lang="en-US" dirty="0" smtClean="0"/>
              <a:t>Delivers  6.2 MW  under the most extreme weather conditions</a:t>
            </a:r>
          </a:p>
          <a:p>
            <a:r>
              <a:rPr lang="en-US" dirty="0" smtClean="0"/>
              <a:t>Enrollment is expected to be stable for the foreseeable future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9144E70-E3E3-43A3-A83C-F9AAF5F1E68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Program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078" y="1160813"/>
            <a:ext cx="8229600" cy="1618013"/>
          </a:xfrm>
        </p:spPr>
        <p:txBody>
          <a:bodyPr/>
          <a:lstStyle/>
          <a:p>
            <a:r>
              <a:rPr lang="en-US" sz="2000" dirty="0" smtClean="0"/>
              <a:t>AC load control program with switches only</a:t>
            </a:r>
          </a:p>
          <a:p>
            <a:r>
              <a:rPr lang="en-US" sz="2000" dirty="0" smtClean="0"/>
              <a:t>Commercial and residential customers</a:t>
            </a:r>
          </a:p>
          <a:p>
            <a:r>
              <a:rPr lang="en-US" sz="2000" dirty="0" smtClean="0"/>
              <a:t>Customers cannot override</a:t>
            </a:r>
          </a:p>
          <a:p>
            <a:r>
              <a:rPr lang="en-US" sz="2000" dirty="0" smtClean="0"/>
              <a:t>Payments based on cycling option and weekend availability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9144E70-E3E3-43A3-A83C-F9AAF5F1E68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187692" y="3023504"/>
          <a:ext cx="4249082" cy="2725783"/>
        </p:xfrm>
        <a:graphic>
          <a:graphicData uri="http://schemas.openxmlformats.org/drawingml/2006/table">
            <a:tbl>
              <a:tblPr/>
              <a:tblGrid>
                <a:gridCol w="853588"/>
                <a:gridCol w="914506"/>
                <a:gridCol w="914506"/>
                <a:gridCol w="783241"/>
                <a:gridCol w="783241"/>
              </a:tblGrid>
              <a:tr h="7708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5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Customer Type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5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Cycling Option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5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Enrolled Customers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5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Enrolled Control Devices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5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Enrolled Tons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79281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  <a:ea typeface="Calibri"/>
                          <a:cs typeface="Times New Roman"/>
                        </a:rPr>
                        <a:t>Commercial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>
                          <a:latin typeface="Arial"/>
                          <a:ea typeface="Calibri"/>
                          <a:cs typeface="Times New Roman"/>
                        </a:rPr>
                        <a:t>30%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  <a:ea typeface="Calibri"/>
                          <a:cs typeface="Times New Roman"/>
                        </a:rPr>
                        <a:t>1,882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>
                          <a:latin typeface="Arial"/>
                          <a:ea typeface="Calibri"/>
                          <a:cs typeface="Times New Roman"/>
                        </a:rPr>
                        <a:t>4,627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>
                          <a:latin typeface="Arial"/>
                          <a:ea typeface="Calibri"/>
                          <a:cs typeface="Times New Roman"/>
                        </a:rPr>
                        <a:t>17,447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  <a:ea typeface="Calibri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  <a:ea typeface="Calibri"/>
                          <a:cs typeface="Times New Roman"/>
                        </a:rPr>
                        <a:t>3,262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>
                          <a:latin typeface="Arial"/>
                          <a:ea typeface="Calibri"/>
                          <a:cs typeface="Times New Roman"/>
                        </a:rPr>
                        <a:t>8,134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>
                          <a:latin typeface="Arial"/>
                          <a:ea typeface="Calibri"/>
                          <a:cs typeface="Times New Roman"/>
                        </a:rPr>
                        <a:t>31,069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  <a:ea typeface="Calibri"/>
                          <a:cs typeface="Times New Roman"/>
                        </a:rPr>
                        <a:t>5,144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>
                          <a:latin typeface="Arial"/>
                          <a:ea typeface="Calibri"/>
                          <a:cs typeface="Times New Roman"/>
                        </a:rPr>
                        <a:t>12,761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>
                          <a:latin typeface="Arial"/>
                          <a:ea typeface="Calibri"/>
                          <a:cs typeface="Times New Roman"/>
                        </a:rPr>
                        <a:t>48,516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81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  <a:ea typeface="Calibri"/>
                          <a:cs typeface="Times New Roman"/>
                        </a:rPr>
                        <a:t>Residential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  <a:ea typeface="Calibri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  <a:ea typeface="Calibri"/>
                          <a:cs typeface="Times New Roman"/>
                        </a:rPr>
                        <a:t>11,375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>
                          <a:latin typeface="Arial"/>
                          <a:ea typeface="Calibri"/>
                          <a:cs typeface="Times New Roman"/>
                        </a:rPr>
                        <a:t>13,360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>
                          <a:latin typeface="Arial"/>
                          <a:ea typeface="Calibri"/>
                          <a:cs typeface="Times New Roman"/>
                        </a:rPr>
                        <a:t>46,456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  <a:ea typeface="Calibri"/>
                          <a:cs typeface="Times New Roman"/>
                        </a:rPr>
                        <a:t>13,072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  <a:ea typeface="Calibri"/>
                          <a:cs typeface="Times New Roman"/>
                        </a:rPr>
                        <a:t>15,961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>
                          <a:latin typeface="Arial"/>
                          <a:ea typeface="Calibri"/>
                          <a:cs typeface="Times New Roman"/>
                        </a:rPr>
                        <a:t>57,165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  <a:ea typeface="Calibri"/>
                          <a:cs typeface="Times New Roman"/>
                        </a:rPr>
                        <a:t>24,447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  <a:ea typeface="Calibri"/>
                          <a:cs typeface="Times New Roman"/>
                        </a:rPr>
                        <a:t>29,321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>
                          <a:latin typeface="Arial"/>
                          <a:ea typeface="Calibri"/>
                          <a:cs typeface="Times New Roman"/>
                        </a:rPr>
                        <a:t>103,621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8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b="1" dirty="0">
                          <a:latin typeface="Arial"/>
                          <a:ea typeface="Calibri"/>
                          <a:cs typeface="Times New Roman"/>
                        </a:rPr>
                        <a:t>Grand Total</a:t>
                      </a:r>
                      <a:endParaRPr lang="en-US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  <a:ea typeface="Calibri"/>
                          <a:cs typeface="Times New Roman"/>
                        </a:rPr>
                        <a:t>29,591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  <a:ea typeface="Calibri"/>
                          <a:cs typeface="Times New Roman"/>
                        </a:rPr>
                        <a:t>42,082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latin typeface="Arial"/>
                          <a:ea typeface="Calibri"/>
                          <a:cs typeface="Times New Roman"/>
                        </a:rPr>
                        <a:t>152,137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Program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Residential (average 3.8 tons per AC)</a:t>
            </a:r>
          </a:p>
          <a:p>
            <a:pPr lvl="1"/>
            <a:r>
              <a:rPr lang="en-US" dirty="0" smtClean="0"/>
              <a:t>100%: $49.00 per ton</a:t>
            </a:r>
          </a:p>
          <a:p>
            <a:pPr lvl="1"/>
            <a:r>
              <a:rPr lang="en-US" dirty="0" smtClean="0"/>
              <a:t>50%:   $11.50 per ton</a:t>
            </a:r>
          </a:p>
          <a:p>
            <a:r>
              <a:rPr lang="en-US" dirty="0" smtClean="0"/>
              <a:t>Commercial (average 3.6 tons per AC)</a:t>
            </a:r>
          </a:p>
          <a:p>
            <a:pPr lvl="1"/>
            <a:r>
              <a:rPr lang="en-US" dirty="0" smtClean="0"/>
              <a:t>50%: $15.00 per ton</a:t>
            </a:r>
          </a:p>
          <a:p>
            <a:pPr lvl="1"/>
            <a:r>
              <a:rPr lang="en-US" dirty="0" smtClean="0"/>
              <a:t>30%: $ 9.00 per ton</a:t>
            </a:r>
          </a:p>
          <a:p>
            <a:r>
              <a:rPr lang="en-US" dirty="0" smtClean="0"/>
              <a:t>Each customer gets $10 for weekend availability</a:t>
            </a:r>
          </a:p>
          <a:p>
            <a:r>
              <a:rPr lang="en-US" dirty="0" smtClean="0"/>
              <a:t>Credits are applied annually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9144E70-E3E3-43A3-A83C-F9AAF5F1E6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Estimating Program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951" y="1433946"/>
            <a:ext cx="8229600" cy="4525963"/>
          </a:xfrm>
        </p:spPr>
        <p:txBody>
          <a:bodyPr/>
          <a:lstStyle/>
          <a:p>
            <a:r>
              <a:rPr lang="en-US" sz="2000" dirty="0" smtClean="0"/>
              <a:t>The objective is to determine the impact of an event-based DR program</a:t>
            </a:r>
          </a:p>
          <a:p>
            <a:r>
              <a:rPr lang="en-US" sz="2000" dirty="0" smtClean="0"/>
              <a:t>We must model a premise’s hourly usage to predict what a premise’s usage would have been in the absence of the program</a:t>
            </a:r>
          </a:p>
          <a:p>
            <a:r>
              <a:rPr lang="en-US" sz="2000" dirty="0" smtClean="0"/>
              <a:t>In an ideal setting we would use a randomized control group</a:t>
            </a:r>
          </a:p>
          <a:p>
            <a:r>
              <a:rPr lang="en-US" sz="2000" dirty="0" smtClean="0"/>
              <a:t>In the absence of a control group, we can turn to alternate methods such as:</a:t>
            </a:r>
          </a:p>
          <a:p>
            <a:pPr lvl="1"/>
            <a:r>
              <a:rPr lang="en-US" sz="1600" dirty="0" smtClean="0"/>
              <a:t>Regression</a:t>
            </a:r>
          </a:p>
          <a:p>
            <a:pPr lvl="1"/>
            <a:r>
              <a:rPr lang="en-US" sz="1600" dirty="0" smtClean="0"/>
              <a:t>Day matching</a:t>
            </a:r>
          </a:p>
          <a:p>
            <a:pPr lvl="1"/>
            <a:r>
              <a:rPr lang="en-US" sz="1600" dirty="0" smtClean="0"/>
              <a:t>Baselines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9144E70-E3E3-43A3-A83C-F9AAF5F1E68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324" y="0"/>
            <a:ext cx="8229600" cy="868362"/>
          </a:xfrm>
        </p:spPr>
        <p:txBody>
          <a:bodyPr/>
          <a:lstStyle/>
          <a:p>
            <a:pPr algn="ctr"/>
            <a:r>
              <a:rPr lang="en-US" dirty="0" smtClean="0"/>
              <a:t>Modeling A Premise’s Hourly 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3" y="1077687"/>
            <a:ext cx="8229600" cy="1321130"/>
          </a:xfrm>
        </p:spPr>
        <p:txBody>
          <a:bodyPr/>
          <a:lstStyle/>
          <a:p>
            <a:r>
              <a:rPr lang="en-US" dirty="0" smtClean="0"/>
              <a:t>A good model accurately predicts a premise’s usage on event like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9144E70-E3E3-43A3-A83C-F9AAF5F1E6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626920" y="1971304"/>
          <a:ext cx="5712031" cy="3848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4" y="1065811"/>
            <a:ext cx="8229600" cy="810492"/>
          </a:xfrm>
        </p:spPr>
        <p:txBody>
          <a:bodyPr/>
          <a:lstStyle/>
          <a:p>
            <a:r>
              <a:rPr lang="en-US" dirty="0" smtClean="0"/>
              <a:t>Absence of hot non-event days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9144E70-E3E3-43A3-A83C-F9AAF5F1E6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19397" y="1745673"/>
          <a:ext cx="7718960" cy="3906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pPr algn="ctr"/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50" y="792679"/>
            <a:ext cx="8229600" cy="810492"/>
          </a:xfrm>
        </p:spPr>
        <p:txBody>
          <a:bodyPr/>
          <a:lstStyle/>
          <a:p>
            <a:r>
              <a:rPr lang="en-US" sz="2000" dirty="0" smtClean="0"/>
              <a:t>On September 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 there was a power outage</a:t>
            </a:r>
          </a:p>
          <a:p>
            <a:r>
              <a:rPr lang="en-US" sz="2000" dirty="0" smtClean="0"/>
              <a:t>Sep 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 was a much cooler event day, with average temp of 73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9144E70-E3E3-43A3-A83C-F9AAF5F1E6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235034" y="1698171"/>
          <a:ext cx="7018317" cy="4180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Analysis Methodology Residential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576" y="1267690"/>
            <a:ext cx="8229600" cy="1404258"/>
          </a:xfrm>
        </p:spPr>
        <p:txBody>
          <a:bodyPr/>
          <a:lstStyle/>
          <a:p>
            <a:r>
              <a:rPr lang="en-US" dirty="0" smtClean="0"/>
              <a:t>Individual customer regressions</a:t>
            </a:r>
          </a:p>
          <a:p>
            <a:r>
              <a:rPr lang="en-US" dirty="0" smtClean="0"/>
              <a:t>Used SmartMeter data from 770 residential customers</a:t>
            </a:r>
          </a:p>
          <a:p>
            <a:r>
              <a:rPr lang="en-US" dirty="0" smtClean="0"/>
              <a:t>Controlled for weather and occupancy patterns</a:t>
            </a:r>
          </a:p>
          <a:p>
            <a:pPr lvl="1"/>
            <a:r>
              <a:rPr lang="en-US" dirty="0" smtClean="0"/>
              <a:t>Hourly variables designed to pick up occupancy patterns</a:t>
            </a:r>
          </a:p>
          <a:p>
            <a:pPr lvl="1"/>
            <a:r>
              <a:rPr lang="en-US" dirty="0" smtClean="0"/>
              <a:t>Weighted averages of previous hours temperatures to pick up weathers impact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9144E70-E3E3-43A3-A83C-F9AAF5F1E6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Analysis Methodology Commercial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09898"/>
          </a:xfrm>
        </p:spPr>
        <p:txBody>
          <a:bodyPr/>
          <a:lstStyle/>
          <a:p>
            <a:r>
              <a:rPr lang="en-US" sz="2000" dirty="0" smtClean="0"/>
              <a:t>The commercial ex post analysis used day matching because individual customer regressions failed to accurately model load</a:t>
            </a:r>
          </a:p>
          <a:p>
            <a:r>
              <a:rPr lang="en-US" sz="2000" dirty="0" smtClean="0"/>
              <a:t>Same day adjustments were used</a:t>
            </a:r>
          </a:p>
          <a:p>
            <a:r>
              <a:rPr lang="en-US" sz="2000" dirty="0" smtClean="0"/>
              <a:t>Ex ante involves a simple regression of impacts on a temperature variable 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Incorporated 2010 data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9144E70-E3E3-43A3-A83C-F9AAF5F1E6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8850" y="4110376"/>
            <a:ext cx="3396344" cy="360674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Dominion Pricing Pilot workshop 4-5-11</Template>
  <TotalTime>6963</TotalTime>
  <Words>554</Words>
  <Application>Microsoft Office PowerPoint</Application>
  <PresentationFormat>On-screen Show (4:3)</PresentationFormat>
  <Paragraphs>142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4_Default Design</vt:lpstr>
      <vt:lpstr>San Diego Gas &amp; Electric Summer Saver Evaluation  Freeman, Sullivan &amp; Co  July 25, 2012    </vt:lpstr>
      <vt:lpstr>Program Overview</vt:lpstr>
      <vt:lpstr> Program Payments</vt:lpstr>
      <vt:lpstr>Estimating Program Impacts</vt:lpstr>
      <vt:lpstr>Modeling A Premise’s Hourly Load</vt:lpstr>
      <vt:lpstr>Challenges</vt:lpstr>
      <vt:lpstr>Challenges</vt:lpstr>
      <vt:lpstr>Analysis Methodology Residential</vt:lpstr>
      <vt:lpstr>Analysis Methodology Commercial</vt:lpstr>
      <vt:lpstr>Ex Post Load Impacts</vt:lpstr>
      <vt:lpstr>Ex Ante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Dominion Energy Dynamic Pricing Pilot Design Workshop   Freeman, Sullivan &amp; Co  April 5, 2011</dc:title>
  <dc:creator>sgeorge</dc:creator>
  <cp:lastModifiedBy>Peter Malaspina</cp:lastModifiedBy>
  <cp:revision>278</cp:revision>
  <dcterms:created xsi:type="dcterms:W3CDTF">2011-03-31T14:46:11Z</dcterms:created>
  <dcterms:modified xsi:type="dcterms:W3CDTF">2012-07-21T00:08:31Z</dcterms:modified>
</cp:coreProperties>
</file>