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4"/>
  </p:sldMasterIdLst>
  <p:notesMasterIdLst>
    <p:notesMasterId r:id="rId11"/>
  </p:notesMasterIdLst>
  <p:handoutMasterIdLst>
    <p:handoutMasterId r:id="rId12"/>
  </p:handoutMasterIdLst>
  <p:sldIdLst>
    <p:sldId id="1846" r:id="rId5"/>
    <p:sldId id="1983" r:id="rId6"/>
    <p:sldId id="1986" r:id="rId7"/>
    <p:sldId id="1984" r:id="rId8"/>
    <p:sldId id="1988" r:id="rId9"/>
    <p:sldId id="1987" r:id="rId10"/>
  </p:sldIdLst>
  <p:sldSz cx="9144000" cy="6858000" type="letter"/>
  <p:notesSz cx="7010400" cy="9296400"/>
  <p:custDataLst>
    <p:tags r:id="rId13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1"/>
      </a:buClr>
      <a:buChar char="•"/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1"/>
      </a:buClr>
      <a:buChar char="•"/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1"/>
      </a:buClr>
      <a:buChar char="•"/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1"/>
      </a:buClr>
      <a:buChar char="•"/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lr>
        <a:schemeClr val="accent1"/>
      </a:buClr>
      <a:buChar char="•"/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1300" kern="1200">
        <a:solidFill>
          <a:srgbClr val="000000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reu, Kenneth" initials="A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2A73B0"/>
    <a:srgbClr val="008000"/>
    <a:srgbClr val="009999"/>
    <a:srgbClr val="FFCC99"/>
    <a:srgbClr val="FFCC66"/>
    <a:srgbClr val="00A200"/>
    <a:srgbClr val="7B9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>
      <p:cViewPr>
        <p:scale>
          <a:sx n="77" d="100"/>
          <a:sy n="77" d="100"/>
        </p:scale>
        <p:origin x="-870" y="-576"/>
      </p:cViewPr>
      <p:guideLst>
        <p:guide orient="horz" pos="2112"/>
        <p:guide pos="30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98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0761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45" tIns="0" rIns="19345" bIns="0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45" tIns="0" rIns="19345" bIns="0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24388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502" tIns="46752" rIns="93502" bIns="46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45" tIns="0" rIns="19345" bIns="0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345" tIns="0" rIns="19345" bIns="0" numCol="1" anchor="b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45B933-3E5A-48B1-B7AF-CBD15623F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43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 smtClean="0">
              <a:ea typeface="ＭＳ Ｐゴシック" pitchFamily="-1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33450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33450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33450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33450"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defTabSz="9334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defTabSz="9334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defTabSz="9334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defTabSz="93345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1300">
                <a:solidFill>
                  <a:srgbClr val="000000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fld id="{20995746-D8A9-4D44-8F0C-953EBF29A8F1}" type="slidenum">
              <a:rPr lang="en-US" sz="1000" smtClean="0">
                <a:solidFill>
                  <a:schemeClr val="tx1"/>
                </a:solidFill>
              </a:rPr>
              <a:pPr/>
              <a:t>1</a:t>
            </a:fld>
            <a:endParaRPr lang="en-US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45B933-3E5A-48B1-B7AF-CBD15623FC9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0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0" y="3429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14" descr="P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981200"/>
            <a:ext cx="11493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1D204-384F-41A8-AF83-905C9603B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6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07FAC7-3974-4C11-9352-AFF88D92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3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76200"/>
            <a:ext cx="21304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76200"/>
            <a:ext cx="624363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E67DF1-53BC-459C-B170-4F34A2856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66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8938" y="1082675"/>
            <a:ext cx="8374062" cy="52419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DDD0199-B103-4560-9550-1917FD356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21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8077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8938" y="1082675"/>
            <a:ext cx="4110037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82675"/>
            <a:ext cx="4111625" cy="5241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E3C35BA-68A9-4A69-8B22-E5CD5D9C3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72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457200" y="2362200"/>
            <a:ext cx="817563" cy="838200"/>
            <a:chOff x="18142" y="955"/>
            <a:chExt cx="2084" cy="2140"/>
          </a:xfrm>
        </p:grpSpPr>
        <p:sp>
          <p:nvSpPr>
            <p:cNvPr id="5" name="Rectangle 56"/>
            <p:cNvSpPr>
              <a:spLocks noChangeArrowheads="1"/>
            </p:cNvSpPr>
            <p:nvPr/>
          </p:nvSpPr>
          <p:spPr bwMode="auto">
            <a:xfrm>
              <a:off x="18142" y="955"/>
              <a:ext cx="1870" cy="2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>
                <a:cs typeface="Arial Unicode MS" pitchFamily="-1" charset="0"/>
              </a:endParaRPr>
            </a:p>
          </p:txBody>
        </p:sp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19101" y="2390"/>
              <a:ext cx="397" cy="620"/>
            </a:xfrm>
            <a:custGeom>
              <a:avLst/>
              <a:gdLst>
                <a:gd name="T0" fmla="*/ 1 w 790"/>
                <a:gd name="T1" fmla="*/ 1 h 1238"/>
                <a:gd name="T2" fmla="*/ 0 w 790"/>
                <a:gd name="T3" fmla="*/ 1 h 1238"/>
                <a:gd name="T4" fmla="*/ 1 w 790"/>
                <a:gd name="T5" fmla="*/ 1 h 1238"/>
                <a:gd name="T6" fmla="*/ 1 w 790"/>
                <a:gd name="T7" fmla="*/ 1 h 1238"/>
                <a:gd name="T8" fmla="*/ 1 w 790"/>
                <a:gd name="T9" fmla="*/ 1 h 1238"/>
                <a:gd name="T10" fmla="*/ 1 w 790"/>
                <a:gd name="T11" fmla="*/ 1 h 1238"/>
                <a:gd name="T12" fmla="*/ 1 w 790"/>
                <a:gd name="T13" fmla="*/ 1 h 1238"/>
                <a:gd name="T14" fmla="*/ 1 w 790"/>
                <a:gd name="T15" fmla="*/ 1 h 1238"/>
                <a:gd name="T16" fmla="*/ 1 w 790"/>
                <a:gd name="T17" fmla="*/ 1 h 1238"/>
                <a:gd name="T18" fmla="*/ 1 w 790"/>
                <a:gd name="T19" fmla="*/ 1 h 1238"/>
                <a:gd name="T20" fmla="*/ 1 w 790"/>
                <a:gd name="T21" fmla="*/ 1 h 1238"/>
                <a:gd name="T22" fmla="*/ 1 w 790"/>
                <a:gd name="T23" fmla="*/ 1 h 1238"/>
                <a:gd name="T24" fmla="*/ 1 w 790"/>
                <a:gd name="T25" fmla="*/ 1 h 1238"/>
                <a:gd name="T26" fmla="*/ 1 w 790"/>
                <a:gd name="T27" fmla="*/ 1 h 1238"/>
                <a:gd name="T28" fmla="*/ 1 w 790"/>
                <a:gd name="T29" fmla="*/ 0 h 1238"/>
                <a:gd name="T30" fmla="*/ 1 w 790"/>
                <a:gd name="T31" fmla="*/ 1 h 1238"/>
                <a:gd name="T32" fmla="*/ 1 w 790"/>
                <a:gd name="T33" fmla="*/ 1 h 1238"/>
                <a:gd name="T34" fmla="*/ 1 w 790"/>
                <a:gd name="T35" fmla="*/ 1 h 1238"/>
                <a:gd name="T36" fmla="*/ 1 w 790"/>
                <a:gd name="T37" fmla="*/ 1 h 1238"/>
                <a:gd name="T38" fmla="*/ 1 w 790"/>
                <a:gd name="T39" fmla="*/ 1 h 1238"/>
                <a:gd name="T40" fmla="*/ 1 w 790"/>
                <a:gd name="T41" fmla="*/ 1 h 1238"/>
                <a:gd name="T42" fmla="*/ 1 w 790"/>
                <a:gd name="T43" fmla="*/ 1 h 1238"/>
                <a:gd name="T44" fmla="*/ 1 w 790"/>
                <a:gd name="T45" fmla="*/ 1 h 1238"/>
                <a:gd name="T46" fmla="*/ 1 w 790"/>
                <a:gd name="T47" fmla="*/ 1 h 1238"/>
                <a:gd name="T48" fmla="*/ 1 w 790"/>
                <a:gd name="T49" fmla="*/ 1 h 1238"/>
                <a:gd name="T50" fmla="*/ 1 w 790"/>
                <a:gd name="T51" fmla="*/ 1 h 1238"/>
                <a:gd name="T52" fmla="*/ 1 w 790"/>
                <a:gd name="T53" fmla="*/ 1 h 1238"/>
                <a:gd name="T54" fmla="*/ 1 w 790"/>
                <a:gd name="T55" fmla="*/ 1 h 1238"/>
                <a:gd name="T56" fmla="*/ 1 w 790"/>
                <a:gd name="T57" fmla="*/ 1 h 1238"/>
                <a:gd name="T58" fmla="*/ 1 w 790"/>
                <a:gd name="T59" fmla="*/ 1 h 1238"/>
                <a:gd name="T60" fmla="*/ 1 w 790"/>
                <a:gd name="T61" fmla="*/ 1 h 1238"/>
                <a:gd name="T62" fmla="*/ 1 w 790"/>
                <a:gd name="T63" fmla="*/ 1 h 1238"/>
                <a:gd name="T64" fmla="*/ 1 w 790"/>
                <a:gd name="T65" fmla="*/ 1 h 1238"/>
                <a:gd name="T66" fmla="*/ 1 w 790"/>
                <a:gd name="T67" fmla="*/ 1 h 1238"/>
                <a:gd name="T68" fmla="*/ 1 w 790"/>
                <a:gd name="T69" fmla="*/ 1 h 1238"/>
                <a:gd name="T70" fmla="*/ 1 w 790"/>
                <a:gd name="T71" fmla="*/ 1 h 1238"/>
                <a:gd name="T72" fmla="*/ 1 w 790"/>
                <a:gd name="T73" fmla="*/ 1 h 1238"/>
                <a:gd name="T74" fmla="*/ 1 w 790"/>
                <a:gd name="T75" fmla="*/ 1 h 1238"/>
                <a:gd name="T76" fmla="*/ 1 w 790"/>
                <a:gd name="T77" fmla="*/ 1 h 1238"/>
                <a:gd name="T78" fmla="*/ 1 w 790"/>
                <a:gd name="T79" fmla="*/ 1 h 1238"/>
                <a:gd name="T80" fmla="*/ 1 w 790"/>
                <a:gd name="T81" fmla="*/ 1 h 1238"/>
                <a:gd name="T82" fmla="*/ 1 w 790"/>
                <a:gd name="T83" fmla="*/ 1 h 1238"/>
                <a:gd name="T84" fmla="*/ 1 w 790"/>
                <a:gd name="T85" fmla="*/ 1 h 1238"/>
                <a:gd name="T86" fmla="*/ 1 w 790"/>
                <a:gd name="T87" fmla="*/ 1 h 12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790" h="1238">
                  <a:moveTo>
                    <a:pt x="78" y="1113"/>
                  </a:moveTo>
                  <a:lnTo>
                    <a:pt x="31" y="1021"/>
                  </a:lnTo>
                  <a:lnTo>
                    <a:pt x="7" y="937"/>
                  </a:lnTo>
                  <a:lnTo>
                    <a:pt x="0" y="861"/>
                  </a:lnTo>
                  <a:lnTo>
                    <a:pt x="5" y="794"/>
                  </a:lnTo>
                  <a:lnTo>
                    <a:pt x="23" y="737"/>
                  </a:lnTo>
                  <a:lnTo>
                    <a:pt x="44" y="690"/>
                  </a:lnTo>
                  <a:lnTo>
                    <a:pt x="68" y="652"/>
                  </a:lnTo>
                  <a:lnTo>
                    <a:pt x="91" y="624"/>
                  </a:lnTo>
                  <a:lnTo>
                    <a:pt x="106" y="607"/>
                  </a:lnTo>
                  <a:lnTo>
                    <a:pt x="113" y="601"/>
                  </a:lnTo>
                  <a:lnTo>
                    <a:pt x="134" y="581"/>
                  </a:lnTo>
                  <a:lnTo>
                    <a:pt x="174" y="540"/>
                  </a:lnTo>
                  <a:lnTo>
                    <a:pt x="195" y="520"/>
                  </a:lnTo>
                  <a:lnTo>
                    <a:pt x="143" y="426"/>
                  </a:lnTo>
                  <a:lnTo>
                    <a:pt x="115" y="342"/>
                  </a:lnTo>
                  <a:lnTo>
                    <a:pt x="106" y="271"/>
                  </a:lnTo>
                  <a:lnTo>
                    <a:pt x="111" y="208"/>
                  </a:lnTo>
                  <a:lnTo>
                    <a:pt x="129" y="153"/>
                  </a:lnTo>
                  <a:lnTo>
                    <a:pt x="195" y="64"/>
                  </a:lnTo>
                  <a:lnTo>
                    <a:pt x="275" y="19"/>
                  </a:lnTo>
                  <a:lnTo>
                    <a:pt x="311" y="7"/>
                  </a:lnTo>
                  <a:lnTo>
                    <a:pt x="346" y="1"/>
                  </a:lnTo>
                  <a:lnTo>
                    <a:pt x="428" y="0"/>
                  </a:lnTo>
                  <a:lnTo>
                    <a:pt x="529" y="17"/>
                  </a:lnTo>
                  <a:lnTo>
                    <a:pt x="623" y="73"/>
                  </a:lnTo>
                  <a:lnTo>
                    <a:pt x="640" y="88"/>
                  </a:lnTo>
                  <a:lnTo>
                    <a:pt x="673" y="149"/>
                  </a:lnTo>
                  <a:lnTo>
                    <a:pt x="694" y="276"/>
                  </a:lnTo>
                  <a:lnTo>
                    <a:pt x="694" y="297"/>
                  </a:lnTo>
                  <a:lnTo>
                    <a:pt x="694" y="332"/>
                  </a:lnTo>
                  <a:lnTo>
                    <a:pt x="694" y="353"/>
                  </a:lnTo>
                  <a:lnTo>
                    <a:pt x="463" y="353"/>
                  </a:lnTo>
                  <a:lnTo>
                    <a:pt x="463" y="328"/>
                  </a:lnTo>
                  <a:lnTo>
                    <a:pt x="463" y="283"/>
                  </a:lnTo>
                  <a:lnTo>
                    <a:pt x="463" y="260"/>
                  </a:lnTo>
                  <a:lnTo>
                    <a:pt x="444" y="217"/>
                  </a:lnTo>
                  <a:lnTo>
                    <a:pt x="414" y="201"/>
                  </a:lnTo>
                  <a:lnTo>
                    <a:pt x="398" y="198"/>
                  </a:lnTo>
                  <a:lnTo>
                    <a:pt x="355" y="205"/>
                  </a:lnTo>
                  <a:lnTo>
                    <a:pt x="331" y="234"/>
                  </a:lnTo>
                  <a:lnTo>
                    <a:pt x="324" y="274"/>
                  </a:lnTo>
                  <a:lnTo>
                    <a:pt x="322" y="283"/>
                  </a:lnTo>
                  <a:lnTo>
                    <a:pt x="327" y="314"/>
                  </a:lnTo>
                  <a:lnTo>
                    <a:pt x="358" y="374"/>
                  </a:lnTo>
                  <a:lnTo>
                    <a:pt x="400" y="438"/>
                  </a:lnTo>
                  <a:lnTo>
                    <a:pt x="458" y="521"/>
                  </a:lnTo>
                  <a:lnTo>
                    <a:pt x="518" y="607"/>
                  </a:lnTo>
                  <a:lnTo>
                    <a:pt x="565" y="671"/>
                  </a:lnTo>
                  <a:lnTo>
                    <a:pt x="584" y="697"/>
                  </a:lnTo>
                  <a:lnTo>
                    <a:pt x="584" y="534"/>
                  </a:lnTo>
                  <a:lnTo>
                    <a:pt x="786" y="534"/>
                  </a:lnTo>
                  <a:lnTo>
                    <a:pt x="786" y="554"/>
                  </a:lnTo>
                  <a:lnTo>
                    <a:pt x="786" y="608"/>
                  </a:lnTo>
                  <a:lnTo>
                    <a:pt x="786" y="690"/>
                  </a:lnTo>
                  <a:lnTo>
                    <a:pt x="786" y="786"/>
                  </a:lnTo>
                  <a:lnTo>
                    <a:pt x="786" y="890"/>
                  </a:lnTo>
                  <a:lnTo>
                    <a:pt x="786" y="991"/>
                  </a:lnTo>
                  <a:lnTo>
                    <a:pt x="786" y="1080"/>
                  </a:lnTo>
                  <a:lnTo>
                    <a:pt x="788" y="1148"/>
                  </a:lnTo>
                  <a:lnTo>
                    <a:pt x="788" y="1184"/>
                  </a:lnTo>
                  <a:lnTo>
                    <a:pt x="790" y="1201"/>
                  </a:lnTo>
                  <a:lnTo>
                    <a:pt x="776" y="1229"/>
                  </a:lnTo>
                  <a:lnTo>
                    <a:pt x="722" y="1238"/>
                  </a:lnTo>
                  <a:lnTo>
                    <a:pt x="666" y="1238"/>
                  </a:lnTo>
                  <a:lnTo>
                    <a:pt x="544" y="1238"/>
                  </a:lnTo>
                  <a:lnTo>
                    <a:pt x="423" y="1238"/>
                  </a:lnTo>
                  <a:lnTo>
                    <a:pt x="369" y="1238"/>
                  </a:lnTo>
                  <a:lnTo>
                    <a:pt x="78" y="1113"/>
                  </a:lnTo>
                  <a:close/>
                </a:path>
              </a:pathLst>
            </a:custGeom>
            <a:solidFill>
              <a:srgbClr val="FFA9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19222" y="2738"/>
              <a:ext cx="166" cy="170"/>
            </a:xfrm>
            <a:custGeom>
              <a:avLst/>
              <a:gdLst>
                <a:gd name="T0" fmla="*/ 0 w 336"/>
                <a:gd name="T1" fmla="*/ 0 h 343"/>
                <a:gd name="T2" fmla="*/ 0 w 336"/>
                <a:gd name="T3" fmla="*/ 0 h 343"/>
                <a:gd name="T4" fmla="*/ 0 w 336"/>
                <a:gd name="T5" fmla="*/ 0 h 343"/>
                <a:gd name="T6" fmla="*/ 0 w 336"/>
                <a:gd name="T7" fmla="*/ 0 h 343"/>
                <a:gd name="T8" fmla="*/ 0 w 336"/>
                <a:gd name="T9" fmla="*/ 0 h 343"/>
                <a:gd name="T10" fmla="*/ 0 w 336"/>
                <a:gd name="T11" fmla="*/ 0 h 343"/>
                <a:gd name="T12" fmla="*/ 0 w 336"/>
                <a:gd name="T13" fmla="*/ 0 h 343"/>
                <a:gd name="T14" fmla="*/ 0 w 336"/>
                <a:gd name="T15" fmla="*/ 0 h 343"/>
                <a:gd name="T16" fmla="*/ 0 w 336"/>
                <a:gd name="T17" fmla="*/ 0 h 343"/>
                <a:gd name="T18" fmla="*/ 0 w 336"/>
                <a:gd name="T19" fmla="*/ 0 h 343"/>
                <a:gd name="T20" fmla="*/ 0 w 336"/>
                <a:gd name="T21" fmla="*/ 0 h 343"/>
                <a:gd name="T22" fmla="*/ 0 w 336"/>
                <a:gd name="T23" fmla="*/ 0 h 343"/>
                <a:gd name="T24" fmla="*/ 0 w 336"/>
                <a:gd name="T25" fmla="*/ 0 h 343"/>
                <a:gd name="T26" fmla="*/ 0 w 336"/>
                <a:gd name="T27" fmla="*/ 0 h 343"/>
                <a:gd name="T28" fmla="*/ 0 w 336"/>
                <a:gd name="T29" fmla="*/ 0 h 343"/>
                <a:gd name="T30" fmla="*/ 0 w 336"/>
                <a:gd name="T31" fmla="*/ 0 h 343"/>
                <a:gd name="T32" fmla="*/ 0 w 336"/>
                <a:gd name="T33" fmla="*/ 0 h 343"/>
                <a:gd name="T34" fmla="*/ 0 w 336"/>
                <a:gd name="T35" fmla="*/ 0 h 343"/>
                <a:gd name="T36" fmla="*/ 0 w 336"/>
                <a:gd name="T37" fmla="*/ 0 h 343"/>
                <a:gd name="T38" fmla="*/ 0 w 336"/>
                <a:gd name="T39" fmla="*/ 0 h 343"/>
                <a:gd name="T40" fmla="*/ 0 w 336"/>
                <a:gd name="T41" fmla="*/ 0 h 343"/>
                <a:gd name="T42" fmla="*/ 0 w 336"/>
                <a:gd name="T43" fmla="*/ 0 h 34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36" h="343">
                  <a:moveTo>
                    <a:pt x="333" y="343"/>
                  </a:moveTo>
                  <a:lnTo>
                    <a:pt x="336" y="325"/>
                  </a:lnTo>
                  <a:lnTo>
                    <a:pt x="308" y="292"/>
                  </a:lnTo>
                  <a:lnTo>
                    <a:pt x="239" y="211"/>
                  </a:lnTo>
                  <a:lnTo>
                    <a:pt x="157" y="115"/>
                  </a:lnTo>
                  <a:lnTo>
                    <a:pt x="89" y="35"/>
                  </a:lnTo>
                  <a:lnTo>
                    <a:pt x="60" y="0"/>
                  </a:lnTo>
                  <a:lnTo>
                    <a:pt x="30" y="37"/>
                  </a:lnTo>
                  <a:lnTo>
                    <a:pt x="4" y="104"/>
                  </a:lnTo>
                  <a:lnTo>
                    <a:pt x="0" y="191"/>
                  </a:lnTo>
                  <a:lnTo>
                    <a:pt x="39" y="285"/>
                  </a:lnTo>
                  <a:lnTo>
                    <a:pt x="60" y="303"/>
                  </a:lnTo>
                  <a:lnTo>
                    <a:pt x="119" y="332"/>
                  </a:lnTo>
                  <a:lnTo>
                    <a:pt x="211" y="343"/>
                  </a:lnTo>
                  <a:lnTo>
                    <a:pt x="242" y="343"/>
                  </a:lnTo>
                  <a:lnTo>
                    <a:pt x="301" y="343"/>
                  </a:lnTo>
                  <a:lnTo>
                    <a:pt x="333" y="3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59"/>
            <p:cNvSpPr>
              <a:spLocks/>
            </p:cNvSpPr>
            <p:nvPr/>
          </p:nvSpPr>
          <p:spPr bwMode="auto">
            <a:xfrm>
              <a:off x="19538" y="1036"/>
              <a:ext cx="393" cy="1982"/>
            </a:xfrm>
            <a:custGeom>
              <a:avLst/>
              <a:gdLst>
                <a:gd name="T0" fmla="*/ 0 w 785"/>
                <a:gd name="T1" fmla="*/ 0 h 3959"/>
                <a:gd name="T2" fmla="*/ 0 w 785"/>
                <a:gd name="T3" fmla="*/ 1 h 3959"/>
                <a:gd name="T4" fmla="*/ 1 w 785"/>
                <a:gd name="T5" fmla="*/ 1 h 3959"/>
                <a:gd name="T6" fmla="*/ 1 w 785"/>
                <a:gd name="T7" fmla="*/ 1 h 3959"/>
                <a:gd name="T8" fmla="*/ 1 w 785"/>
                <a:gd name="T9" fmla="*/ 1 h 3959"/>
                <a:gd name="T10" fmla="*/ 1 w 785"/>
                <a:gd name="T11" fmla="*/ 1 h 3959"/>
                <a:gd name="T12" fmla="*/ 1 w 785"/>
                <a:gd name="T13" fmla="*/ 1 h 3959"/>
                <a:gd name="T14" fmla="*/ 1 w 785"/>
                <a:gd name="T15" fmla="*/ 1 h 3959"/>
                <a:gd name="T16" fmla="*/ 1 w 785"/>
                <a:gd name="T17" fmla="*/ 1 h 3959"/>
                <a:gd name="T18" fmla="*/ 1 w 785"/>
                <a:gd name="T19" fmla="*/ 1 h 3959"/>
                <a:gd name="T20" fmla="*/ 1 w 785"/>
                <a:gd name="T21" fmla="*/ 1 h 3959"/>
                <a:gd name="T22" fmla="*/ 1 w 785"/>
                <a:gd name="T23" fmla="*/ 1 h 3959"/>
                <a:gd name="T24" fmla="*/ 1 w 785"/>
                <a:gd name="T25" fmla="*/ 1 h 3959"/>
                <a:gd name="T26" fmla="*/ 1 w 785"/>
                <a:gd name="T27" fmla="*/ 1 h 3959"/>
                <a:gd name="T28" fmla="*/ 1 w 785"/>
                <a:gd name="T29" fmla="*/ 1 h 3959"/>
                <a:gd name="T30" fmla="*/ 1 w 785"/>
                <a:gd name="T31" fmla="*/ 0 h 3959"/>
                <a:gd name="T32" fmla="*/ 0 w 785"/>
                <a:gd name="T33" fmla="*/ 0 h 39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5" h="3959">
                  <a:moveTo>
                    <a:pt x="0" y="0"/>
                  </a:moveTo>
                  <a:lnTo>
                    <a:pt x="0" y="3959"/>
                  </a:lnTo>
                  <a:lnTo>
                    <a:pt x="49" y="3959"/>
                  </a:lnTo>
                  <a:lnTo>
                    <a:pt x="49" y="2454"/>
                  </a:lnTo>
                  <a:lnTo>
                    <a:pt x="696" y="2454"/>
                  </a:lnTo>
                  <a:lnTo>
                    <a:pt x="696" y="2720"/>
                  </a:lnTo>
                  <a:lnTo>
                    <a:pt x="369" y="2720"/>
                  </a:lnTo>
                  <a:lnTo>
                    <a:pt x="369" y="3056"/>
                  </a:lnTo>
                  <a:lnTo>
                    <a:pt x="696" y="3056"/>
                  </a:lnTo>
                  <a:lnTo>
                    <a:pt x="696" y="3322"/>
                  </a:lnTo>
                  <a:lnTo>
                    <a:pt x="369" y="3322"/>
                  </a:lnTo>
                  <a:lnTo>
                    <a:pt x="369" y="3684"/>
                  </a:lnTo>
                  <a:lnTo>
                    <a:pt x="696" y="3684"/>
                  </a:lnTo>
                  <a:lnTo>
                    <a:pt x="696" y="3945"/>
                  </a:lnTo>
                  <a:lnTo>
                    <a:pt x="785" y="3945"/>
                  </a:lnTo>
                  <a:lnTo>
                    <a:pt x="78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18421" y="2398"/>
              <a:ext cx="77" cy="219"/>
            </a:xfrm>
            <a:custGeom>
              <a:avLst/>
              <a:gdLst>
                <a:gd name="T0" fmla="*/ 0 w 152"/>
                <a:gd name="T1" fmla="*/ 0 h 435"/>
                <a:gd name="T2" fmla="*/ 0 w 152"/>
                <a:gd name="T3" fmla="*/ 1 h 435"/>
                <a:gd name="T4" fmla="*/ 0 w 152"/>
                <a:gd name="T5" fmla="*/ 1 h 435"/>
                <a:gd name="T6" fmla="*/ 0 w 152"/>
                <a:gd name="T7" fmla="*/ 1 h 435"/>
                <a:gd name="T8" fmla="*/ 0 w 152"/>
                <a:gd name="T9" fmla="*/ 1 h 435"/>
                <a:gd name="T10" fmla="*/ 0 w 152"/>
                <a:gd name="T11" fmla="*/ 1 h 435"/>
                <a:gd name="T12" fmla="*/ 0 w 152"/>
                <a:gd name="T13" fmla="*/ 1 h 435"/>
                <a:gd name="T14" fmla="*/ 0 w 152"/>
                <a:gd name="T15" fmla="*/ 1 h 435"/>
                <a:gd name="T16" fmla="*/ 1 w 152"/>
                <a:gd name="T17" fmla="*/ 1 h 435"/>
                <a:gd name="T18" fmla="*/ 1 w 152"/>
                <a:gd name="T19" fmla="*/ 1 h 435"/>
                <a:gd name="T20" fmla="*/ 1 w 152"/>
                <a:gd name="T21" fmla="*/ 1 h 435"/>
                <a:gd name="T22" fmla="*/ 1 w 152"/>
                <a:gd name="T23" fmla="*/ 1 h 435"/>
                <a:gd name="T24" fmla="*/ 1 w 152"/>
                <a:gd name="T25" fmla="*/ 1 h 435"/>
                <a:gd name="T26" fmla="*/ 1 w 152"/>
                <a:gd name="T27" fmla="*/ 1 h 435"/>
                <a:gd name="T28" fmla="*/ 1 w 152"/>
                <a:gd name="T29" fmla="*/ 1 h 435"/>
                <a:gd name="T30" fmla="*/ 1 w 152"/>
                <a:gd name="T31" fmla="*/ 1 h 435"/>
                <a:gd name="T32" fmla="*/ 1 w 152"/>
                <a:gd name="T33" fmla="*/ 1 h 435"/>
                <a:gd name="T34" fmla="*/ 1 w 152"/>
                <a:gd name="T35" fmla="*/ 1 h 435"/>
                <a:gd name="T36" fmla="*/ 0 w 152"/>
                <a:gd name="T37" fmla="*/ 0 h 435"/>
                <a:gd name="T38" fmla="*/ 0 w 152"/>
                <a:gd name="T39" fmla="*/ 0 h 43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435">
                  <a:moveTo>
                    <a:pt x="0" y="0"/>
                  </a:moveTo>
                  <a:lnTo>
                    <a:pt x="0" y="34"/>
                  </a:lnTo>
                  <a:lnTo>
                    <a:pt x="0" y="114"/>
                  </a:lnTo>
                  <a:lnTo>
                    <a:pt x="0" y="218"/>
                  </a:lnTo>
                  <a:lnTo>
                    <a:pt x="0" y="322"/>
                  </a:lnTo>
                  <a:lnTo>
                    <a:pt x="0" y="402"/>
                  </a:lnTo>
                  <a:lnTo>
                    <a:pt x="0" y="435"/>
                  </a:lnTo>
                  <a:lnTo>
                    <a:pt x="75" y="423"/>
                  </a:lnTo>
                  <a:lnTo>
                    <a:pt x="124" y="371"/>
                  </a:lnTo>
                  <a:lnTo>
                    <a:pt x="146" y="298"/>
                  </a:lnTo>
                  <a:lnTo>
                    <a:pt x="152" y="221"/>
                  </a:lnTo>
                  <a:lnTo>
                    <a:pt x="150" y="157"/>
                  </a:lnTo>
                  <a:lnTo>
                    <a:pt x="143" y="110"/>
                  </a:lnTo>
                  <a:lnTo>
                    <a:pt x="126" y="63"/>
                  </a:lnTo>
                  <a:lnTo>
                    <a:pt x="8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18223" y="1036"/>
              <a:ext cx="1307" cy="1982"/>
            </a:xfrm>
            <a:custGeom>
              <a:avLst/>
              <a:gdLst>
                <a:gd name="T0" fmla="*/ 0 w 2616"/>
                <a:gd name="T1" fmla="*/ 0 h 3962"/>
                <a:gd name="T2" fmla="*/ 0 w 2616"/>
                <a:gd name="T3" fmla="*/ 1 h 3962"/>
                <a:gd name="T4" fmla="*/ 0 w 2616"/>
                <a:gd name="T5" fmla="*/ 1 h 3962"/>
                <a:gd name="T6" fmla="*/ 0 w 2616"/>
                <a:gd name="T7" fmla="*/ 1 h 3962"/>
                <a:gd name="T8" fmla="*/ 0 w 2616"/>
                <a:gd name="T9" fmla="*/ 1 h 3962"/>
                <a:gd name="T10" fmla="*/ 0 w 2616"/>
                <a:gd name="T11" fmla="*/ 1 h 3962"/>
                <a:gd name="T12" fmla="*/ 0 w 2616"/>
                <a:gd name="T13" fmla="*/ 1 h 3962"/>
                <a:gd name="T14" fmla="*/ 0 w 2616"/>
                <a:gd name="T15" fmla="*/ 1 h 3962"/>
                <a:gd name="T16" fmla="*/ 0 w 2616"/>
                <a:gd name="T17" fmla="*/ 1 h 3962"/>
                <a:gd name="T18" fmla="*/ 0 w 2616"/>
                <a:gd name="T19" fmla="*/ 1 h 3962"/>
                <a:gd name="T20" fmla="*/ 0 w 2616"/>
                <a:gd name="T21" fmla="*/ 1 h 3962"/>
                <a:gd name="T22" fmla="*/ 0 w 2616"/>
                <a:gd name="T23" fmla="*/ 1 h 3962"/>
                <a:gd name="T24" fmla="*/ 0 w 2616"/>
                <a:gd name="T25" fmla="*/ 1 h 3962"/>
                <a:gd name="T26" fmla="*/ 0 w 2616"/>
                <a:gd name="T27" fmla="*/ 1 h 3962"/>
                <a:gd name="T28" fmla="*/ 0 w 2616"/>
                <a:gd name="T29" fmla="*/ 1 h 3962"/>
                <a:gd name="T30" fmla="*/ 0 w 2616"/>
                <a:gd name="T31" fmla="*/ 1 h 3962"/>
                <a:gd name="T32" fmla="*/ 0 w 2616"/>
                <a:gd name="T33" fmla="*/ 1 h 3962"/>
                <a:gd name="T34" fmla="*/ 0 w 2616"/>
                <a:gd name="T35" fmla="*/ 1 h 3962"/>
                <a:gd name="T36" fmla="*/ 0 w 2616"/>
                <a:gd name="T37" fmla="*/ 1 h 3962"/>
                <a:gd name="T38" fmla="*/ 0 w 2616"/>
                <a:gd name="T39" fmla="*/ 1 h 3962"/>
                <a:gd name="T40" fmla="*/ 0 w 2616"/>
                <a:gd name="T41" fmla="*/ 1 h 3962"/>
                <a:gd name="T42" fmla="*/ 0 w 2616"/>
                <a:gd name="T43" fmla="*/ 1 h 3962"/>
                <a:gd name="T44" fmla="*/ 0 w 2616"/>
                <a:gd name="T45" fmla="*/ 1 h 3962"/>
                <a:gd name="T46" fmla="*/ 0 w 2616"/>
                <a:gd name="T47" fmla="*/ 1 h 3962"/>
                <a:gd name="T48" fmla="*/ 0 w 2616"/>
                <a:gd name="T49" fmla="*/ 1 h 3962"/>
                <a:gd name="T50" fmla="*/ 0 w 2616"/>
                <a:gd name="T51" fmla="*/ 1 h 3962"/>
                <a:gd name="T52" fmla="*/ 0 w 2616"/>
                <a:gd name="T53" fmla="*/ 1 h 3962"/>
                <a:gd name="T54" fmla="*/ 0 w 2616"/>
                <a:gd name="T55" fmla="*/ 1 h 3962"/>
                <a:gd name="T56" fmla="*/ 0 w 2616"/>
                <a:gd name="T57" fmla="*/ 1 h 3962"/>
                <a:gd name="T58" fmla="*/ 0 w 2616"/>
                <a:gd name="T59" fmla="*/ 1 h 3962"/>
                <a:gd name="T60" fmla="*/ 0 w 2616"/>
                <a:gd name="T61" fmla="*/ 1 h 3962"/>
                <a:gd name="T62" fmla="*/ 0 w 2616"/>
                <a:gd name="T63" fmla="*/ 1 h 3962"/>
                <a:gd name="T64" fmla="*/ 0 w 2616"/>
                <a:gd name="T65" fmla="*/ 1 h 3962"/>
                <a:gd name="T66" fmla="*/ 0 w 2616"/>
                <a:gd name="T67" fmla="*/ 1 h 3962"/>
                <a:gd name="T68" fmla="*/ 0 w 2616"/>
                <a:gd name="T69" fmla="*/ 1 h 3962"/>
                <a:gd name="T70" fmla="*/ 0 w 2616"/>
                <a:gd name="T71" fmla="*/ 1 h 3962"/>
                <a:gd name="T72" fmla="*/ 0 w 2616"/>
                <a:gd name="T73" fmla="*/ 1 h 3962"/>
                <a:gd name="T74" fmla="*/ 0 w 2616"/>
                <a:gd name="T75" fmla="*/ 1 h 3962"/>
                <a:gd name="T76" fmla="*/ 0 w 2616"/>
                <a:gd name="T77" fmla="*/ 1 h 3962"/>
                <a:gd name="T78" fmla="*/ 0 w 2616"/>
                <a:gd name="T79" fmla="*/ 1 h 3962"/>
                <a:gd name="T80" fmla="*/ 0 w 2616"/>
                <a:gd name="T81" fmla="*/ 1 h 3962"/>
                <a:gd name="T82" fmla="*/ 0 w 2616"/>
                <a:gd name="T83" fmla="*/ 1 h 3962"/>
                <a:gd name="T84" fmla="*/ 0 w 2616"/>
                <a:gd name="T85" fmla="*/ 1 h 396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616" h="3962">
                  <a:moveTo>
                    <a:pt x="1638" y="3482"/>
                  </a:moveTo>
                  <a:lnTo>
                    <a:pt x="2616" y="0"/>
                  </a:lnTo>
                  <a:lnTo>
                    <a:pt x="3" y="0"/>
                  </a:lnTo>
                  <a:lnTo>
                    <a:pt x="0" y="3962"/>
                  </a:lnTo>
                  <a:lnTo>
                    <a:pt x="96" y="3962"/>
                  </a:lnTo>
                  <a:lnTo>
                    <a:pt x="96" y="2447"/>
                  </a:lnTo>
                  <a:lnTo>
                    <a:pt x="405" y="2447"/>
                  </a:lnTo>
                  <a:lnTo>
                    <a:pt x="421" y="2447"/>
                  </a:lnTo>
                  <a:lnTo>
                    <a:pt x="466" y="2449"/>
                  </a:lnTo>
                  <a:lnTo>
                    <a:pt x="529" y="2458"/>
                  </a:lnTo>
                  <a:lnTo>
                    <a:pt x="602" y="2477"/>
                  </a:lnTo>
                  <a:lnTo>
                    <a:pt x="678" y="2513"/>
                  </a:lnTo>
                  <a:lnTo>
                    <a:pt x="748" y="2573"/>
                  </a:lnTo>
                  <a:lnTo>
                    <a:pt x="804" y="2656"/>
                  </a:lnTo>
                  <a:lnTo>
                    <a:pt x="828" y="2719"/>
                  </a:lnTo>
                  <a:lnTo>
                    <a:pt x="842" y="2790"/>
                  </a:lnTo>
                  <a:lnTo>
                    <a:pt x="850" y="2898"/>
                  </a:lnTo>
                  <a:lnTo>
                    <a:pt x="850" y="3002"/>
                  </a:lnTo>
                  <a:lnTo>
                    <a:pt x="842" y="3098"/>
                  </a:lnTo>
                  <a:lnTo>
                    <a:pt x="828" y="3171"/>
                  </a:lnTo>
                  <a:lnTo>
                    <a:pt x="817" y="3206"/>
                  </a:lnTo>
                  <a:lnTo>
                    <a:pt x="805" y="3228"/>
                  </a:lnTo>
                  <a:lnTo>
                    <a:pt x="779" y="3270"/>
                  </a:lnTo>
                  <a:lnTo>
                    <a:pt x="736" y="3322"/>
                  </a:lnTo>
                  <a:lnTo>
                    <a:pt x="675" y="3373"/>
                  </a:lnTo>
                  <a:lnTo>
                    <a:pt x="597" y="3408"/>
                  </a:lnTo>
                  <a:lnTo>
                    <a:pt x="496" y="3418"/>
                  </a:lnTo>
                  <a:lnTo>
                    <a:pt x="470" y="3418"/>
                  </a:lnTo>
                  <a:lnTo>
                    <a:pt x="421" y="3416"/>
                  </a:lnTo>
                  <a:lnTo>
                    <a:pt x="395" y="3414"/>
                  </a:lnTo>
                  <a:lnTo>
                    <a:pt x="395" y="3948"/>
                  </a:lnTo>
                  <a:lnTo>
                    <a:pt x="1117" y="3948"/>
                  </a:lnTo>
                  <a:lnTo>
                    <a:pt x="1104" y="3945"/>
                  </a:lnTo>
                  <a:lnTo>
                    <a:pt x="1073" y="3931"/>
                  </a:lnTo>
                  <a:lnTo>
                    <a:pt x="1031" y="3907"/>
                  </a:lnTo>
                  <a:lnTo>
                    <a:pt x="984" y="3867"/>
                  </a:lnTo>
                  <a:lnTo>
                    <a:pt x="943" y="3808"/>
                  </a:lnTo>
                  <a:lnTo>
                    <a:pt x="911" y="3728"/>
                  </a:lnTo>
                  <a:lnTo>
                    <a:pt x="899" y="3623"/>
                  </a:lnTo>
                  <a:lnTo>
                    <a:pt x="899" y="3609"/>
                  </a:lnTo>
                  <a:lnTo>
                    <a:pt x="899" y="3569"/>
                  </a:lnTo>
                  <a:lnTo>
                    <a:pt x="899" y="3507"/>
                  </a:lnTo>
                  <a:lnTo>
                    <a:pt x="899" y="3428"/>
                  </a:lnTo>
                  <a:lnTo>
                    <a:pt x="899" y="3340"/>
                  </a:lnTo>
                  <a:lnTo>
                    <a:pt x="899" y="3242"/>
                  </a:lnTo>
                  <a:lnTo>
                    <a:pt x="899" y="3143"/>
                  </a:lnTo>
                  <a:lnTo>
                    <a:pt x="899" y="3046"/>
                  </a:lnTo>
                  <a:lnTo>
                    <a:pt x="899" y="2957"/>
                  </a:lnTo>
                  <a:lnTo>
                    <a:pt x="899" y="2879"/>
                  </a:lnTo>
                  <a:lnTo>
                    <a:pt x="899" y="2816"/>
                  </a:lnTo>
                  <a:lnTo>
                    <a:pt x="899" y="2776"/>
                  </a:lnTo>
                  <a:lnTo>
                    <a:pt x="899" y="2762"/>
                  </a:lnTo>
                  <a:lnTo>
                    <a:pt x="897" y="2747"/>
                  </a:lnTo>
                  <a:lnTo>
                    <a:pt x="899" y="2708"/>
                  </a:lnTo>
                  <a:lnTo>
                    <a:pt x="908" y="2654"/>
                  </a:lnTo>
                  <a:lnTo>
                    <a:pt x="929" y="2593"/>
                  </a:lnTo>
                  <a:lnTo>
                    <a:pt x="969" y="2531"/>
                  </a:lnTo>
                  <a:lnTo>
                    <a:pt x="1033" y="2477"/>
                  </a:lnTo>
                  <a:lnTo>
                    <a:pt x="1127" y="2440"/>
                  </a:lnTo>
                  <a:lnTo>
                    <a:pt x="1139" y="2437"/>
                  </a:lnTo>
                  <a:lnTo>
                    <a:pt x="1172" y="2428"/>
                  </a:lnTo>
                  <a:lnTo>
                    <a:pt x="1223" y="2421"/>
                  </a:lnTo>
                  <a:lnTo>
                    <a:pt x="1285" y="2418"/>
                  </a:lnTo>
                  <a:lnTo>
                    <a:pt x="1355" y="2425"/>
                  </a:lnTo>
                  <a:lnTo>
                    <a:pt x="1426" y="2446"/>
                  </a:lnTo>
                  <a:lnTo>
                    <a:pt x="1494" y="2486"/>
                  </a:lnTo>
                  <a:lnTo>
                    <a:pt x="1557" y="2550"/>
                  </a:lnTo>
                  <a:lnTo>
                    <a:pt x="1565" y="2559"/>
                  </a:lnTo>
                  <a:lnTo>
                    <a:pt x="1588" y="2592"/>
                  </a:lnTo>
                  <a:lnTo>
                    <a:pt x="1612" y="2654"/>
                  </a:lnTo>
                  <a:lnTo>
                    <a:pt x="1628" y="2755"/>
                  </a:lnTo>
                  <a:lnTo>
                    <a:pt x="1624" y="2898"/>
                  </a:lnTo>
                  <a:lnTo>
                    <a:pt x="1550" y="2898"/>
                  </a:lnTo>
                  <a:lnTo>
                    <a:pt x="1411" y="2896"/>
                  </a:lnTo>
                  <a:lnTo>
                    <a:pt x="1334" y="2894"/>
                  </a:lnTo>
                  <a:lnTo>
                    <a:pt x="1334" y="2755"/>
                  </a:lnTo>
                  <a:lnTo>
                    <a:pt x="1331" y="2738"/>
                  </a:lnTo>
                  <a:lnTo>
                    <a:pt x="1311" y="2705"/>
                  </a:lnTo>
                  <a:lnTo>
                    <a:pt x="1266" y="2687"/>
                  </a:lnTo>
                  <a:lnTo>
                    <a:pt x="1221" y="2701"/>
                  </a:lnTo>
                  <a:lnTo>
                    <a:pt x="1204" y="2733"/>
                  </a:lnTo>
                  <a:lnTo>
                    <a:pt x="1200" y="2776"/>
                  </a:lnTo>
                  <a:lnTo>
                    <a:pt x="1200" y="2792"/>
                  </a:lnTo>
                  <a:lnTo>
                    <a:pt x="1200" y="2839"/>
                  </a:lnTo>
                  <a:lnTo>
                    <a:pt x="1200" y="2908"/>
                  </a:lnTo>
                  <a:lnTo>
                    <a:pt x="1200" y="2997"/>
                  </a:lnTo>
                  <a:lnTo>
                    <a:pt x="1200" y="3096"/>
                  </a:lnTo>
                  <a:lnTo>
                    <a:pt x="1200" y="3202"/>
                  </a:lnTo>
                  <a:lnTo>
                    <a:pt x="1200" y="3308"/>
                  </a:lnTo>
                  <a:lnTo>
                    <a:pt x="1200" y="3409"/>
                  </a:lnTo>
                  <a:lnTo>
                    <a:pt x="1200" y="3496"/>
                  </a:lnTo>
                  <a:lnTo>
                    <a:pt x="1200" y="3568"/>
                  </a:lnTo>
                  <a:lnTo>
                    <a:pt x="1200" y="3613"/>
                  </a:lnTo>
                  <a:lnTo>
                    <a:pt x="1200" y="3630"/>
                  </a:lnTo>
                  <a:lnTo>
                    <a:pt x="1202" y="3649"/>
                  </a:lnTo>
                  <a:lnTo>
                    <a:pt x="1216" y="3688"/>
                  </a:lnTo>
                  <a:lnTo>
                    <a:pt x="1263" y="3717"/>
                  </a:lnTo>
                  <a:lnTo>
                    <a:pt x="1303" y="3714"/>
                  </a:lnTo>
                  <a:lnTo>
                    <a:pt x="1336" y="3688"/>
                  </a:lnTo>
                  <a:lnTo>
                    <a:pt x="1350" y="3642"/>
                  </a:lnTo>
                  <a:lnTo>
                    <a:pt x="1350" y="3576"/>
                  </a:lnTo>
                  <a:lnTo>
                    <a:pt x="1350" y="3456"/>
                  </a:lnTo>
                  <a:lnTo>
                    <a:pt x="1350" y="3390"/>
                  </a:lnTo>
                  <a:lnTo>
                    <a:pt x="1268" y="3390"/>
                  </a:lnTo>
                  <a:lnTo>
                    <a:pt x="1268" y="3127"/>
                  </a:lnTo>
                  <a:lnTo>
                    <a:pt x="1638" y="3127"/>
                  </a:lnTo>
                  <a:lnTo>
                    <a:pt x="1638" y="3482"/>
                  </a:lnTo>
                  <a:lnTo>
                    <a:pt x="1649" y="3482"/>
                  </a:lnTo>
                  <a:lnTo>
                    <a:pt x="1638" y="3482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62"/>
            <p:cNvSpPr>
              <a:spLocks noEditPoints="1"/>
            </p:cNvSpPr>
            <p:nvPr/>
          </p:nvSpPr>
          <p:spPr bwMode="auto">
            <a:xfrm>
              <a:off x="19995" y="1044"/>
              <a:ext cx="231" cy="231"/>
            </a:xfrm>
            <a:custGeom>
              <a:avLst/>
              <a:gdLst>
                <a:gd name="T0" fmla="*/ 1 w 461"/>
                <a:gd name="T1" fmla="*/ 1 h 460"/>
                <a:gd name="T2" fmla="*/ 1 w 461"/>
                <a:gd name="T3" fmla="*/ 1 h 460"/>
                <a:gd name="T4" fmla="*/ 1 w 461"/>
                <a:gd name="T5" fmla="*/ 1 h 460"/>
                <a:gd name="T6" fmla="*/ 1 w 461"/>
                <a:gd name="T7" fmla="*/ 1 h 460"/>
                <a:gd name="T8" fmla="*/ 1 w 461"/>
                <a:gd name="T9" fmla="*/ 1 h 460"/>
                <a:gd name="T10" fmla="*/ 1 w 461"/>
                <a:gd name="T11" fmla="*/ 1 h 460"/>
                <a:gd name="T12" fmla="*/ 1 w 461"/>
                <a:gd name="T13" fmla="*/ 1 h 460"/>
                <a:gd name="T14" fmla="*/ 1 w 461"/>
                <a:gd name="T15" fmla="*/ 1 h 460"/>
                <a:gd name="T16" fmla="*/ 1 w 461"/>
                <a:gd name="T17" fmla="*/ 1 h 460"/>
                <a:gd name="T18" fmla="*/ 1 w 461"/>
                <a:gd name="T19" fmla="*/ 1 h 460"/>
                <a:gd name="T20" fmla="*/ 0 w 461"/>
                <a:gd name="T21" fmla="*/ 1 h 460"/>
                <a:gd name="T22" fmla="*/ 1 w 461"/>
                <a:gd name="T23" fmla="*/ 1 h 460"/>
                <a:gd name="T24" fmla="*/ 1 w 461"/>
                <a:gd name="T25" fmla="*/ 1 h 460"/>
                <a:gd name="T26" fmla="*/ 1 w 461"/>
                <a:gd name="T27" fmla="*/ 1 h 460"/>
                <a:gd name="T28" fmla="*/ 1 w 461"/>
                <a:gd name="T29" fmla="*/ 1 h 460"/>
                <a:gd name="T30" fmla="*/ 1 w 461"/>
                <a:gd name="T31" fmla="*/ 1 h 460"/>
                <a:gd name="T32" fmla="*/ 1 w 461"/>
                <a:gd name="T33" fmla="*/ 1 h 460"/>
                <a:gd name="T34" fmla="*/ 1 w 461"/>
                <a:gd name="T35" fmla="*/ 1 h 460"/>
                <a:gd name="T36" fmla="*/ 1 w 461"/>
                <a:gd name="T37" fmla="*/ 1 h 460"/>
                <a:gd name="T38" fmla="*/ 1 w 461"/>
                <a:gd name="T39" fmla="*/ 0 h 460"/>
                <a:gd name="T40" fmla="*/ 1 w 461"/>
                <a:gd name="T41" fmla="*/ 1 h 460"/>
                <a:gd name="T42" fmla="*/ 1 w 461"/>
                <a:gd name="T43" fmla="*/ 1 h 460"/>
                <a:gd name="T44" fmla="*/ 0 w 461"/>
                <a:gd name="T45" fmla="*/ 1 h 460"/>
                <a:gd name="T46" fmla="*/ 1 w 461"/>
                <a:gd name="T47" fmla="*/ 1 h 460"/>
                <a:gd name="T48" fmla="*/ 1 w 461"/>
                <a:gd name="T49" fmla="*/ 1 h 460"/>
                <a:gd name="T50" fmla="*/ 1 w 461"/>
                <a:gd name="T51" fmla="*/ 1 h 460"/>
                <a:gd name="T52" fmla="*/ 1 w 461"/>
                <a:gd name="T53" fmla="*/ 1 h 460"/>
                <a:gd name="T54" fmla="*/ 1 w 461"/>
                <a:gd name="T55" fmla="*/ 1 h 460"/>
                <a:gd name="T56" fmla="*/ 1 w 461"/>
                <a:gd name="T57" fmla="*/ 1 h 460"/>
                <a:gd name="T58" fmla="*/ 1 w 461"/>
                <a:gd name="T59" fmla="*/ 1 h 460"/>
                <a:gd name="T60" fmla="*/ 1 w 461"/>
                <a:gd name="T61" fmla="*/ 1 h 460"/>
                <a:gd name="T62" fmla="*/ 1 w 461"/>
                <a:gd name="T63" fmla="*/ 1 h 460"/>
                <a:gd name="T64" fmla="*/ 1 w 461"/>
                <a:gd name="T65" fmla="*/ 1 h 460"/>
                <a:gd name="T66" fmla="*/ 1 w 461"/>
                <a:gd name="T67" fmla="*/ 1 h 460"/>
                <a:gd name="T68" fmla="*/ 1 w 461"/>
                <a:gd name="T69" fmla="*/ 1 h 460"/>
                <a:gd name="T70" fmla="*/ 1 w 461"/>
                <a:gd name="T71" fmla="*/ 1 h 460"/>
                <a:gd name="T72" fmla="*/ 1 w 461"/>
                <a:gd name="T73" fmla="*/ 1 h 460"/>
                <a:gd name="T74" fmla="*/ 1 w 461"/>
                <a:gd name="T75" fmla="*/ 1 h 460"/>
                <a:gd name="T76" fmla="*/ 1 w 461"/>
                <a:gd name="T77" fmla="*/ 1 h 460"/>
                <a:gd name="T78" fmla="*/ 1 w 461"/>
                <a:gd name="T79" fmla="*/ 1 h 460"/>
                <a:gd name="T80" fmla="*/ 1 w 461"/>
                <a:gd name="T81" fmla="*/ 1 h 460"/>
                <a:gd name="T82" fmla="*/ 1 w 461"/>
                <a:gd name="T83" fmla="*/ 1 h 460"/>
                <a:gd name="T84" fmla="*/ 1 w 461"/>
                <a:gd name="T85" fmla="*/ 1 h 460"/>
                <a:gd name="T86" fmla="*/ 1 w 461"/>
                <a:gd name="T87" fmla="*/ 1 h 4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61" h="460">
                  <a:moveTo>
                    <a:pt x="42" y="228"/>
                  </a:moveTo>
                  <a:lnTo>
                    <a:pt x="56" y="153"/>
                  </a:lnTo>
                  <a:lnTo>
                    <a:pt x="96" y="91"/>
                  </a:lnTo>
                  <a:lnTo>
                    <a:pt x="157" y="49"/>
                  </a:lnTo>
                  <a:lnTo>
                    <a:pt x="231" y="35"/>
                  </a:lnTo>
                  <a:lnTo>
                    <a:pt x="306" y="49"/>
                  </a:lnTo>
                  <a:lnTo>
                    <a:pt x="365" y="91"/>
                  </a:lnTo>
                  <a:lnTo>
                    <a:pt x="405" y="153"/>
                  </a:lnTo>
                  <a:lnTo>
                    <a:pt x="419" y="228"/>
                  </a:lnTo>
                  <a:lnTo>
                    <a:pt x="405" y="306"/>
                  </a:lnTo>
                  <a:lnTo>
                    <a:pt x="365" y="369"/>
                  </a:lnTo>
                  <a:lnTo>
                    <a:pt x="306" y="411"/>
                  </a:lnTo>
                  <a:lnTo>
                    <a:pt x="231" y="425"/>
                  </a:lnTo>
                  <a:lnTo>
                    <a:pt x="157" y="411"/>
                  </a:lnTo>
                  <a:lnTo>
                    <a:pt x="96" y="369"/>
                  </a:lnTo>
                  <a:lnTo>
                    <a:pt x="56" y="306"/>
                  </a:lnTo>
                  <a:lnTo>
                    <a:pt x="42" y="228"/>
                  </a:lnTo>
                  <a:close/>
                  <a:moveTo>
                    <a:pt x="0" y="228"/>
                  </a:moveTo>
                  <a:lnTo>
                    <a:pt x="12" y="303"/>
                  </a:lnTo>
                  <a:lnTo>
                    <a:pt x="45" y="367"/>
                  </a:lnTo>
                  <a:lnTo>
                    <a:pt x="96" y="416"/>
                  </a:lnTo>
                  <a:lnTo>
                    <a:pt x="158" y="447"/>
                  </a:lnTo>
                  <a:lnTo>
                    <a:pt x="231" y="460"/>
                  </a:lnTo>
                  <a:lnTo>
                    <a:pt x="303" y="447"/>
                  </a:lnTo>
                  <a:lnTo>
                    <a:pt x="367" y="416"/>
                  </a:lnTo>
                  <a:lnTo>
                    <a:pt x="416" y="367"/>
                  </a:lnTo>
                  <a:lnTo>
                    <a:pt x="449" y="303"/>
                  </a:lnTo>
                  <a:lnTo>
                    <a:pt x="461" y="228"/>
                  </a:lnTo>
                  <a:lnTo>
                    <a:pt x="449" y="155"/>
                  </a:lnTo>
                  <a:lnTo>
                    <a:pt x="416" y="93"/>
                  </a:lnTo>
                  <a:lnTo>
                    <a:pt x="367" y="44"/>
                  </a:lnTo>
                  <a:lnTo>
                    <a:pt x="303" y="12"/>
                  </a:lnTo>
                  <a:lnTo>
                    <a:pt x="231" y="0"/>
                  </a:lnTo>
                  <a:lnTo>
                    <a:pt x="158" y="12"/>
                  </a:lnTo>
                  <a:lnTo>
                    <a:pt x="96" y="44"/>
                  </a:lnTo>
                  <a:lnTo>
                    <a:pt x="45" y="93"/>
                  </a:lnTo>
                  <a:lnTo>
                    <a:pt x="12" y="155"/>
                  </a:lnTo>
                  <a:lnTo>
                    <a:pt x="0" y="228"/>
                  </a:lnTo>
                  <a:close/>
                  <a:moveTo>
                    <a:pt x="141" y="364"/>
                  </a:moveTo>
                  <a:lnTo>
                    <a:pt x="183" y="364"/>
                  </a:lnTo>
                  <a:lnTo>
                    <a:pt x="183" y="247"/>
                  </a:lnTo>
                  <a:lnTo>
                    <a:pt x="228" y="247"/>
                  </a:lnTo>
                  <a:lnTo>
                    <a:pt x="301" y="364"/>
                  </a:lnTo>
                  <a:lnTo>
                    <a:pt x="346" y="364"/>
                  </a:lnTo>
                  <a:lnTo>
                    <a:pt x="325" y="333"/>
                  </a:lnTo>
                  <a:lnTo>
                    <a:pt x="289" y="275"/>
                  </a:lnTo>
                  <a:lnTo>
                    <a:pt x="270" y="244"/>
                  </a:lnTo>
                  <a:lnTo>
                    <a:pt x="304" y="235"/>
                  </a:lnTo>
                  <a:lnTo>
                    <a:pt x="331" y="213"/>
                  </a:lnTo>
                  <a:lnTo>
                    <a:pt x="339" y="173"/>
                  </a:lnTo>
                  <a:lnTo>
                    <a:pt x="329" y="131"/>
                  </a:lnTo>
                  <a:lnTo>
                    <a:pt x="298" y="105"/>
                  </a:lnTo>
                  <a:lnTo>
                    <a:pt x="245" y="96"/>
                  </a:lnTo>
                  <a:lnTo>
                    <a:pt x="219" y="96"/>
                  </a:lnTo>
                  <a:lnTo>
                    <a:pt x="169" y="96"/>
                  </a:lnTo>
                  <a:lnTo>
                    <a:pt x="141" y="96"/>
                  </a:lnTo>
                  <a:lnTo>
                    <a:pt x="141" y="364"/>
                  </a:lnTo>
                  <a:close/>
                  <a:moveTo>
                    <a:pt x="183" y="129"/>
                  </a:moveTo>
                  <a:lnTo>
                    <a:pt x="198" y="129"/>
                  </a:lnTo>
                  <a:lnTo>
                    <a:pt x="224" y="129"/>
                  </a:lnTo>
                  <a:lnTo>
                    <a:pt x="238" y="129"/>
                  </a:lnTo>
                  <a:lnTo>
                    <a:pt x="266" y="133"/>
                  </a:lnTo>
                  <a:lnTo>
                    <a:pt x="289" y="145"/>
                  </a:lnTo>
                  <a:lnTo>
                    <a:pt x="298" y="171"/>
                  </a:lnTo>
                  <a:lnTo>
                    <a:pt x="287" y="202"/>
                  </a:lnTo>
                  <a:lnTo>
                    <a:pt x="261" y="213"/>
                  </a:lnTo>
                  <a:lnTo>
                    <a:pt x="226" y="216"/>
                  </a:lnTo>
                  <a:lnTo>
                    <a:pt x="216" y="216"/>
                  </a:lnTo>
                  <a:lnTo>
                    <a:pt x="195" y="216"/>
                  </a:lnTo>
                  <a:lnTo>
                    <a:pt x="183" y="216"/>
                  </a:lnTo>
                  <a:lnTo>
                    <a:pt x="183" y="129"/>
                  </a:lnTo>
                  <a:close/>
                </a:path>
              </a:pathLst>
            </a:custGeom>
            <a:solidFill>
              <a:srgbClr val="045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0" y="3429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1" name="Rectangle 79"/>
          <p:cNvSpPr>
            <a:spLocks noGrp="1" noChangeArrowheads="1"/>
          </p:cNvSpPr>
          <p:nvPr>
            <p:ph type="subTitle" idx="1"/>
          </p:nvPr>
        </p:nvSpPr>
        <p:spPr>
          <a:xfrm>
            <a:off x="2806700" y="4724400"/>
            <a:ext cx="5867400" cy="762000"/>
          </a:xfrm>
        </p:spPr>
        <p:txBody>
          <a:bodyPr lIns="228600"/>
          <a:lstStyle>
            <a:lvl1pPr marL="0" indent="0" algn="r">
              <a:buNone/>
              <a:defRPr b="0" cap="all" baseline="0">
                <a:solidFill>
                  <a:srgbClr val="0455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90825" y="3505200"/>
            <a:ext cx="5895975" cy="1046440"/>
          </a:xfrm>
        </p:spPr>
        <p:txBody>
          <a:bodyPr lIns="228557" bIns="0" anchor="t">
            <a:spAutoFit/>
          </a:bodyPr>
          <a:lstStyle>
            <a:lvl1pPr algn="r">
              <a:defRPr sz="3400">
                <a:solidFill>
                  <a:srgbClr val="04558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0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95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1082675"/>
            <a:ext cx="4110037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082675"/>
            <a:ext cx="4111625" cy="524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9488C-09BA-400F-A85C-AF3671F9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3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0250-9CE3-4959-B37C-82798D045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5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FD8C-87A4-4E61-B69E-0215BBC81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2389-4389-446B-B443-B824AC030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6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7DD9-0EF9-41F6-8F5F-D18C73F22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2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B9CCCC8-5405-44F9-A47F-A8C0688DC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3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3175" y="762000"/>
            <a:ext cx="9140825" cy="0"/>
          </a:xfrm>
          <a:prstGeom prst="line">
            <a:avLst/>
          </a:prstGeom>
          <a:noFill/>
          <a:ln w="25400">
            <a:solidFill>
              <a:srgbClr val="FAA53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8864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folHlink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082675"/>
            <a:ext cx="8374062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65" tIns="44439" rIns="90465" bIns="4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19" descr="PG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638"/>
            <a:ext cx="62230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8363" y="6588125"/>
            <a:ext cx="1693862" cy="269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65" tIns="44439" rIns="90465" bIns="44439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AED1DB-2901-4B6A-BA10-D3EF459E3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38" r:id="rId1"/>
    <p:sldLayoutId id="2147489939" r:id="rId2"/>
    <p:sldLayoutId id="2147489940" r:id="rId3"/>
    <p:sldLayoutId id="2147489941" r:id="rId4"/>
    <p:sldLayoutId id="2147489942" r:id="rId5"/>
    <p:sldLayoutId id="2147489943" r:id="rId6"/>
    <p:sldLayoutId id="2147489944" r:id="rId7"/>
    <p:sldLayoutId id="2147489945" r:id="rId8"/>
    <p:sldLayoutId id="2147489946" r:id="rId9"/>
    <p:sldLayoutId id="2147489947" r:id="rId10"/>
    <p:sldLayoutId id="2147489948" r:id="rId11"/>
    <p:sldLayoutId id="2147489949" r:id="rId12"/>
    <p:sldLayoutId id="2147489950" r:id="rId13"/>
    <p:sldLayoutId id="214748995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+mj-lt"/>
          <a:ea typeface="ＭＳ Ｐゴシック" pitchFamily="34" charset="-128"/>
          <a:cs typeface="ＭＳ Ｐゴシック" pitchFamily="-84" charset="-128"/>
        </a:defRPr>
      </a:lvl1pPr>
      <a:lvl2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2pPr>
      <a:lvl3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3pPr>
      <a:lvl4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4pPr>
      <a:lvl5pPr marL="58738" indent="-587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  <a:ea typeface="ＭＳ Ｐゴシック" pitchFamily="34" charset="-128"/>
          <a:cs typeface="ＭＳ Ｐゴシック" pitchFamily="-84" charset="-128"/>
        </a:defRPr>
      </a:lvl5pPr>
      <a:lvl6pPr marL="5159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731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4303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87538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2000">
          <a:solidFill>
            <a:schemeClr val="tx1"/>
          </a:solidFill>
          <a:latin typeface="+mn-lt"/>
          <a:ea typeface="ＭＳ Ｐゴシック" pitchFamily="34" charset="-128"/>
          <a:cs typeface="ＭＳ Ｐゴシック" pitchFamily="-84" charset="-128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-1" charset="0"/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Font typeface="Times New Roman" pitchFamily="-1" charset="0"/>
        <a:buChar char="–"/>
        <a:defRPr sz="1600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50000"/>
        </a:spcBef>
        <a:spcAft>
          <a:spcPct val="0"/>
        </a:spcAft>
        <a:buClr>
          <a:srgbClr val="0087A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ctrTitle"/>
          </p:nvPr>
        </p:nvSpPr>
        <p:spPr>
          <a:xfrm>
            <a:off x="1109920" y="1907104"/>
            <a:ext cx="7910512" cy="2262146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ＭＳ Ｐゴシック" pitchFamily="-1" charset="-128"/>
              </a:rPr>
              <a:t>New Demand Response Rulemaking (R.13-09-011)</a:t>
            </a:r>
            <a:br>
              <a:rPr lang="en-US" sz="2400" dirty="0">
                <a:ea typeface="ＭＳ Ｐゴシック" pitchFamily="-1" charset="-128"/>
              </a:rPr>
            </a:br>
            <a:r>
              <a:rPr lang="en-US" sz="2400" dirty="0" smtClean="0">
                <a:ea typeface="ＭＳ Ｐゴシック" pitchFamily="-1" charset="-128"/>
              </a:rPr>
              <a:t/>
            </a:r>
            <a:br>
              <a:rPr lang="en-US" sz="2400" dirty="0" smtClean="0">
                <a:ea typeface="ＭＳ Ｐゴシック" pitchFamily="-1" charset="-128"/>
              </a:rPr>
            </a:br>
            <a:r>
              <a:rPr lang="en-US" sz="2400" dirty="0">
                <a:ea typeface="ＭＳ Ｐゴシック" pitchFamily="-1" charset="-128"/>
              </a:rPr>
              <a:t/>
            </a:r>
            <a:br>
              <a:rPr lang="en-US" sz="2400" dirty="0">
                <a:ea typeface="ＭＳ Ｐゴシック" pitchFamily="-1" charset="-128"/>
              </a:rPr>
            </a:br>
            <a:r>
              <a:rPr lang="en-US" sz="2400" dirty="0" smtClean="0">
                <a:ea typeface="ＭＳ Ｐゴシック" pitchFamily="-1" charset="-128"/>
              </a:rPr>
              <a:t>Demand Response OIR – Session 4 IRM2</a:t>
            </a:r>
            <a:br>
              <a:rPr lang="en-US" sz="2400" dirty="0" smtClean="0">
                <a:ea typeface="ＭＳ Ｐゴシック" pitchFamily="-1" charset="-128"/>
              </a:rPr>
            </a:br>
            <a:r>
              <a:rPr lang="en-US" sz="2400" dirty="0" smtClean="0">
                <a:solidFill>
                  <a:srgbClr val="336699"/>
                </a:solidFill>
              </a:rPr>
              <a:t> </a:t>
            </a:r>
            <a:r>
              <a:rPr lang="en-US" sz="2400" dirty="0">
                <a:solidFill>
                  <a:srgbClr val="336699"/>
                </a:solidFill>
              </a:rPr>
              <a:t/>
            </a:r>
            <a:br>
              <a:rPr lang="en-US" sz="2400" dirty="0">
                <a:solidFill>
                  <a:srgbClr val="336699"/>
                </a:solidFill>
              </a:rPr>
            </a:br>
            <a:endParaRPr lang="en-US" sz="2400" dirty="0" smtClean="0">
              <a:ea typeface="ＭＳ Ｐゴシック" pitchFamily="-1" charset="-128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118924" y="3661419"/>
            <a:ext cx="48768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2000" kern="0" dirty="0">
                <a:solidFill>
                  <a:srgbClr val="045580"/>
                </a:solidFill>
                <a:latin typeface="Arial"/>
              </a:rPr>
              <a:t>John Hernandez, PG&amp;E</a:t>
            </a:r>
            <a:br>
              <a:rPr lang="en-US" sz="2000" kern="0" dirty="0">
                <a:solidFill>
                  <a:srgbClr val="045580"/>
                </a:solidFill>
                <a:latin typeface="Arial"/>
              </a:rPr>
            </a:br>
            <a:r>
              <a:rPr lang="en-US" sz="2000" kern="0" dirty="0">
                <a:solidFill>
                  <a:srgbClr val="045580"/>
                </a:solidFill>
                <a:latin typeface="Arial"/>
              </a:rPr>
              <a:t>October 16,  2013</a:t>
            </a:r>
            <a:br>
              <a:rPr lang="en-US" sz="2000" kern="0" dirty="0">
                <a:solidFill>
                  <a:srgbClr val="045580"/>
                </a:solidFill>
                <a:latin typeface="Arial"/>
              </a:rPr>
            </a:br>
            <a:endParaRPr lang="en-US" sz="2000" dirty="0">
              <a:solidFill>
                <a:srgbClr val="336699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1295" y="341267"/>
            <a:ext cx="8374062" cy="52419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PG&amp;E has experience bidding and interacting in the CAISO market</a:t>
            </a:r>
          </a:p>
          <a:p>
            <a:pPr lvl="1"/>
            <a:r>
              <a:rPr lang="en-US" dirty="0" smtClean="0"/>
              <a:t>2009 -&gt; Launched several DR pilots that demonstrated Ancillary Services</a:t>
            </a:r>
          </a:p>
          <a:p>
            <a:pPr lvl="2"/>
            <a:r>
              <a:rPr lang="en-US" sz="1500" dirty="0" smtClean="0"/>
              <a:t>Participating Load Pilot (PLP): </a:t>
            </a:r>
          </a:p>
          <a:p>
            <a:pPr lvl="3"/>
            <a:r>
              <a:rPr lang="en-US" sz="1500" dirty="0" smtClean="0"/>
              <a:t>Large Commercial and Industrial customers providing CAISO with Non-Spinning Reserves</a:t>
            </a:r>
          </a:p>
          <a:p>
            <a:pPr lvl="3"/>
            <a:r>
              <a:rPr lang="en-US" sz="1500" dirty="0" smtClean="0"/>
              <a:t>First ever demonstration that used OpenADR (v1.0) to communicate between CAISO and participating customers</a:t>
            </a:r>
          </a:p>
          <a:p>
            <a:pPr lvl="2"/>
            <a:r>
              <a:rPr lang="en-US" sz="1500" dirty="0"/>
              <a:t>SmartAC Pilot:</a:t>
            </a:r>
          </a:p>
          <a:p>
            <a:pPr lvl="3"/>
            <a:r>
              <a:rPr lang="en-US" sz="1500" dirty="0"/>
              <a:t>Deployed 1600 residential customers to simulate Spinning/Non-Spinning </a:t>
            </a:r>
            <a:r>
              <a:rPr lang="en-US" sz="1500" dirty="0" smtClean="0"/>
              <a:t>Reserves</a:t>
            </a:r>
          </a:p>
          <a:p>
            <a:pPr lvl="1"/>
            <a:r>
              <a:rPr lang="en-US" dirty="0" smtClean="0"/>
              <a:t>2011 -&gt;  Launched pilot studying how DR can assist with Renewables Integration</a:t>
            </a:r>
          </a:p>
          <a:p>
            <a:pPr lvl="2"/>
            <a:r>
              <a:rPr lang="en-US" sz="1500" dirty="0" smtClean="0"/>
              <a:t>Intermittent Renewable Management Pilot (IRM):</a:t>
            </a:r>
          </a:p>
          <a:p>
            <a:pPr lvl="3"/>
            <a:r>
              <a:rPr lang="en-US" sz="1500" dirty="0" smtClean="0"/>
              <a:t>Leveraged PLP infrastructure to demonstrate DR customers providing regulation up/down (sub-4 second instructions)</a:t>
            </a:r>
          </a:p>
          <a:p>
            <a:pPr lvl="3"/>
            <a:r>
              <a:rPr lang="en-US" sz="1500" dirty="0" smtClean="0"/>
              <a:t>Tested load reduction (Reg. Up) and load consumption (Reg. Down)</a:t>
            </a:r>
          </a:p>
          <a:p>
            <a:pPr lvl="1"/>
            <a:r>
              <a:rPr lang="en-US" dirty="0" smtClean="0"/>
              <a:t>2011 &amp; 2012 -&gt; Enabled a DR retail program (PeakChoice) that was bid-in as Proxy Demand Resource (PDR)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C444-0C9C-455F-A6C5-4AE8C2C121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224" y="860254"/>
            <a:ext cx="8374062" cy="524192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IRM2 has not started operations -&gt; late </a:t>
            </a:r>
            <a:r>
              <a:rPr lang="en-US" dirty="0" smtClean="0"/>
              <a:t>Q4 2013 </a:t>
            </a:r>
            <a:r>
              <a:rPr lang="en-US" dirty="0" smtClean="0"/>
              <a:t>/ early Q1 </a:t>
            </a:r>
            <a:r>
              <a:rPr lang="en-US" dirty="0" smtClean="0"/>
              <a:t>2014</a:t>
            </a:r>
            <a:endParaRPr lang="en-US" dirty="0" smtClean="0"/>
          </a:p>
          <a:p>
            <a:r>
              <a:rPr lang="en-US" dirty="0" smtClean="0"/>
              <a:t>IRM2 </a:t>
            </a:r>
            <a:r>
              <a:rPr lang="en-US" dirty="0"/>
              <a:t>is designed to </a:t>
            </a:r>
            <a:r>
              <a:rPr lang="en-US" dirty="0" smtClean="0"/>
              <a:t>provide </a:t>
            </a:r>
            <a:r>
              <a:rPr lang="en-US" dirty="0"/>
              <a:t>third party DR </a:t>
            </a:r>
            <a:r>
              <a:rPr lang="en-US" dirty="0" smtClean="0"/>
              <a:t>providers (customers, aggregators, ESP, CCA) </a:t>
            </a:r>
            <a:r>
              <a:rPr lang="en-US" dirty="0"/>
              <a:t>the ability </a:t>
            </a:r>
            <a:r>
              <a:rPr lang="en-US" dirty="0" smtClean="0"/>
              <a:t>to </a:t>
            </a:r>
            <a:r>
              <a:rPr lang="en-US" dirty="0"/>
              <a:t>bid-in their retail DR resource into CAISO wholesale market </a:t>
            </a:r>
            <a:r>
              <a:rPr lang="en-US" dirty="0" smtClean="0"/>
              <a:t>in order to assist</a:t>
            </a:r>
            <a:r>
              <a:rPr lang="en-US" dirty="0" smtClean="0"/>
              <a:t> with </a:t>
            </a:r>
            <a:r>
              <a:rPr lang="en-US" dirty="0"/>
              <a:t>renewables </a:t>
            </a:r>
            <a:r>
              <a:rPr lang="en-US" dirty="0" smtClean="0"/>
              <a:t>integration</a:t>
            </a:r>
          </a:p>
          <a:p>
            <a:r>
              <a:rPr lang="en-US" dirty="0" smtClean="0"/>
              <a:t>Goals and deliverables for 2014:</a:t>
            </a:r>
          </a:p>
          <a:p>
            <a:pPr lvl="1"/>
            <a:r>
              <a:rPr lang="en-US" dirty="0" smtClean="0"/>
              <a:t>Third-party DR providers are able to gain market experience on how to interact with CAISO wholesale market</a:t>
            </a:r>
          </a:p>
          <a:p>
            <a:pPr lvl="2"/>
            <a:r>
              <a:rPr lang="en-US" dirty="0" smtClean="0"/>
              <a:t>Scheduling, bidding, dispatching</a:t>
            </a:r>
          </a:p>
          <a:p>
            <a:pPr lvl="1"/>
            <a:r>
              <a:rPr lang="en-US" dirty="0" smtClean="0"/>
              <a:t>Looking to obtain 10 MW</a:t>
            </a:r>
            <a:endParaRPr lang="en-US" dirty="0"/>
          </a:p>
          <a:p>
            <a:pPr lvl="1"/>
            <a:r>
              <a:rPr lang="en-US" dirty="0"/>
              <a:t>Demonstrate how DR resources can provide flexible </a:t>
            </a:r>
            <a:r>
              <a:rPr lang="en-US" dirty="0" smtClean="0"/>
              <a:t>services (from </a:t>
            </a:r>
            <a:r>
              <a:rPr lang="en-US" dirty="0" smtClean="0"/>
              <a:t>existing energy </a:t>
            </a:r>
            <a:r>
              <a:rPr lang="en-US" dirty="0" smtClean="0"/>
              <a:t>services) </a:t>
            </a:r>
            <a:r>
              <a:rPr lang="en-US" dirty="0"/>
              <a:t>to assist with renewables </a:t>
            </a:r>
            <a:r>
              <a:rPr lang="en-US" dirty="0" smtClean="0"/>
              <a:t>integration</a:t>
            </a:r>
          </a:p>
          <a:p>
            <a:r>
              <a:rPr lang="en-US" dirty="0" smtClean="0"/>
              <a:t>IRM2 is looking at a diverse set of customer segments and end uses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C444-0C9C-455F-A6C5-4AE8C2C121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C444-0C9C-455F-A6C5-4AE8C2C121C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01295" y="514265"/>
            <a:ext cx="8374062" cy="5241925"/>
          </a:xfrm>
        </p:spPr>
        <p:txBody>
          <a:bodyPr/>
          <a:lstStyle/>
          <a:p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IRM2 in 2015 should address the following:</a:t>
            </a:r>
          </a:p>
          <a:p>
            <a:pPr lvl="1"/>
            <a:r>
              <a:rPr lang="en-US" i="1" dirty="0" smtClean="0"/>
              <a:t>Leverage the 2014 IRM2 </a:t>
            </a:r>
            <a:r>
              <a:rPr lang="en-US" i="1" dirty="0"/>
              <a:t>experience</a:t>
            </a:r>
            <a:endParaRPr lang="en-US" dirty="0"/>
          </a:p>
          <a:p>
            <a:pPr lvl="2"/>
            <a:r>
              <a:rPr lang="en-US" i="1" dirty="0" smtClean="0"/>
              <a:t>Customer, Third-Party, and CAISO </a:t>
            </a:r>
            <a:r>
              <a:rPr lang="en-US" i="1" dirty="0" smtClean="0"/>
              <a:t>experience </a:t>
            </a:r>
          </a:p>
          <a:p>
            <a:pPr lvl="3"/>
            <a:r>
              <a:rPr lang="en-US" i="1" dirty="0" smtClean="0"/>
              <a:t>What </a:t>
            </a:r>
            <a:r>
              <a:rPr lang="en-US" i="1" dirty="0"/>
              <a:t>works? </a:t>
            </a:r>
            <a:endParaRPr lang="en-US" i="1" dirty="0" smtClean="0"/>
          </a:p>
          <a:p>
            <a:pPr lvl="3"/>
            <a:r>
              <a:rPr lang="en-US" i="1" dirty="0" smtClean="0"/>
              <a:t>What </a:t>
            </a:r>
            <a:r>
              <a:rPr lang="en-US" i="1" dirty="0"/>
              <a:t>needs improvement</a:t>
            </a:r>
            <a:r>
              <a:rPr lang="en-US" i="1" dirty="0" smtClean="0"/>
              <a:t>?</a:t>
            </a:r>
          </a:p>
          <a:p>
            <a:pPr lvl="3"/>
            <a:r>
              <a:rPr lang="en-US" i="1" dirty="0" smtClean="0"/>
              <a:t>Any gaps to address?</a:t>
            </a:r>
            <a:endParaRPr lang="en-US" dirty="0"/>
          </a:p>
          <a:p>
            <a:pPr lvl="1"/>
            <a:r>
              <a:rPr lang="en-US" i="1" dirty="0"/>
              <a:t>Validate suggested </a:t>
            </a:r>
            <a:r>
              <a:rPr lang="en-US" i="1" dirty="0" smtClean="0"/>
              <a:t>operating windows </a:t>
            </a:r>
            <a:r>
              <a:rPr lang="en-US" i="1" dirty="0"/>
              <a:t>for when DR needs to show </a:t>
            </a:r>
            <a:r>
              <a:rPr lang="en-US" i="1" dirty="0" smtClean="0"/>
              <a:t>up</a:t>
            </a:r>
            <a:endParaRPr lang="en-US" dirty="0"/>
          </a:p>
          <a:p>
            <a:pPr lvl="2"/>
            <a:r>
              <a:rPr lang="en-US" i="1" dirty="0"/>
              <a:t>Opportunity assessment based on what customers </a:t>
            </a:r>
            <a:r>
              <a:rPr lang="en-US" i="1" dirty="0" smtClean="0"/>
              <a:t>may be able to </a:t>
            </a:r>
            <a:r>
              <a:rPr lang="en-US" i="1" dirty="0"/>
              <a:t>do</a:t>
            </a:r>
            <a:endParaRPr lang="en-US" dirty="0"/>
          </a:p>
          <a:p>
            <a:pPr lvl="1"/>
            <a:r>
              <a:rPr lang="en-US" i="1" dirty="0" smtClean="0"/>
              <a:t>Construct DR </a:t>
            </a:r>
            <a:r>
              <a:rPr lang="en-US" i="1" dirty="0"/>
              <a:t>services like </a:t>
            </a:r>
            <a:r>
              <a:rPr lang="en-US" b="1" i="1" u="sng" dirty="0"/>
              <a:t>load increasing </a:t>
            </a:r>
            <a:r>
              <a:rPr lang="en-US" i="1" dirty="0" smtClean="0"/>
              <a:t>DR to assist with over-generation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C444-0C9C-455F-A6C5-4AE8C2C121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 Participants by Bifurcation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CC444-0C9C-455F-A6C5-4AE8C2C121CE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05342"/>
              </p:ext>
            </p:extLst>
          </p:nvPr>
        </p:nvGraphicFramePr>
        <p:xfrm>
          <a:off x="296565" y="1119746"/>
          <a:ext cx="8614719" cy="528449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638022"/>
                <a:gridCol w="3105124"/>
                <a:gridCol w="2871573"/>
              </a:tblGrid>
              <a:tr h="23772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Operators</a:t>
                      </a:r>
                    </a:p>
                    <a:p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(Who dispatches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DR resources)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Supply-Side</a:t>
                      </a:r>
                      <a:r>
                        <a:rPr lang="en-US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Participants</a:t>
                      </a:r>
                      <a:endParaRPr lang="en-US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600" dirty="0" smtClean="0"/>
                        <a:t>(Bid-into </a:t>
                      </a:r>
                      <a:r>
                        <a:rPr lang="en-US" sz="1600" baseline="0" dirty="0" smtClean="0"/>
                        <a:t>CAISO market)</a:t>
                      </a:r>
                    </a:p>
                    <a:p>
                      <a:pPr algn="ctr"/>
                      <a:endParaRPr lang="en-US" sz="1600" baseline="0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(PDR/RDRR/NGR)</a:t>
                      </a:r>
                    </a:p>
                    <a:p>
                      <a:endParaRPr lang="en-US" sz="16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dirty="0" smtClean="0"/>
                        <a:t>Direct Participation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dirty="0" smtClean="0"/>
                        <a:t>(Rule 24)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sz="1600" dirty="0" smtClean="0"/>
                        <a:t>Utility Pilot Program</a:t>
                      </a:r>
                    </a:p>
                    <a:p>
                      <a:pPr marL="742950" lvl="1" indent="-285750">
                        <a:buFont typeface="Wingdings" pitchFamily="2" charset="2"/>
                        <a:buChar char="q"/>
                      </a:pPr>
                      <a:r>
                        <a:rPr lang="en-US" sz="1600" dirty="0" smtClean="0"/>
                        <a:t>IRM2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A2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Demand-Side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Participants</a:t>
                      </a:r>
                    </a:p>
                    <a:p>
                      <a:pPr algn="ctr"/>
                      <a:r>
                        <a:rPr lang="en-US" sz="1600" dirty="0" smtClean="0"/>
                        <a:t>(Not bid-into CAISO market)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endParaRPr lang="en-US" sz="16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US" sz="1600" dirty="0" smtClean="0"/>
                        <a:t>Existing</a:t>
                      </a:r>
                      <a:r>
                        <a:rPr lang="en-US" sz="1600" baseline="0" dirty="0" smtClean="0"/>
                        <a:t> retail DR Programs*</a:t>
                      </a:r>
                      <a:endParaRPr lang="en-US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</a:txBody>
                  <a:tcPr>
                    <a:lnL w="38100" cap="flat" cmpd="sng" algn="ctr">
                      <a:solidFill>
                        <a:srgbClr val="00A2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97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CAISO</a:t>
                      </a:r>
                    </a:p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Participants: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IOU/LSE/CCA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Aggregators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Customers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A2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i="1" baseline="0" dirty="0" smtClean="0"/>
                        <a:t>CAISO Operators are informed of any DR events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lnL w="38100" cap="flat" cmpd="sng" algn="ctr">
                      <a:solidFill>
                        <a:srgbClr val="00A2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857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UDC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IOU/LSE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A2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Participants: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IOU/LSE/CCA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Aggregators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Customers</a:t>
                      </a:r>
                      <a:endParaRPr lang="en-US" sz="1400" dirty="0" smtClean="0"/>
                    </a:p>
                  </a:txBody>
                  <a:tcPr>
                    <a:lnL w="38100" cap="flat" cmpd="sng" algn="ctr">
                      <a:solidFill>
                        <a:srgbClr val="00A2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-12362" y="6474938"/>
            <a:ext cx="9094606" cy="272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*Base Interruptible, Capacity Bidding, Demand Bidding, Peak Day Pricing, SmartAC, SmartRate and Aggregator 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UBTITLE" val="1"/>
  <p:tag name="OFFICE" val="Boston"/>
</p:tagLst>
</file>

<file path=ppt/theme/theme1.xml><?xml version="1.0" encoding="utf-8"?>
<a:theme xmlns:a="http://schemas.openxmlformats.org/drawingml/2006/main" name="Workforce Strategy and Development">
  <a:themeElements>
    <a:clrScheme name="Business Transformation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Business Transform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19050" algn="ctr">
          <a:solidFill>
            <a:schemeClr val="accent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3882" dir="2700000" algn="ctr" rotWithShape="0">
                  <a:schemeClr val="bg2"/>
                </a:outerShdw>
              </a:effectLst>
            </a14:hiddenEffects>
          </a:ext>
        </a:extLst>
      </a:spPr>
      <a:bodyPr lIns="39320" tIns="27428" rIns="39320" bIns="39320"/>
      <a:lstStyle>
        <a:defPPr marL="168275" indent="-168275" defTabSz="787400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3882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9320" tIns="27428" rIns="39320" bIns="39320" numCol="1" anchor="t" anchorCtr="0" compatLnSpc="1">
        <a:prstTxWarp prst="textNoShape">
          <a:avLst/>
        </a:prstTxWarp>
      </a:bodyPr>
      <a:lstStyle>
        <a:defPPr marL="168275" marR="0" indent="-168275" algn="l" defTabSz="787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usiness Transformatio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Transformation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A951966833A7479DF92A1286DD16AF" ma:contentTypeVersion="0" ma:contentTypeDescription="Create a new document." ma:contentTypeScope="" ma:versionID="30863d142d1482fbd6c443a8f23dd97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0A6FE79-ACD9-4FEB-8EAA-6018B32A2A9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730AB46-FA82-4E78-989A-A08A61CAA3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617038-B5E1-49B5-A063-F29D33F9D9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111159</TotalTime>
  <Words>423</Words>
  <Application>Microsoft Office PowerPoint</Application>
  <PresentationFormat>Letter Paper (8.5x11 in)</PresentationFormat>
  <Paragraphs>84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Workforce Strategy and Development</vt:lpstr>
      <vt:lpstr>New Demand Response Rulemaking (R.13-09-011)   Demand Response OIR – Session 4 IRM2   </vt:lpstr>
      <vt:lpstr>Past</vt:lpstr>
      <vt:lpstr>Present</vt:lpstr>
      <vt:lpstr>Future</vt:lpstr>
      <vt:lpstr>Appendix</vt:lpstr>
      <vt:lpstr>DR Participants by Bifurcation</vt:lpstr>
    </vt:vector>
  </TitlesOfParts>
  <Company>PG&amp;E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Operations  February 2012</dc:title>
  <dc:creator>Trung Ha</dc:creator>
  <cp:lastModifiedBy>John Hernandez</cp:lastModifiedBy>
  <cp:revision>4537</cp:revision>
  <cp:lastPrinted>2013-10-14T18:02:43Z</cp:lastPrinted>
  <dcterms:created xsi:type="dcterms:W3CDTF">2013-04-06T18:59:31Z</dcterms:created>
  <dcterms:modified xsi:type="dcterms:W3CDTF">2013-10-15T16:33:52Z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NumberOfSlides">
    <vt:i4>24</vt:i4>
  </property>
  <property fmtid="{D5CDD505-2E9C-101B-9397-08002B2CF9AE}" pid="6" name="RevisionCount">
    <vt:i4>1359</vt:i4>
  </property>
  <property fmtid="{D5CDD505-2E9C-101B-9397-08002B2CF9AE}" pid="7" name="ContentType">
    <vt:lpwstr>Document</vt:lpwstr>
  </property>
  <property fmtid="{D5CDD505-2E9C-101B-9397-08002B2CF9AE}" pid="8" name="Checked Out">
    <vt:lpwstr/>
  </property>
</Properties>
</file>