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5"/>
  </p:notesMasterIdLst>
  <p:sldIdLst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095F7-5E66-4EF4-8BA5-2BA5FE3DCF0C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D4BC7-E514-4BF0-BF99-BE44B45E7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8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>
              <a:ea typeface="ＭＳ Ｐゴシック" pitchFamily="-1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94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1pPr>
            <a:lvl2pPr marL="729057" indent="-280406" defTabSz="915994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2pPr>
            <a:lvl3pPr marL="1121626" indent="-224325" defTabSz="915994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3pPr>
            <a:lvl4pPr marL="1570276" indent="-224325" defTabSz="915994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4pPr>
            <a:lvl5pPr marL="2018927" indent="-224325" defTabSz="915994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5pPr>
            <a:lvl6pPr marL="2467577" indent="-224325" defTabSz="915994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6pPr>
            <a:lvl7pPr marL="2916227" indent="-224325" defTabSz="915994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7pPr>
            <a:lvl8pPr marL="3364878" indent="-224325" defTabSz="915994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8pPr>
            <a:lvl9pPr marL="3813528" indent="-224325" defTabSz="915994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>
              <a:buClr>
                <a:srgbClr val="4F81BD"/>
              </a:buClr>
            </a:pPr>
            <a:fld id="{20995746-D8A9-4D44-8F0C-953EBF29A8F1}" type="slidenum">
              <a:rPr lang="en-US" sz="1000">
                <a:solidFill>
                  <a:prstClr val="black"/>
                </a:solidFill>
              </a:rPr>
              <a:pPr>
                <a:buClr>
                  <a:srgbClr val="4F81BD"/>
                </a:buClr>
              </a:pPr>
              <a:t>1</a:t>
            </a:fld>
            <a:endParaRPr lang="en-US" sz="1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D4BC7-E514-4BF0-BF99-BE44B45E76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0" y="3429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endParaRPr lang="en-US" sz="1300">
              <a:solidFill>
                <a:srgbClr val="000000"/>
              </a:solidFill>
              <a:ea typeface="ＭＳ Ｐゴシック" pitchFamily="-1" charset="-128"/>
            </a:endParaRPr>
          </a:p>
        </p:txBody>
      </p:sp>
      <p:pic>
        <p:nvPicPr>
          <p:cNvPr id="3" name="Picture 14" descr="P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1981200"/>
            <a:ext cx="11493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D204-384F-41A8-AF83-905C9603B6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8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D07FAC7-3974-4C11-9352-AFF88D927230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7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76200"/>
            <a:ext cx="21304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76200"/>
            <a:ext cx="624363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E67DF1-53BC-459C-B170-4F34A285621C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353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077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8938" y="1082675"/>
            <a:ext cx="8374062" cy="52419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DDD0199-B103-4560-9550-1917FD356018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50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077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8938" y="1082675"/>
            <a:ext cx="4110037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82675"/>
            <a:ext cx="4111625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E3C35BA-68A9-4A69-8B22-E5CD5D9C35A1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3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57200" y="2362200"/>
            <a:ext cx="817563" cy="838200"/>
            <a:chOff x="18142" y="955"/>
            <a:chExt cx="2084" cy="2140"/>
          </a:xfrm>
        </p:grpSpPr>
        <p:sp>
          <p:nvSpPr>
            <p:cNvPr id="5" name="Rectangle 56"/>
            <p:cNvSpPr>
              <a:spLocks noChangeArrowheads="1"/>
            </p:cNvSpPr>
            <p:nvPr/>
          </p:nvSpPr>
          <p:spPr bwMode="auto">
            <a:xfrm>
              <a:off x="18142" y="955"/>
              <a:ext cx="1870" cy="2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fr-FR" sz="1300">
                <a:solidFill>
                  <a:srgbClr val="000000"/>
                </a:solidFill>
                <a:ea typeface="ＭＳ Ｐゴシック" pitchFamily="-1" charset="-128"/>
                <a:cs typeface="Arial Unicode MS" pitchFamily="-1" charset="0"/>
              </a:endParaRPr>
            </a:p>
          </p:txBody>
        </p:sp>
        <p:sp>
          <p:nvSpPr>
            <p:cNvPr id="6" name="Freeform 57"/>
            <p:cNvSpPr>
              <a:spLocks/>
            </p:cNvSpPr>
            <p:nvPr/>
          </p:nvSpPr>
          <p:spPr bwMode="auto">
            <a:xfrm>
              <a:off x="19101" y="2390"/>
              <a:ext cx="397" cy="620"/>
            </a:xfrm>
            <a:custGeom>
              <a:avLst/>
              <a:gdLst>
                <a:gd name="T0" fmla="*/ 1 w 790"/>
                <a:gd name="T1" fmla="*/ 1 h 1238"/>
                <a:gd name="T2" fmla="*/ 0 w 790"/>
                <a:gd name="T3" fmla="*/ 1 h 1238"/>
                <a:gd name="T4" fmla="*/ 1 w 790"/>
                <a:gd name="T5" fmla="*/ 1 h 1238"/>
                <a:gd name="T6" fmla="*/ 1 w 790"/>
                <a:gd name="T7" fmla="*/ 1 h 1238"/>
                <a:gd name="T8" fmla="*/ 1 w 790"/>
                <a:gd name="T9" fmla="*/ 1 h 1238"/>
                <a:gd name="T10" fmla="*/ 1 w 790"/>
                <a:gd name="T11" fmla="*/ 1 h 1238"/>
                <a:gd name="T12" fmla="*/ 1 w 790"/>
                <a:gd name="T13" fmla="*/ 1 h 1238"/>
                <a:gd name="T14" fmla="*/ 1 w 790"/>
                <a:gd name="T15" fmla="*/ 1 h 1238"/>
                <a:gd name="T16" fmla="*/ 1 w 790"/>
                <a:gd name="T17" fmla="*/ 1 h 1238"/>
                <a:gd name="T18" fmla="*/ 1 w 790"/>
                <a:gd name="T19" fmla="*/ 1 h 1238"/>
                <a:gd name="T20" fmla="*/ 1 w 790"/>
                <a:gd name="T21" fmla="*/ 1 h 1238"/>
                <a:gd name="T22" fmla="*/ 1 w 790"/>
                <a:gd name="T23" fmla="*/ 1 h 1238"/>
                <a:gd name="T24" fmla="*/ 1 w 790"/>
                <a:gd name="T25" fmla="*/ 1 h 1238"/>
                <a:gd name="T26" fmla="*/ 1 w 790"/>
                <a:gd name="T27" fmla="*/ 1 h 1238"/>
                <a:gd name="T28" fmla="*/ 1 w 790"/>
                <a:gd name="T29" fmla="*/ 0 h 1238"/>
                <a:gd name="T30" fmla="*/ 1 w 790"/>
                <a:gd name="T31" fmla="*/ 1 h 1238"/>
                <a:gd name="T32" fmla="*/ 1 w 790"/>
                <a:gd name="T33" fmla="*/ 1 h 1238"/>
                <a:gd name="T34" fmla="*/ 1 w 790"/>
                <a:gd name="T35" fmla="*/ 1 h 1238"/>
                <a:gd name="T36" fmla="*/ 1 w 790"/>
                <a:gd name="T37" fmla="*/ 1 h 1238"/>
                <a:gd name="T38" fmla="*/ 1 w 790"/>
                <a:gd name="T39" fmla="*/ 1 h 1238"/>
                <a:gd name="T40" fmla="*/ 1 w 790"/>
                <a:gd name="T41" fmla="*/ 1 h 1238"/>
                <a:gd name="T42" fmla="*/ 1 w 790"/>
                <a:gd name="T43" fmla="*/ 1 h 1238"/>
                <a:gd name="T44" fmla="*/ 1 w 790"/>
                <a:gd name="T45" fmla="*/ 1 h 1238"/>
                <a:gd name="T46" fmla="*/ 1 w 790"/>
                <a:gd name="T47" fmla="*/ 1 h 1238"/>
                <a:gd name="T48" fmla="*/ 1 w 790"/>
                <a:gd name="T49" fmla="*/ 1 h 1238"/>
                <a:gd name="T50" fmla="*/ 1 w 790"/>
                <a:gd name="T51" fmla="*/ 1 h 1238"/>
                <a:gd name="T52" fmla="*/ 1 w 790"/>
                <a:gd name="T53" fmla="*/ 1 h 1238"/>
                <a:gd name="T54" fmla="*/ 1 w 790"/>
                <a:gd name="T55" fmla="*/ 1 h 1238"/>
                <a:gd name="T56" fmla="*/ 1 w 790"/>
                <a:gd name="T57" fmla="*/ 1 h 1238"/>
                <a:gd name="T58" fmla="*/ 1 w 790"/>
                <a:gd name="T59" fmla="*/ 1 h 1238"/>
                <a:gd name="T60" fmla="*/ 1 w 790"/>
                <a:gd name="T61" fmla="*/ 1 h 1238"/>
                <a:gd name="T62" fmla="*/ 1 w 790"/>
                <a:gd name="T63" fmla="*/ 1 h 1238"/>
                <a:gd name="T64" fmla="*/ 1 w 790"/>
                <a:gd name="T65" fmla="*/ 1 h 1238"/>
                <a:gd name="T66" fmla="*/ 1 w 790"/>
                <a:gd name="T67" fmla="*/ 1 h 1238"/>
                <a:gd name="T68" fmla="*/ 1 w 790"/>
                <a:gd name="T69" fmla="*/ 1 h 1238"/>
                <a:gd name="T70" fmla="*/ 1 w 790"/>
                <a:gd name="T71" fmla="*/ 1 h 1238"/>
                <a:gd name="T72" fmla="*/ 1 w 790"/>
                <a:gd name="T73" fmla="*/ 1 h 1238"/>
                <a:gd name="T74" fmla="*/ 1 w 790"/>
                <a:gd name="T75" fmla="*/ 1 h 1238"/>
                <a:gd name="T76" fmla="*/ 1 w 790"/>
                <a:gd name="T77" fmla="*/ 1 h 1238"/>
                <a:gd name="T78" fmla="*/ 1 w 790"/>
                <a:gd name="T79" fmla="*/ 1 h 1238"/>
                <a:gd name="T80" fmla="*/ 1 w 790"/>
                <a:gd name="T81" fmla="*/ 1 h 1238"/>
                <a:gd name="T82" fmla="*/ 1 w 790"/>
                <a:gd name="T83" fmla="*/ 1 h 1238"/>
                <a:gd name="T84" fmla="*/ 1 w 790"/>
                <a:gd name="T85" fmla="*/ 1 h 1238"/>
                <a:gd name="T86" fmla="*/ 1 w 790"/>
                <a:gd name="T87" fmla="*/ 1 h 12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90" h="1238">
                  <a:moveTo>
                    <a:pt x="78" y="1113"/>
                  </a:moveTo>
                  <a:lnTo>
                    <a:pt x="31" y="1021"/>
                  </a:lnTo>
                  <a:lnTo>
                    <a:pt x="7" y="937"/>
                  </a:lnTo>
                  <a:lnTo>
                    <a:pt x="0" y="861"/>
                  </a:lnTo>
                  <a:lnTo>
                    <a:pt x="5" y="794"/>
                  </a:lnTo>
                  <a:lnTo>
                    <a:pt x="23" y="737"/>
                  </a:lnTo>
                  <a:lnTo>
                    <a:pt x="44" y="690"/>
                  </a:lnTo>
                  <a:lnTo>
                    <a:pt x="68" y="652"/>
                  </a:lnTo>
                  <a:lnTo>
                    <a:pt x="91" y="624"/>
                  </a:lnTo>
                  <a:lnTo>
                    <a:pt x="106" y="607"/>
                  </a:lnTo>
                  <a:lnTo>
                    <a:pt x="113" y="601"/>
                  </a:lnTo>
                  <a:lnTo>
                    <a:pt x="134" y="581"/>
                  </a:lnTo>
                  <a:lnTo>
                    <a:pt x="174" y="540"/>
                  </a:lnTo>
                  <a:lnTo>
                    <a:pt x="195" y="520"/>
                  </a:lnTo>
                  <a:lnTo>
                    <a:pt x="143" y="426"/>
                  </a:lnTo>
                  <a:lnTo>
                    <a:pt x="115" y="342"/>
                  </a:lnTo>
                  <a:lnTo>
                    <a:pt x="106" y="271"/>
                  </a:lnTo>
                  <a:lnTo>
                    <a:pt x="111" y="208"/>
                  </a:lnTo>
                  <a:lnTo>
                    <a:pt x="129" y="153"/>
                  </a:lnTo>
                  <a:lnTo>
                    <a:pt x="195" y="64"/>
                  </a:lnTo>
                  <a:lnTo>
                    <a:pt x="275" y="19"/>
                  </a:lnTo>
                  <a:lnTo>
                    <a:pt x="311" y="7"/>
                  </a:lnTo>
                  <a:lnTo>
                    <a:pt x="346" y="1"/>
                  </a:lnTo>
                  <a:lnTo>
                    <a:pt x="428" y="0"/>
                  </a:lnTo>
                  <a:lnTo>
                    <a:pt x="529" y="17"/>
                  </a:lnTo>
                  <a:lnTo>
                    <a:pt x="623" y="73"/>
                  </a:lnTo>
                  <a:lnTo>
                    <a:pt x="640" y="88"/>
                  </a:lnTo>
                  <a:lnTo>
                    <a:pt x="673" y="149"/>
                  </a:lnTo>
                  <a:lnTo>
                    <a:pt x="694" y="276"/>
                  </a:lnTo>
                  <a:lnTo>
                    <a:pt x="694" y="297"/>
                  </a:lnTo>
                  <a:lnTo>
                    <a:pt x="694" y="332"/>
                  </a:lnTo>
                  <a:lnTo>
                    <a:pt x="694" y="353"/>
                  </a:lnTo>
                  <a:lnTo>
                    <a:pt x="463" y="353"/>
                  </a:lnTo>
                  <a:lnTo>
                    <a:pt x="463" y="328"/>
                  </a:lnTo>
                  <a:lnTo>
                    <a:pt x="463" y="283"/>
                  </a:lnTo>
                  <a:lnTo>
                    <a:pt x="463" y="260"/>
                  </a:lnTo>
                  <a:lnTo>
                    <a:pt x="444" y="217"/>
                  </a:lnTo>
                  <a:lnTo>
                    <a:pt x="414" y="201"/>
                  </a:lnTo>
                  <a:lnTo>
                    <a:pt x="398" y="198"/>
                  </a:lnTo>
                  <a:lnTo>
                    <a:pt x="355" y="205"/>
                  </a:lnTo>
                  <a:lnTo>
                    <a:pt x="331" y="234"/>
                  </a:lnTo>
                  <a:lnTo>
                    <a:pt x="324" y="274"/>
                  </a:lnTo>
                  <a:lnTo>
                    <a:pt x="322" y="283"/>
                  </a:lnTo>
                  <a:lnTo>
                    <a:pt x="327" y="314"/>
                  </a:lnTo>
                  <a:lnTo>
                    <a:pt x="358" y="374"/>
                  </a:lnTo>
                  <a:lnTo>
                    <a:pt x="400" y="438"/>
                  </a:lnTo>
                  <a:lnTo>
                    <a:pt x="458" y="521"/>
                  </a:lnTo>
                  <a:lnTo>
                    <a:pt x="518" y="607"/>
                  </a:lnTo>
                  <a:lnTo>
                    <a:pt x="565" y="671"/>
                  </a:lnTo>
                  <a:lnTo>
                    <a:pt x="584" y="697"/>
                  </a:lnTo>
                  <a:lnTo>
                    <a:pt x="584" y="534"/>
                  </a:lnTo>
                  <a:lnTo>
                    <a:pt x="786" y="534"/>
                  </a:lnTo>
                  <a:lnTo>
                    <a:pt x="786" y="554"/>
                  </a:lnTo>
                  <a:lnTo>
                    <a:pt x="786" y="608"/>
                  </a:lnTo>
                  <a:lnTo>
                    <a:pt x="786" y="690"/>
                  </a:lnTo>
                  <a:lnTo>
                    <a:pt x="786" y="786"/>
                  </a:lnTo>
                  <a:lnTo>
                    <a:pt x="786" y="890"/>
                  </a:lnTo>
                  <a:lnTo>
                    <a:pt x="786" y="991"/>
                  </a:lnTo>
                  <a:lnTo>
                    <a:pt x="786" y="1080"/>
                  </a:lnTo>
                  <a:lnTo>
                    <a:pt x="788" y="1148"/>
                  </a:lnTo>
                  <a:lnTo>
                    <a:pt x="788" y="1184"/>
                  </a:lnTo>
                  <a:lnTo>
                    <a:pt x="790" y="1201"/>
                  </a:lnTo>
                  <a:lnTo>
                    <a:pt x="776" y="1229"/>
                  </a:lnTo>
                  <a:lnTo>
                    <a:pt x="722" y="1238"/>
                  </a:lnTo>
                  <a:lnTo>
                    <a:pt x="666" y="1238"/>
                  </a:lnTo>
                  <a:lnTo>
                    <a:pt x="544" y="1238"/>
                  </a:lnTo>
                  <a:lnTo>
                    <a:pt x="423" y="1238"/>
                  </a:lnTo>
                  <a:lnTo>
                    <a:pt x="369" y="1238"/>
                  </a:lnTo>
                  <a:lnTo>
                    <a:pt x="78" y="1113"/>
                  </a:lnTo>
                  <a:close/>
                </a:path>
              </a:pathLst>
            </a:custGeom>
            <a:solidFill>
              <a:srgbClr val="FFA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7" name="Freeform 58"/>
            <p:cNvSpPr>
              <a:spLocks/>
            </p:cNvSpPr>
            <p:nvPr/>
          </p:nvSpPr>
          <p:spPr bwMode="auto">
            <a:xfrm>
              <a:off x="19222" y="2738"/>
              <a:ext cx="166" cy="170"/>
            </a:xfrm>
            <a:custGeom>
              <a:avLst/>
              <a:gdLst>
                <a:gd name="T0" fmla="*/ 0 w 336"/>
                <a:gd name="T1" fmla="*/ 0 h 343"/>
                <a:gd name="T2" fmla="*/ 0 w 336"/>
                <a:gd name="T3" fmla="*/ 0 h 343"/>
                <a:gd name="T4" fmla="*/ 0 w 336"/>
                <a:gd name="T5" fmla="*/ 0 h 343"/>
                <a:gd name="T6" fmla="*/ 0 w 336"/>
                <a:gd name="T7" fmla="*/ 0 h 343"/>
                <a:gd name="T8" fmla="*/ 0 w 336"/>
                <a:gd name="T9" fmla="*/ 0 h 343"/>
                <a:gd name="T10" fmla="*/ 0 w 336"/>
                <a:gd name="T11" fmla="*/ 0 h 343"/>
                <a:gd name="T12" fmla="*/ 0 w 336"/>
                <a:gd name="T13" fmla="*/ 0 h 343"/>
                <a:gd name="T14" fmla="*/ 0 w 336"/>
                <a:gd name="T15" fmla="*/ 0 h 343"/>
                <a:gd name="T16" fmla="*/ 0 w 336"/>
                <a:gd name="T17" fmla="*/ 0 h 343"/>
                <a:gd name="T18" fmla="*/ 0 w 336"/>
                <a:gd name="T19" fmla="*/ 0 h 343"/>
                <a:gd name="T20" fmla="*/ 0 w 336"/>
                <a:gd name="T21" fmla="*/ 0 h 343"/>
                <a:gd name="T22" fmla="*/ 0 w 336"/>
                <a:gd name="T23" fmla="*/ 0 h 343"/>
                <a:gd name="T24" fmla="*/ 0 w 336"/>
                <a:gd name="T25" fmla="*/ 0 h 343"/>
                <a:gd name="T26" fmla="*/ 0 w 336"/>
                <a:gd name="T27" fmla="*/ 0 h 343"/>
                <a:gd name="T28" fmla="*/ 0 w 336"/>
                <a:gd name="T29" fmla="*/ 0 h 343"/>
                <a:gd name="T30" fmla="*/ 0 w 336"/>
                <a:gd name="T31" fmla="*/ 0 h 343"/>
                <a:gd name="T32" fmla="*/ 0 w 336"/>
                <a:gd name="T33" fmla="*/ 0 h 343"/>
                <a:gd name="T34" fmla="*/ 0 w 336"/>
                <a:gd name="T35" fmla="*/ 0 h 343"/>
                <a:gd name="T36" fmla="*/ 0 w 336"/>
                <a:gd name="T37" fmla="*/ 0 h 343"/>
                <a:gd name="T38" fmla="*/ 0 w 336"/>
                <a:gd name="T39" fmla="*/ 0 h 343"/>
                <a:gd name="T40" fmla="*/ 0 w 336"/>
                <a:gd name="T41" fmla="*/ 0 h 343"/>
                <a:gd name="T42" fmla="*/ 0 w 336"/>
                <a:gd name="T43" fmla="*/ 0 h 34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36" h="343">
                  <a:moveTo>
                    <a:pt x="333" y="343"/>
                  </a:moveTo>
                  <a:lnTo>
                    <a:pt x="336" y="325"/>
                  </a:lnTo>
                  <a:lnTo>
                    <a:pt x="308" y="292"/>
                  </a:lnTo>
                  <a:lnTo>
                    <a:pt x="239" y="211"/>
                  </a:lnTo>
                  <a:lnTo>
                    <a:pt x="157" y="115"/>
                  </a:lnTo>
                  <a:lnTo>
                    <a:pt x="89" y="35"/>
                  </a:lnTo>
                  <a:lnTo>
                    <a:pt x="60" y="0"/>
                  </a:lnTo>
                  <a:lnTo>
                    <a:pt x="30" y="37"/>
                  </a:lnTo>
                  <a:lnTo>
                    <a:pt x="4" y="104"/>
                  </a:lnTo>
                  <a:lnTo>
                    <a:pt x="0" y="191"/>
                  </a:lnTo>
                  <a:lnTo>
                    <a:pt x="39" y="285"/>
                  </a:lnTo>
                  <a:lnTo>
                    <a:pt x="60" y="303"/>
                  </a:lnTo>
                  <a:lnTo>
                    <a:pt x="119" y="332"/>
                  </a:lnTo>
                  <a:lnTo>
                    <a:pt x="211" y="343"/>
                  </a:lnTo>
                  <a:lnTo>
                    <a:pt x="242" y="343"/>
                  </a:lnTo>
                  <a:lnTo>
                    <a:pt x="301" y="343"/>
                  </a:lnTo>
                  <a:lnTo>
                    <a:pt x="333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8" name="Freeform 59"/>
            <p:cNvSpPr>
              <a:spLocks/>
            </p:cNvSpPr>
            <p:nvPr/>
          </p:nvSpPr>
          <p:spPr bwMode="auto">
            <a:xfrm>
              <a:off x="19538" y="1036"/>
              <a:ext cx="393" cy="1982"/>
            </a:xfrm>
            <a:custGeom>
              <a:avLst/>
              <a:gdLst>
                <a:gd name="T0" fmla="*/ 0 w 785"/>
                <a:gd name="T1" fmla="*/ 0 h 3959"/>
                <a:gd name="T2" fmla="*/ 0 w 785"/>
                <a:gd name="T3" fmla="*/ 1 h 3959"/>
                <a:gd name="T4" fmla="*/ 1 w 785"/>
                <a:gd name="T5" fmla="*/ 1 h 3959"/>
                <a:gd name="T6" fmla="*/ 1 w 785"/>
                <a:gd name="T7" fmla="*/ 1 h 3959"/>
                <a:gd name="T8" fmla="*/ 1 w 785"/>
                <a:gd name="T9" fmla="*/ 1 h 3959"/>
                <a:gd name="T10" fmla="*/ 1 w 785"/>
                <a:gd name="T11" fmla="*/ 1 h 3959"/>
                <a:gd name="T12" fmla="*/ 1 w 785"/>
                <a:gd name="T13" fmla="*/ 1 h 3959"/>
                <a:gd name="T14" fmla="*/ 1 w 785"/>
                <a:gd name="T15" fmla="*/ 1 h 3959"/>
                <a:gd name="T16" fmla="*/ 1 w 785"/>
                <a:gd name="T17" fmla="*/ 1 h 3959"/>
                <a:gd name="T18" fmla="*/ 1 w 785"/>
                <a:gd name="T19" fmla="*/ 1 h 3959"/>
                <a:gd name="T20" fmla="*/ 1 w 785"/>
                <a:gd name="T21" fmla="*/ 1 h 3959"/>
                <a:gd name="T22" fmla="*/ 1 w 785"/>
                <a:gd name="T23" fmla="*/ 1 h 3959"/>
                <a:gd name="T24" fmla="*/ 1 w 785"/>
                <a:gd name="T25" fmla="*/ 1 h 3959"/>
                <a:gd name="T26" fmla="*/ 1 w 785"/>
                <a:gd name="T27" fmla="*/ 1 h 3959"/>
                <a:gd name="T28" fmla="*/ 1 w 785"/>
                <a:gd name="T29" fmla="*/ 1 h 3959"/>
                <a:gd name="T30" fmla="*/ 1 w 785"/>
                <a:gd name="T31" fmla="*/ 0 h 3959"/>
                <a:gd name="T32" fmla="*/ 0 w 785"/>
                <a:gd name="T33" fmla="*/ 0 h 39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85" h="3959">
                  <a:moveTo>
                    <a:pt x="0" y="0"/>
                  </a:moveTo>
                  <a:lnTo>
                    <a:pt x="0" y="3959"/>
                  </a:lnTo>
                  <a:lnTo>
                    <a:pt x="49" y="3959"/>
                  </a:lnTo>
                  <a:lnTo>
                    <a:pt x="49" y="2454"/>
                  </a:lnTo>
                  <a:lnTo>
                    <a:pt x="696" y="2454"/>
                  </a:lnTo>
                  <a:lnTo>
                    <a:pt x="696" y="2720"/>
                  </a:lnTo>
                  <a:lnTo>
                    <a:pt x="369" y="2720"/>
                  </a:lnTo>
                  <a:lnTo>
                    <a:pt x="369" y="3056"/>
                  </a:lnTo>
                  <a:lnTo>
                    <a:pt x="696" y="3056"/>
                  </a:lnTo>
                  <a:lnTo>
                    <a:pt x="696" y="3322"/>
                  </a:lnTo>
                  <a:lnTo>
                    <a:pt x="369" y="3322"/>
                  </a:lnTo>
                  <a:lnTo>
                    <a:pt x="369" y="3684"/>
                  </a:lnTo>
                  <a:lnTo>
                    <a:pt x="696" y="3684"/>
                  </a:lnTo>
                  <a:lnTo>
                    <a:pt x="696" y="3945"/>
                  </a:lnTo>
                  <a:lnTo>
                    <a:pt x="785" y="3945"/>
                  </a:lnTo>
                  <a:lnTo>
                    <a:pt x="7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18421" y="2398"/>
              <a:ext cx="77" cy="219"/>
            </a:xfrm>
            <a:custGeom>
              <a:avLst/>
              <a:gdLst>
                <a:gd name="T0" fmla="*/ 0 w 152"/>
                <a:gd name="T1" fmla="*/ 0 h 435"/>
                <a:gd name="T2" fmla="*/ 0 w 152"/>
                <a:gd name="T3" fmla="*/ 1 h 435"/>
                <a:gd name="T4" fmla="*/ 0 w 152"/>
                <a:gd name="T5" fmla="*/ 1 h 435"/>
                <a:gd name="T6" fmla="*/ 0 w 152"/>
                <a:gd name="T7" fmla="*/ 1 h 435"/>
                <a:gd name="T8" fmla="*/ 0 w 152"/>
                <a:gd name="T9" fmla="*/ 1 h 435"/>
                <a:gd name="T10" fmla="*/ 0 w 152"/>
                <a:gd name="T11" fmla="*/ 1 h 435"/>
                <a:gd name="T12" fmla="*/ 0 w 152"/>
                <a:gd name="T13" fmla="*/ 1 h 435"/>
                <a:gd name="T14" fmla="*/ 0 w 152"/>
                <a:gd name="T15" fmla="*/ 1 h 435"/>
                <a:gd name="T16" fmla="*/ 1 w 152"/>
                <a:gd name="T17" fmla="*/ 1 h 435"/>
                <a:gd name="T18" fmla="*/ 1 w 152"/>
                <a:gd name="T19" fmla="*/ 1 h 435"/>
                <a:gd name="T20" fmla="*/ 1 w 152"/>
                <a:gd name="T21" fmla="*/ 1 h 435"/>
                <a:gd name="T22" fmla="*/ 1 w 152"/>
                <a:gd name="T23" fmla="*/ 1 h 435"/>
                <a:gd name="T24" fmla="*/ 1 w 152"/>
                <a:gd name="T25" fmla="*/ 1 h 435"/>
                <a:gd name="T26" fmla="*/ 1 w 152"/>
                <a:gd name="T27" fmla="*/ 1 h 435"/>
                <a:gd name="T28" fmla="*/ 1 w 152"/>
                <a:gd name="T29" fmla="*/ 1 h 435"/>
                <a:gd name="T30" fmla="*/ 1 w 152"/>
                <a:gd name="T31" fmla="*/ 1 h 435"/>
                <a:gd name="T32" fmla="*/ 1 w 152"/>
                <a:gd name="T33" fmla="*/ 1 h 435"/>
                <a:gd name="T34" fmla="*/ 1 w 152"/>
                <a:gd name="T35" fmla="*/ 1 h 435"/>
                <a:gd name="T36" fmla="*/ 0 w 152"/>
                <a:gd name="T37" fmla="*/ 0 h 435"/>
                <a:gd name="T38" fmla="*/ 0 w 152"/>
                <a:gd name="T39" fmla="*/ 0 h 4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435">
                  <a:moveTo>
                    <a:pt x="0" y="0"/>
                  </a:moveTo>
                  <a:lnTo>
                    <a:pt x="0" y="34"/>
                  </a:lnTo>
                  <a:lnTo>
                    <a:pt x="0" y="114"/>
                  </a:lnTo>
                  <a:lnTo>
                    <a:pt x="0" y="218"/>
                  </a:lnTo>
                  <a:lnTo>
                    <a:pt x="0" y="322"/>
                  </a:lnTo>
                  <a:lnTo>
                    <a:pt x="0" y="402"/>
                  </a:lnTo>
                  <a:lnTo>
                    <a:pt x="0" y="435"/>
                  </a:lnTo>
                  <a:lnTo>
                    <a:pt x="75" y="423"/>
                  </a:lnTo>
                  <a:lnTo>
                    <a:pt x="124" y="371"/>
                  </a:lnTo>
                  <a:lnTo>
                    <a:pt x="146" y="298"/>
                  </a:lnTo>
                  <a:lnTo>
                    <a:pt x="152" y="221"/>
                  </a:lnTo>
                  <a:lnTo>
                    <a:pt x="150" y="157"/>
                  </a:lnTo>
                  <a:lnTo>
                    <a:pt x="143" y="110"/>
                  </a:lnTo>
                  <a:lnTo>
                    <a:pt x="126" y="63"/>
                  </a:lnTo>
                  <a:lnTo>
                    <a:pt x="8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18223" y="1036"/>
              <a:ext cx="1307" cy="1982"/>
            </a:xfrm>
            <a:custGeom>
              <a:avLst/>
              <a:gdLst>
                <a:gd name="T0" fmla="*/ 0 w 2616"/>
                <a:gd name="T1" fmla="*/ 0 h 3962"/>
                <a:gd name="T2" fmla="*/ 0 w 2616"/>
                <a:gd name="T3" fmla="*/ 1 h 3962"/>
                <a:gd name="T4" fmla="*/ 0 w 2616"/>
                <a:gd name="T5" fmla="*/ 1 h 3962"/>
                <a:gd name="T6" fmla="*/ 0 w 2616"/>
                <a:gd name="T7" fmla="*/ 1 h 3962"/>
                <a:gd name="T8" fmla="*/ 0 w 2616"/>
                <a:gd name="T9" fmla="*/ 1 h 3962"/>
                <a:gd name="T10" fmla="*/ 0 w 2616"/>
                <a:gd name="T11" fmla="*/ 1 h 3962"/>
                <a:gd name="T12" fmla="*/ 0 w 2616"/>
                <a:gd name="T13" fmla="*/ 1 h 3962"/>
                <a:gd name="T14" fmla="*/ 0 w 2616"/>
                <a:gd name="T15" fmla="*/ 1 h 3962"/>
                <a:gd name="T16" fmla="*/ 0 w 2616"/>
                <a:gd name="T17" fmla="*/ 1 h 3962"/>
                <a:gd name="T18" fmla="*/ 0 w 2616"/>
                <a:gd name="T19" fmla="*/ 1 h 3962"/>
                <a:gd name="T20" fmla="*/ 0 w 2616"/>
                <a:gd name="T21" fmla="*/ 1 h 3962"/>
                <a:gd name="T22" fmla="*/ 0 w 2616"/>
                <a:gd name="T23" fmla="*/ 1 h 3962"/>
                <a:gd name="T24" fmla="*/ 0 w 2616"/>
                <a:gd name="T25" fmla="*/ 1 h 3962"/>
                <a:gd name="T26" fmla="*/ 0 w 2616"/>
                <a:gd name="T27" fmla="*/ 1 h 3962"/>
                <a:gd name="T28" fmla="*/ 0 w 2616"/>
                <a:gd name="T29" fmla="*/ 1 h 3962"/>
                <a:gd name="T30" fmla="*/ 0 w 2616"/>
                <a:gd name="T31" fmla="*/ 1 h 3962"/>
                <a:gd name="T32" fmla="*/ 0 w 2616"/>
                <a:gd name="T33" fmla="*/ 1 h 3962"/>
                <a:gd name="T34" fmla="*/ 0 w 2616"/>
                <a:gd name="T35" fmla="*/ 1 h 3962"/>
                <a:gd name="T36" fmla="*/ 0 w 2616"/>
                <a:gd name="T37" fmla="*/ 1 h 3962"/>
                <a:gd name="T38" fmla="*/ 0 w 2616"/>
                <a:gd name="T39" fmla="*/ 1 h 3962"/>
                <a:gd name="T40" fmla="*/ 0 w 2616"/>
                <a:gd name="T41" fmla="*/ 1 h 3962"/>
                <a:gd name="T42" fmla="*/ 0 w 2616"/>
                <a:gd name="T43" fmla="*/ 1 h 3962"/>
                <a:gd name="T44" fmla="*/ 0 w 2616"/>
                <a:gd name="T45" fmla="*/ 1 h 3962"/>
                <a:gd name="T46" fmla="*/ 0 w 2616"/>
                <a:gd name="T47" fmla="*/ 1 h 3962"/>
                <a:gd name="T48" fmla="*/ 0 w 2616"/>
                <a:gd name="T49" fmla="*/ 1 h 3962"/>
                <a:gd name="T50" fmla="*/ 0 w 2616"/>
                <a:gd name="T51" fmla="*/ 1 h 3962"/>
                <a:gd name="T52" fmla="*/ 0 w 2616"/>
                <a:gd name="T53" fmla="*/ 1 h 3962"/>
                <a:gd name="T54" fmla="*/ 0 w 2616"/>
                <a:gd name="T55" fmla="*/ 1 h 3962"/>
                <a:gd name="T56" fmla="*/ 0 w 2616"/>
                <a:gd name="T57" fmla="*/ 1 h 3962"/>
                <a:gd name="T58" fmla="*/ 0 w 2616"/>
                <a:gd name="T59" fmla="*/ 1 h 3962"/>
                <a:gd name="T60" fmla="*/ 0 w 2616"/>
                <a:gd name="T61" fmla="*/ 1 h 3962"/>
                <a:gd name="T62" fmla="*/ 0 w 2616"/>
                <a:gd name="T63" fmla="*/ 1 h 3962"/>
                <a:gd name="T64" fmla="*/ 0 w 2616"/>
                <a:gd name="T65" fmla="*/ 1 h 3962"/>
                <a:gd name="T66" fmla="*/ 0 w 2616"/>
                <a:gd name="T67" fmla="*/ 1 h 3962"/>
                <a:gd name="T68" fmla="*/ 0 w 2616"/>
                <a:gd name="T69" fmla="*/ 1 h 3962"/>
                <a:gd name="T70" fmla="*/ 0 w 2616"/>
                <a:gd name="T71" fmla="*/ 1 h 3962"/>
                <a:gd name="T72" fmla="*/ 0 w 2616"/>
                <a:gd name="T73" fmla="*/ 1 h 3962"/>
                <a:gd name="T74" fmla="*/ 0 w 2616"/>
                <a:gd name="T75" fmla="*/ 1 h 3962"/>
                <a:gd name="T76" fmla="*/ 0 w 2616"/>
                <a:gd name="T77" fmla="*/ 1 h 3962"/>
                <a:gd name="T78" fmla="*/ 0 w 2616"/>
                <a:gd name="T79" fmla="*/ 1 h 3962"/>
                <a:gd name="T80" fmla="*/ 0 w 2616"/>
                <a:gd name="T81" fmla="*/ 1 h 3962"/>
                <a:gd name="T82" fmla="*/ 0 w 2616"/>
                <a:gd name="T83" fmla="*/ 1 h 3962"/>
                <a:gd name="T84" fmla="*/ 0 w 2616"/>
                <a:gd name="T85" fmla="*/ 1 h 39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616" h="3962">
                  <a:moveTo>
                    <a:pt x="1638" y="3482"/>
                  </a:moveTo>
                  <a:lnTo>
                    <a:pt x="2616" y="0"/>
                  </a:lnTo>
                  <a:lnTo>
                    <a:pt x="3" y="0"/>
                  </a:lnTo>
                  <a:lnTo>
                    <a:pt x="0" y="3962"/>
                  </a:lnTo>
                  <a:lnTo>
                    <a:pt x="96" y="3962"/>
                  </a:lnTo>
                  <a:lnTo>
                    <a:pt x="96" y="2447"/>
                  </a:lnTo>
                  <a:lnTo>
                    <a:pt x="405" y="2447"/>
                  </a:lnTo>
                  <a:lnTo>
                    <a:pt x="421" y="2447"/>
                  </a:lnTo>
                  <a:lnTo>
                    <a:pt x="466" y="2449"/>
                  </a:lnTo>
                  <a:lnTo>
                    <a:pt x="529" y="2458"/>
                  </a:lnTo>
                  <a:lnTo>
                    <a:pt x="602" y="2477"/>
                  </a:lnTo>
                  <a:lnTo>
                    <a:pt x="678" y="2513"/>
                  </a:lnTo>
                  <a:lnTo>
                    <a:pt x="748" y="2573"/>
                  </a:lnTo>
                  <a:lnTo>
                    <a:pt x="804" y="2656"/>
                  </a:lnTo>
                  <a:lnTo>
                    <a:pt x="828" y="2719"/>
                  </a:lnTo>
                  <a:lnTo>
                    <a:pt x="842" y="2790"/>
                  </a:lnTo>
                  <a:lnTo>
                    <a:pt x="850" y="2898"/>
                  </a:lnTo>
                  <a:lnTo>
                    <a:pt x="850" y="3002"/>
                  </a:lnTo>
                  <a:lnTo>
                    <a:pt x="842" y="3098"/>
                  </a:lnTo>
                  <a:lnTo>
                    <a:pt x="828" y="3171"/>
                  </a:lnTo>
                  <a:lnTo>
                    <a:pt x="817" y="3206"/>
                  </a:lnTo>
                  <a:lnTo>
                    <a:pt x="805" y="3228"/>
                  </a:lnTo>
                  <a:lnTo>
                    <a:pt x="779" y="3270"/>
                  </a:lnTo>
                  <a:lnTo>
                    <a:pt x="736" y="3322"/>
                  </a:lnTo>
                  <a:lnTo>
                    <a:pt x="675" y="3373"/>
                  </a:lnTo>
                  <a:lnTo>
                    <a:pt x="597" y="3408"/>
                  </a:lnTo>
                  <a:lnTo>
                    <a:pt x="496" y="3418"/>
                  </a:lnTo>
                  <a:lnTo>
                    <a:pt x="470" y="3418"/>
                  </a:lnTo>
                  <a:lnTo>
                    <a:pt x="421" y="3416"/>
                  </a:lnTo>
                  <a:lnTo>
                    <a:pt x="395" y="3414"/>
                  </a:lnTo>
                  <a:lnTo>
                    <a:pt x="395" y="3948"/>
                  </a:lnTo>
                  <a:lnTo>
                    <a:pt x="1117" y="3948"/>
                  </a:lnTo>
                  <a:lnTo>
                    <a:pt x="1104" y="3945"/>
                  </a:lnTo>
                  <a:lnTo>
                    <a:pt x="1073" y="3931"/>
                  </a:lnTo>
                  <a:lnTo>
                    <a:pt x="1031" y="3907"/>
                  </a:lnTo>
                  <a:lnTo>
                    <a:pt x="984" y="3867"/>
                  </a:lnTo>
                  <a:lnTo>
                    <a:pt x="943" y="3808"/>
                  </a:lnTo>
                  <a:lnTo>
                    <a:pt x="911" y="3728"/>
                  </a:lnTo>
                  <a:lnTo>
                    <a:pt x="899" y="3623"/>
                  </a:lnTo>
                  <a:lnTo>
                    <a:pt x="899" y="3609"/>
                  </a:lnTo>
                  <a:lnTo>
                    <a:pt x="899" y="3569"/>
                  </a:lnTo>
                  <a:lnTo>
                    <a:pt x="899" y="3507"/>
                  </a:lnTo>
                  <a:lnTo>
                    <a:pt x="899" y="3428"/>
                  </a:lnTo>
                  <a:lnTo>
                    <a:pt x="899" y="3340"/>
                  </a:lnTo>
                  <a:lnTo>
                    <a:pt x="899" y="3242"/>
                  </a:lnTo>
                  <a:lnTo>
                    <a:pt x="899" y="3143"/>
                  </a:lnTo>
                  <a:lnTo>
                    <a:pt x="899" y="3046"/>
                  </a:lnTo>
                  <a:lnTo>
                    <a:pt x="899" y="2957"/>
                  </a:lnTo>
                  <a:lnTo>
                    <a:pt x="899" y="2879"/>
                  </a:lnTo>
                  <a:lnTo>
                    <a:pt x="899" y="2816"/>
                  </a:lnTo>
                  <a:lnTo>
                    <a:pt x="899" y="2776"/>
                  </a:lnTo>
                  <a:lnTo>
                    <a:pt x="899" y="2762"/>
                  </a:lnTo>
                  <a:lnTo>
                    <a:pt x="897" y="2747"/>
                  </a:lnTo>
                  <a:lnTo>
                    <a:pt x="899" y="2708"/>
                  </a:lnTo>
                  <a:lnTo>
                    <a:pt x="908" y="2654"/>
                  </a:lnTo>
                  <a:lnTo>
                    <a:pt x="929" y="2593"/>
                  </a:lnTo>
                  <a:lnTo>
                    <a:pt x="969" y="2531"/>
                  </a:lnTo>
                  <a:lnTo>
                    <a:pt x="1033" y="2477"/>
                  </a:lnTo>
                  <a:lnTo>
                    <a:pt x="1127" y="2440"/>
                  </a:lnTo>
                  <a:lnTo>
                    <a:pt x="1139" y="2437"/>
                  </a:lnTo>
                  <a:lnTo>
                    <a:pt x="1172" y="2428"/>
                  </a:lnTo>
                  <a:lnTo>
                    <a:pt x="1223" y="2421"/>
                  </a:lnTo>
                  <a:lnTo>
                    <a:pt x="1285" y="2418"/>
                  </a:lnTo>
                  <a:lnTo>
                    <a:pt x="1355" y="2425"/>
                  </a:lnTo>
                  <a:lnTo>
                    <a:pt x="1426" y="2446"/>
                  </a:lnTo>
                  <a:lnTo>
                    <a:pt x="1494" y="2486"/>
                  </a:lnTo>
                  <a:lnTo>
                    <a:pt x="1557" y="2550"/>
                  </a:lnTo>
                  <a:lnTo>
                    <a:pt x="1565" y="2559"/>
                  </a:lnTo>
                  <a:lnTo>
                    <a:pt x="1588" y="2592"/>
                  </a:lnTo>
                  <a:lnTo>
                    <a:pt x="1612" y="2654"/>
                  </a:lnTo>
                  <a:lnTo>
                    <a:pt x="1628" y="2755"/>
                  </a:lnTo>
                  <a:lnTo>
                    <a:pt x="1624" y="2898"/>
                  </a:lnTo>
                  <a:lnTo>
                    <a:pt x="1550" y="2898"/>
                  </a:lnTo>
                  <a:lnTo>
                    <a:pt x="1411" y="2896"/>
                  </a:lnTo>
                  <a:lnTo>
                    <a:pt x="1334" y="2894"/>
                  </a:lnTo>
                  <a:lnTo>
                    <a:pt x="1334" y="2755"/>
                  </a:lnTo>
                  <a:lnTo>
                    <a:pt x="1331" y="2738"/>
                  </a:lnTo>
                  <a:lnTo>
                    <a:pt x="1311" y="2705"/>
                  </a:lnTo>
                  <a:lnTo>
                    <a:pt x="1266" y="2687"/>
                  </a:lnTo>
                  <a:lnTo>
                    <a:pt x="1221" y="2701"/>
                  </a:lnTo>
                  <a:lnTo>
                    <a:pt x="1204" y="2733"/>
                  </a:lnTo>
                  <a:lnTo>
                    <a:pt x="1200" y="2776"/>
                  </a:lnTo>
                  <a:lnTo>
                    <a:pt x="1200" y="2792"/>
                  </a:lnTo>
                  <a:lnTo>
                    <a:pt x="1200" y="2839"/>
                  </a:lnTo>
                  <a:lnTo>
                    <a:pt x="1200" y="2908"/>
                  </a:lnTo>
                  <a:lnTo>
                    <a:pt x="1200" y="2997"/>
                  </a:lnTo>
                  <a:lnTo>
                    <a:pt x="1200" y="3096"/>
                  </a:lnTo>
                  <a:lnTo>
                    <a:pt x="1200" y="3202"/>
                  </a:lnTo>
                  <a:lnTo>
                    <a:pt x="1200" y="3308"/>
                  </a:lnTo>
                  <a:lnTo>
                    <a:pt x="1200" y="3409"/>
                  </a:lnTo>
                  <a:lnTo>
                    <a:pt x="1200" y="3496"/>
                  </a:lnTo>
                  <a:lnTo>
                    <a:pt x="1200" y="3568"/>
                  </a:lnTo>
                  <a:lnTo>
                    <a:pt x="1200" y="3613"/>
                  </a:lnTo>
                  <a:lnTo>
                    <a:pt x="1200" y="3630"/>
                  </a:lnTo>
                  <a:lnTo>
                    <a:pt x="1202" y="3649"/>
                  </a:lnTo>
                  <a:lnTo>
                    <a:pt x="1216" y="3688"/>
                  </a:lnTo>
                  <a:lnTo>
                    <a:pt x="1263" y="3717"/>
                  </a:lnTo>
                  <a:lnTo>
                    <a:pt x="1303" y="3714"/>
                  </a:lnTo>
                  <a:lnTo>
                    <a:pt x="1336" y="3688"/>
                  </a:lnTo>
                  <a:lnTo>
                    <a:pt x="1350" y="3642"/>
                  </a:lnTo>
                  <a:lnTo>
                    <a:pt x="1350" y="3576"/>
                  </a:lnTo>
                  <a:lnTo>
                    <a:pt x="1350" y="3456"/>
                  </a:lnTo>
                  <a:lnTo>
                    <a:pt x="1350" y="3390"/>
                  </a:lnTo>
                  <a:lnTo>
                    <a:pt x="1268" y="3390"/>
                  </a:lnTo>
                  <a:lnTo>
                    <a:pt x="1268" y="3127"/>
                  </a:lnTo>
                  <a:lnTo>
                    <a:pt x="1638" y="3127"/>
                  </a:lnTo>
                  <a:lnTo>
                    <a:pt x="1638" y="3482"/>
                  </a:lnTo>
                  <a:lnTo>
                    <a:pt x="1649" y="3482"/>
                  </a:lnTo>
                  <a:lnTo>
                    <a:pt x="1638" y="3482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11" name="Freeform 62"/>
            <p:cNvSpPr>
              <a:spLocks noEditPoints="1"/>
            </p:cNvSpPr>
            <p:nvPr/>
          </p:nvSpPr>
          <p:spPr bwMode="auto">
            <a:xfrm>
              <a:off x="19995" y="1044"/>
              <a:ext cx="231" cy="231"/>
            </a:xfrm>
            <a:custGeom>
              <a:avLst/>
              <a:gdLst>
                <a:gd name="T0" fmla="*/ 1 w 461"/>
                <a:gd name="T1" fmla="*/ 1 h 460"/>
                <a:gd name="T2" fmla="*/ 1 w 461"/>
                <a:gd name="T3" fmla="*/ 1 h 460"/>
                <a:gd name="T4" fmla="*/ 1 w 461"/>
                <a:gd name="T5" fmla="*/ 1 h 460"/>
                <a:gd name="T6" fmla="*/ 1 w 461"/>
                <a:gd name="T7" fmla="*/ 1 h 460"/>
                <a:gd name="T8" fmla="*/ 1 w 461"/>
                <a:gd name="T9" fmla="*/ 1 h 460"/>
                <a:gd name="T10" fmla="*/ 1 w 461"/>
                <a:gd name="T11" fmla="*/ 1 h 460"/>
                <a:gd name="T12" fmla="*/ 1 w 461"/>
                <a:gd name="T13" fmla="*/ 1 h 460"/>
                <a:gd name="T14" fmla="*/ 1 w 461"/>
                <a:gd name="T15" fmla="*/ 1 h 460"/>
                <a:gd name="T16" fmla="*/ 1 w 461"/>
                <a:gd name="T17" fmla="*/ 1 h 460"/>
                <a:gd name="T18" fmla="*/ 1 w 461"/>
                <a:gd name="T19" fmla="*/ 1 h 460"/>
                <a:gd name="T20" fmla="*/ 0 w 461"/>
                <a:gd name="T21" fmla="*/ 1 h 460"/>
                <a:gd name="T22" fmla="*/ 1 w 461"/>
                <a:gd name="T23" fmla="*/ 1 h 460"/>
                <a:gd name="T24" fmla="*/ 1 w 461"/>
                <a:gd name="T25" fmla="*/ 1 h 460"/>
                <a:gd name="T26" fmla="*/ 1 w 461"/>
                <a:gd name="T27" fmla="*/ 1 h 460"/>
                <a:gd name="T28" fmla="*/ 1 w 461"/>
                <a:gd name="T29" fmla="*/ 1 h 460"/>
                <a:gd name="T30" fmla="*/ 1 w 461"/>
                <a:gd name="T31" fmla="*/ 1 h 460"/>
                <a:gd name="T32" fmla="*/ 1 w 461"/>
                <a:gd name="T33" fmla="*/ 1 h 460"/>
                <a:gd name="T34" fmla="*/ 1 w 461"/>
                <a:gd name="T35" fmla="*/ 1 h 460"/>
                <a:gd name="T36" fmla="*/ 1 w 461"/>
                <a:gd name="T37" fmla="*/ 1 h 460"/>
                <a:gd name="T38" fmla="*/ 1 w 461"/>
                <a:gd name="T39" fmla="*/ 0 h 460"/>
                <a:gd name="T40" fmla="*/ 1 w 461"/>
                <a:gd name="T41" fmla="*/ 1 h 460"/>
                <a:gd name="T42" fmla="*/ 1 w 461"/>
                <a:gd name="T43" fmla="*/ 1 h 460"/>
                <a:gd name="T44" fmla="*/ 0 w 461"/>
                <a:gd name="T45" fmla="*/ 1 h 460"/>
                <a:gd name="T46" fmla="*/ 1 w 461"/>
                <a:gd name="T47" fmla="*/ 1 h 460"/>
                <a:gd name="T48" fmla="*/ 1 w 461"/>
                <a:gd name="T49" fmla="*/ 1 h 460"/>
                <a:gd name="T50" fmla="*/ 1 w 461"/>
                <a:gd name="T51" fmla="*/ 1 h 460"/>
                <a:gd name="T52" fmla="*/ 1 w 461"/>
                <a:gd name="T53" fmla="*/ 1 h 460"/>
                <a:gd name="T54" fmla="*/ 1 w 461"/>
                <a:gd name="T55" fmla="*/ 1 h 460"/>
                <a:gd name="T56" fmla="*/ 1 w 461"/>
                <a:gd name="T57" fmla="*/ 1 h 460"/>
                <a:gd name="T58" fmla="*/ 1 w 461"/>
                <a:gd name="T59" fmla="*/ 1 h 460"/>
                <a:gd name="T60" fmla="*/ 1 w 461"/>
                <a:gd name="T61" fmla="*/ 1 h 460"/>
                <a:gd name="T62" fmla="*/ 1 w 461"/>
                <a:gd name="T63" fmla="*/ 1 h 460"/>
                <a:gd name="T64" fmla="*/ 1 w 461"/>
                <a:gd name="T65" fmla="*/ 1 h 460"/>
                <a:gd name="T66" fmla="*/ 1 w 461"/>
                <a:gd name="T67" fmla="*/ 1 h 460"/>
                <a:gd name="T68" fmla="*/ 1 w 461"/>
                <a:gd name="T69" fmla="*/ 1 h 460"/>
                <a:gd name="T70" fmla="*/ 1 w 461"/>
                <a:gd name="T71" fmla="*/ 1 h 460"/>
                <a:gd name="T72" fmla="*/ 1 w 461"/>
                <a:gd name="T73" fmla="*/ 1 h 460"/>
                <a:gd name="T74" fmla="*/ 1 w 461"/>
                <a:gd name="T75" fmla="*/ 1 h 460"/>
                <a:gd name="T76" fmla="*/ 1 w 461"/>
                <a:gd name="T77" fmla="*/ 1 h 460"/>
                <a:gd name="T78" fmla="*/ 1 w 461"/>
                <a:gd name="T79" fmla="*/ 1 h 460"/>
                <a:gd name="T80" fmla="*/ 1 w 461"/>
                <a:gd name="T81" fmla="*/ 1 h 460"/>
                <a:gd name="T82" fmla="*/ 1 w 461"/>
                <a:gd name="T83" fmla="*/ 1 h 460"/>
                <a:gd name="T84" fmla="*/ 1 w 461"/>
                <a:gd name="T85" fmla="*/ 1 h 460"/>
                <a:gd name="T86" fmla="*/ 1 w 461"/>
                <a:gd name="T87" fmla="*/ 1 h 46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61" h="460">
                  <a:moveTo>
                    <a:pt x="42" y="228"/>
                  </a:moveTo>
                  <a:lnTo>
                    <a:pt x="56" y="153"/>
                  </a:lnTo>
                  <a:lnTo>
                    <a:pt x="96" y="91"/>
                  </a:lnTo>
                  <a:lnTo>
                    <a:pt x="157" y="49"/>
                  </a:lnTo>
                  <a:lnTo>
                    <a:pt x="231" y="35"/>
                  </a:lnTo>
                  <a:lnTo>
                    <a:pt x="306" y="49"/>
                  </a:lnTo>
                  <a:lnTo>
                    <a:pt x="365" y="91"/>
                  </a:lnTo>
                  <a:lnTo>
                    <a:pt x="405" y="153"/>
                  </a:lnTo>
                  <a:lnTo>
                    <a:pt x="419" y="228"/>
                  </a:lnTo>
                  <a:lnTo>
                    <a:pt x="405" y="306"/>
                  </a:lnTo>
                  <a:lnTo>
                    <a:pt x="365" y="369"/>
                  </a:lnTo>
                  <a:lnTo>
                    <a:pt x="306" y="411"/>
                  </a:lnTo>
                  <a:lnTo>
                    <a:pt x="231" y="425"/>
                  </a:lnTo>
                  <a:lnTo>
                    <a:pt x="157" y="411"/>
                  </a:lnTo>
                  <a:lnTo>
                    <a:pt x="96" y="369"/>
                  </a:lnTo>
                  <a:lnTo>
                    <a:pt x="56" y="306"/>
                  </a:lnTo>
                  <a:lnTo>
                    <a:pt x="42" y="228"/>
                  </a:lnTo>
                  <a:close/>
                  <a:moveTo>
                    <a:pt x="0" y="228"/>
                  </a:moveTo>
                  <a:lnTo>
                    <a:pt x="12" y="303"/>
                  </a:lnTo>
                  <a:lnTo>
                    <a:pt x="45" y="367"/>
                  </a:lnTo>
                  <a:lnTo>
                    <a:pt x="96" y="416"/>
                  </a:lnTo>
                  <a:lnTo>
                    <a:pt x="158" y="447"/>
                  </a:lnTo>
                  <a:lnTo>
                    <a:pt x="231" y="460"/>
                  </a:lnTo>
                  <a:lnTo>
                    <a:pt x="303" y="447"/>
                  </a:lnTo>
                  <a:lnTo>
                    <a:pt x="367" y="416"/>
                  </a:lnTo>
                  <a:lnTo>
                    <a:pt x="416" y="367"/>
                  </a:lnTo>
                  <a:lnTo>
                    <a:pt x="449" y="303"/>
                  </a:lnTo>
                  <a:lnTo>
                    <a:pt x="461" y="228"/>
                  </a:lnTo>
                  <a:lnTo>
                    <a:pt x="449" y="155"/>
                  </a:lnTo>
                  <a:lnTo>
                    <a:pt x="416" y="93"/>
                  </a:lnTo>
                  <a:lnTo>
                    <a:pt x="367" y="44"/>
                  </a:lnTo>
                  <a:lnTo>
                    <a:pt x="303" y="12"/>
                  </a:lnTo>
                  <a:lnTo>
                    <a:pt x="231" y="0"/>
                  </a:lnTo>
                  <a:lnTo>
                    <a:pt x="158" y="12"/>
                  </a:lnTo>
                  <a:lnTo>
                    <a:pt x="96" y="44"/>
                  </a:lnTo>
                  <a:lnTo>
                    <a:pt x="45" y="93"/>
                  </a:lnTo>
                  <a:lnTo>
                    <a:pt x="12" y="155"/>
                  </a:lnTo>
                  <a:lnTo>
                    <a:pt x="0" y="228"/>
                  </a:lnTo>
                  <a:close/>
                  <a:moveTo>
                    <a:pt x="141" y="364"/>
                  </a:moveTo>
                  <a:lnTo>
                    <a:pt x="183" y="364"/>
                  </a:lnTo>
                  <a:lnTo>
                    <a:pt x="183" y="247"/>
                  </a:lnTo>
                  <a:lnTo>
                    <a:pt x="228" y="247"/>
                  </a:lnTo>
                  <a:lnTo>
                    <a:pt x="301" y="364"/>
                  </a:lnTo>
                  <a:lnTo>
                    <a:pt x="346" y="364"/>
                  </a:lnTo>
                  <a:lnTo>
                    <a:pt x="325" y="333"/>
                  </a:lnTo>
                  <a:lnTo>
                    <a:pt x="289" y="275"/>
                  </a:lnTo>
                  <a:lnTo>
                    <a:pt x="270" y="244"/>
                  </a:lnTo>
                  <a:lnTo>
                    <a:pt x="304" y="235"/>
                  </a:lnTo>
                  <a:lnTo>
                    <a:pt x="331" y="213"/>
                  </a:lnTo>
                  <a:lnTo>
                    <a:pt x="339" y="173"/>
                  </a:lnTo>
                  <a:lnTo>
                    <a:pt x="329" y="131"/>
                  </a:lnTo>
                  <a:lnTo>
                    <a:pt x="298" y="105"/>
                  </a:lnTo>
                  <a:lnTo>
                    <a:pt x="245" y="96"/>
                  </a:lnTo>
                  <a:lnTo>
                    <a:pt x="219" y="96"/>
                  </a:lnTo>
                  <a:lnTo>
                    <a:pt x="169" y="96"/>
                  </a:lnTo>
                  <a:lnTo>
                    <a:pt x="141" y="96"/>
                  </a:lnTo>
                  <a:lnTo>
                    <a:pt x="141" y="364"/>
                  </a:lnTo>
                  <a:close/>
                  <a:moveTo>
                    <a:pt x="183" y="129"/>
                  </a:moveTo>
                  <a:lnTo>
                    <a:pt x="198" y="129"/>
                  </a:lnTo>
                  <a:lnTo>
                    <a:pt x="224" y="129"/>
                  </a:lnTo>
                  <a:lnTo>
                    <a:pt x="238" y="129"/>
                  </a:lnTo>
                  <a:lnTo>
                    <a:pt x="266" y="133"/>
                  </a:lnTo>
                  <a:lnTo>
                    <a:pt x="289" y="145"/>
                  </a:lnTo>
                  <a:lnTo>
                    <a:pt x="298" y="171"/>
                  </a:lnTo>
                  <a:lnTo>
                    <a:pt x="287" y="202"/>
                  </a:lnTo>
                  <a:lnTo>
                    <a:pt x="261" y="213"/>
                  </a:lnTo>
                  <a:lnTo>
                    <a:pt x="226" y="216"/>
                  </a:lnTo>
                  <a:lnTo>
                    <a:pt x="216" y="216"/>
                  </a:lnTo>
                  <a:lnTo>
                    <a:pt x="195" y="216"/>
                  </a:lnTo>
                  <a:lnTo>
                    <a:pt x="183" y="216"/>
                  </a:lnTo>
                  <a:lnTo>
                    <a:pt x="183" y="129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</p:grpSp>
      <p:sp>
        <p:nvSpPr>
          <p:cNvPr id="12" name="Line 2"/>
          <p:cNvSpPr>
            <a:spLocks noChangeShapeType="1"/>
          </p:cNvSpPr>
          <p:nvPr/>
        </p:nvSpPr>
        <p:spPr bwMode="auto">
          <a:xfrm>
            <a:off x="0" y="3429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endParaRPr lang="en-US" sz="1300">
              <a:solidFill>
                <a:srgbClr val="000000"/>
              </a:solidFill>
              <a:ea typeface="ＭＳ Ｐゴシック" pitchFamily="-1" charset="-128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 userDrawn="1"/>
        </p:nvSpPr>
        <p:spPr bwMode="auto">
          <a:xfrm>
            <a:off x="350838" y="6600825"/>
            <a:ext cx="8537575" cy="2301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3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13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13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13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13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defRPr/>
            </a:pPr>
            <a:r>
              <a:rPr lang="en-US" sz="1000" dirty="0" smtClean="0">
                <a:solidFill>
                  <a:srgbClr val="006699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PG&amp;E Confidential</a:t>
            </a:r>
          </a:p>
        </p:txBody>
      </p:sp>
      <p:sp>
        <p:nvSpPr>
          <p:cNvPr id="3151" name="Rectangle 79"/>
          <p:cNvSpPr>
            <a:spLocks noGrp="1" noChangeArrowheads="1"/>
          </p:cNvSpPr>
          <p:nvPr>
            <p:ph type="subTitle" idx="1"/>
          </p:nvPr>
        </p:nvSpPr>
        <p:spPr>
          <a:xfrm>
            <a:off x="2806700" y="4724400"/>
            <a:ext cx="5867400" cy="762000"/>
          </a:xfrm>
        </p:spPr>
        <p:txBody>
          <a:bodyPr lIns="228600"/>
          <a:lstStyle>
            <a:lvl1pPr marL="0" indent="0" algn="r">
              <a:buNone/>
              <a:defRPr b="0" cap="all" baseline="0">
                <a:solidFill>
                  <a:srgbClr val="0455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90825" y="3505200"/>
            <a:ext cx="5895975" cy="1046440"/>
          </a:xfrm>
        </p:spPr>
        <p:txBody>
          <a:bodyPr lIns="228557" bIns="0" anchor="t">
            <a:spAutoFit/>
          </a:bodyPr>
          <a:lstStyle>
            <a:lvl1pPr algn="r">
              <a:defRPr sz="3400">
                <a:solidFill>
                  <a:srgbClr val="0455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05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0" y="3429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endParaRPr lang="en-US" sz="1300">
              <a:solidFill>
                <a:srgbClr val="000000"/>
              </a:solidFill>
              <a:ea typeface="ＭＳ Ｐゴシック" pitchFamily="-1" charset="-128"/>
            </a:endParaRPr>
          </a:p>
        </p:txBody>
      </p:sp>
      <p:pic>
        <p:nvPicPr>
          <p:cNvPr id="3" name="Picture 14" descr="P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1981200"/>
            <a:ext cx="11493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D204-384F-41A8-AF83-905C9603B6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17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80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9922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1082675"/>
            <a:ext cx="4110037" cy="524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82675"/>
            <a:ext cx="4111625" cy="524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9488C-09BA-400F-A85C-AF3671F9AB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65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0250-9CE3-4959-B37C-82798D045D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2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249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FD8C-87A4-4E61-B69E-0215BBC81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75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D2389-4389-446B-B443-B824AC0303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75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7DD9-0EF9-41F6-8F5F-D18C73F22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90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B9CCCC8-5405-44F9-A47F-A8C0688DC62D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33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D07FAC7-3974-4C11-9352-AFF88D927230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49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76200"/>
            <a:ext cx="21304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76200"/>
            <a:ext cx="624363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E67DF1-53BC-459C-B170-4F34A285621C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077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8938" y="1082675"/>
            <a:ext cx="8374062" cy="52419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DDD0199-B103-4560-9550-1917FD356018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53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077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8938" y="1082675"/>
            <a:ext cx="4110037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82675"/>
            <a:ext cx="4111625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E3C35BA-68A9-4A69-8B22-E5CD5D9C35A1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99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57200" y="2362200"/>
            <a:ext cx="817563" cy="838200"/>
            <a:chOff x="18142" y="955"/>
            <a:chExt cx="2084" cy="2140"/>
          </a:xfrm>
        </p:grpSpPr>
        <p:sp>
          <p:nvSpPr>
            <p:cNvPr id="5" name="Rectangle 56"/>
            <p:cNvSpPr>
              <a:spLocks noChangeArrowheads="1"/>
            </p:cNvSpPr>
            <p:nvPr/>
          </p:nvSpPr>
          <p:spPr bwMode="auto">
            <a:xfrm>
              <a:off x="18142" y="955"/>
              <a:ext cx="1870" cy="2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fr-FR" sz="1300">
                <a:solidFill>
                  <a:srgbClr val="000000"/>
                </a:solidFill>
                <a:ea typeface="ＭＳ Ｐゴシック" pitchFamily="-1" charset="-128"/>
                <a:cs typeface="Arial Unicode MS" pitchFamily="-1" charset="0"/>
              </a:endParaRPr>
            </a:p>
          </p:txBody>
        </p:sp>
        <p:sp>
          <p:nvSpPr>
            <p:cNvPr id="6" name="Freeform 57"/>
            <p:cNvSpPr>
              <a:spLocks/>
            </p:cNvSpPr>
            <p:nvPr/>
          </p:nvSpPr>
          <p:spPr bwMode="auto">
            <a:xfrm>
              <a:off x="19101" y="2390"/>
              <a:ext cx="397" cy="620"/>
            </a:xfrm>
            <a:custGeom>
              <a:avLst/>
              <a:gdLst>
                <a:gd name="T0" fmla="*/ 1 w 790"/>
                <a:gd name="T1" fmla="*/ 1 h 1238"/>
                <a:gd name="T2" fmla="*/ 0 w 790"/>
                <a:gd name="T3" fmla="*/ 1 h 1238"/>
                <a:gd name="T4" fmla="*/ 1 w 790"/>
                <a:gd name="T5" fmla="*/ 1 h 1238"/>
                <a:gd name="T6" fmla="*/ 1 w 790"/>
                <a:gd name="T7" fmla="*/ 1 h 1238"/>
                <a:gd name="T8" fmla="*/ 1 w 790"/>
                <a:gd name="T9" fmla="*/ 1 h 1238"/>
                <a:gd name="T10" fmla="*/ 1 w 790"/>
                <a:gd name="T11" fmla="*/ 1 h 1238"/>
                <a:gd name="T12" fmla="*/ 1 w 790"/>
                <a:gd name="T13" fmla="*/ 1 h 1238"/>
                <a:gd name="T14" fmla="*/ 1 w 790"/>
                <a:gd name="T15" fmla="*/ 1 h 1238"/>
                <a:gd name="T16" fmla="*/ 1 w 790"/>
                <a:gd name="T17" fmla="*/ 1 h 1238"/>
                <a:gd name="T18" fmla="*/ 1 w 790"/>
                <a:gd name="T19" fmla="*/ 1 h 1238"/>
                <a:gd name="T20" fmla="*/ 1 w 790"/>
                <a:gd name="T21" fmla="*/ 1 h 1238"/>
                <a:gd name="T22" fmla="*/ 1 w 790"/>
                <a:gd name="T23" fmla="*/ 1 h 1238"/>
                <a:gd name="T24" fmla="*/ 1 w 790"/>
                <a:gd name="T25" fmla="*/ 1 h 1238"/>
                <a:gd name="T26" fmla="*/ 1 w 790"/>
                <a:gd name="T27" fmla="*/ 1 h 1238"/>
                <a:gd name="T28" fmla="*/ 1 w 790"/>
                <a:gd name="T29" fmla="*/ 0 h 1238"/>
                <a:gd name="T30" fmla="*/ 1 w 790"/>
                <a:gd name="T31" fmla="*/ 1 h 1238"/>
                <a:gd name="T32" fmla="*/ 1 w 790"/>
                <a:gd name="T33" fmla="*/ 1 h 1238"/>
                <a:gd name="T34" fmla="*/ 1 w 790"/>
                <a:gd name="T35" fmla="*/ 1 h 1238"/>
                <a:gd name="T36" fmla="*/ 1 w 790"/>
                <a:gd name="T37" fmla="*/ 1 h 1238"/>
                <a:gd name="T38" fmla="*/ 1 w 790"/>
                <a:gd name="T39" fmla="*/ 1 h 1238"/>
                <a:gd name="T40" fmla="*/ 1 w 790"/>
                <a:gd name="T41" fmla="*/ 1 h 1238"/>
                <a:gd name="T42" fmla="*/ 1 w 790"/>
                <a:gd name="T43" fmla="*/ 1 h 1238"/>
                <a:gd name="T44" fmla="*/ 1 w 790"/>
                <a:gd name="T45" fmla="*/ 1 h 1238"/>
                <a:gd name="T46" fmla="*/ 1 w 790"/>
                <a:gd name="T47" fmla="*/ 1 h 1238"/>
                <a:gd name="T48" fmla="*/ 1 w 790"/>
                <a:gd name="T49" fmla="*/ 1 h 1238"/>
                <a:gd name="T50" fmla="*/ 1 w 790"/>
                <a:gd name="T51" fmla="*/ 1 h 1238"/>
                <a:gd name="T52" fmla="*/ 1 w 790"/>
                <a:gd name="T53" fmla="*/ 1 h 1238"/>
                <a:gd name="T54" fmla="*/ 1 w 790"/>
                <a:gd name="T55" fmla="*/ 1 h 1238"/>
                <a:gd name="T56" fmla="*/ 1 w 790"/>
                <a:gd name="T57" fmla="*/ 1 h 1238"/>
                <a:gd name="T58" fmla="*/ 1 w 790"/>
                <a:gd name="T59" fmla="*/ 1 h 1238"/>
                <a:gd name="T60" fmla="*/ 1 w 790"/>
                <a:gd name="T61" fmla="*/ 1 h 1238"/>
                <a:gd name="T62" fmla="*/ 1 w 790"/>
                <a:gd name="T63" fmla="*/ 1 h 1238"/>
                <a:gd name="T64" fmla="*/ 1 w 790"/>
                <a:gd name="T65" fmla="*/ 1 h 1238"/>
                <a:gd name="T66" fmla="*/ 1 w 790"/>
                <a:gd name="T67" fmla="*/ 1 h 1238"/>
                <a:gd name="T68" fmla="*/ 1 w 790"/>
                <a:gd name="T69" fmla="*/ 1 h 1238"/>
                <a:gd name="T70" fmla="*/ 1 w 790"/>
                <a:gd name="T71" fmla="*/ 1 h 1238"/>
                <a:gd name="T72" fmla="*/ 1 w 790"/>
                <a:gd name="T73" fmla="*/ 1 h 1238"/>
                <a:gd name="T74" fmla="*/ 1 w 790"/>
                <a:gd name="T75" fmla="*/ 1 h 1238"/>
                <a:gd name="T76" fmla="*/ 1 w 790"/>
                <a:gd name="T77" fmla="*/ 1 h 1238"/>
                <a:gd name="T78" fmla="*/ 1 w 790"/>
                <a:gd name="T79" fmla="*/ 1 h 1238"/>
                <a:gd name="T80" fmla="*/ 1 w 790"/>
                <a:gd name="T81" fmla="*/ 1 h 1238"/>
                <a:gd name="T82" fmla="*/ 1 w 790"/>
                <a:gd name="T83" fmla="*/ 1 h 1238"/>
                <a:gd name="T84" fmla="*/ 1 w 790"/>
                <a:gd name="T85" fmla="*/ 1 h 1238"/>
                <a:gd name="T86" fmla="*/ 1 w 790"/>
                <a:gd name="T87" fmla="*/ 1 h 12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90" h="1238">
                  <a:moveTo>
                    <a:pt x="78" y="1113"/>
                  </a:moveTo>
                  <a:lnTo>
                    <a:pt x="31" y="1021"/>
                  </a:lnTo>
                  <a:lnTo>
                    <a:pt x="7" y="937"/>
                  </a:lnTo>
                  <a:lnTo>
                    <a:pt x="0" y="861"/>
                  </a:lnTo>
                  <a:lnTo>
                    <a:pt x="5" y="794"/>
                  </a:lnTo>
                  <a:lnTo>
                    <a:pt x="23" y="737"/>
                  </a:lnTo>
                  <a:lnTo>
                    <a:pt x="44" y="690"/>
                  </a:lnTo>
                  <a:lnTo>
                    <a:pt x="68" y="652"/>
                  </a:lnTo>
                  <a:lnTo>
                    <a:pt x="91" y="624"/>
                  </a:lnTo>
                  <a:lnTo>
                    <a:pt x="106" y="607"/>
                  </a:lnTo>
                  <a:lnTo>
                    <a:pt x="113" y="601"/>
                  </a:lnTo>
                  <a:lnTo>
                    <a:pt x="134" y="581"/>
                  </a:lnTo>
                  <a:lnTo>
                    <a:pt x="174" y="540"/>
                  </a:lnTo>
                  <a:lnTo>
                    <a:pt x="195" y="520"/>
                  </a:lnTo>
                  <a:lnTo>
                    <a:pt x="143" y="426"/>
                  </a:lnTo>
                  <a:lnTo>
                    <a:pt x="115" y="342"/>
                  </a:lnTo>
                  <a:lnTo>
                    <a:pt x="106" y="271"/>
                  </a:lnTo>
                  <a:lnTo>
                    <a:pt x="111" y="208"/>
                  </a:lnTo>
                  <a:lnTo>
                    <a:pt x="129" y="153"/>
                  </a:lnTo>
                  <a:lnTo>
                    <a:pt x="195" y="64"/>
                  </a:lnTo>
                  <a:lnTo>
                    <a:pt x="275" y="19"/>
                  </a:lnTo>
                  <a:lnTo>
                    <a:pt x="311" y="7"/>
                  </a:lnTo>
                  <a:lnTo>
                    <a:pt x="346" y="1"/>
                  </a:lnTo>
                  <a:lnTo>
                    <a:pt x="428" y="0"/>
                  </a:lnTo>
                  <a:lnTo>
                    <a:pt x="529" y="17"/>
                  </a:lnTo>
                  <a:lnTo>
                    <a:pt x="623" y="73"/>
                  </a:lnTo>
                  <a:lnTo>
                    <a:pt x="640" y="88"/>
                  </a:lnTo>
                  <a:lnTo>
                    <a:pt x="673" y="149"/>
                  </a:lnTo>
                  <a:lnTo>
                    <a:pt x="694" y="276"/>
                  </a:lnTo>
                  <a:lnTo>
                    <a:pt x="694" y="297"/>
                  </a:lnTo>
                  <a:lnTo>
                    <a:pt x="694" y="332"/>
                  </a:lnTo>
                  <a:lnTo>
                    <a:pt x="694" y="353"/>
                  </a:lnTo>
                  <a:lnTo>
                    <a:pt x="463" y="353"/>
                  </a:lnTo>
                  <a:lnTo>
                    <a:pt x="463" y="328"/>
                  </a:lnTo>
                  <a:lnTo>
                    <a:pt x="463" y="283"/>
                  </a:lnTo>
                  <a:lnTo>
                    <a:pt x="463" y="260"/>
                  </a:lnTo>
                  <a:lnTo>
                    <a:pt x="444" y="217"/>
                  </a:lnTo>
                  <a:lnTo>
                    <a:pt x="414" y="201"/>
                  </a:lnTo>
                  <a:lnTo>
                    <a:pt x="398" y="198"/>
                  </a:lnTo>
                  <a:lnTo>
                    <a:pt x="355" y="205"/>
                  </a:lnTo>
                  <a:lnTo>
                    <a:pt x="331" y="234"/>
                  </a:lnTo>
                  <a:lnTo>
                    <a:pt x="324" y="274"/>
                  </a:lnTo>
                  <a:lnTo>
                    <a:pt x="322" y="283"/>
                  </a:lnTo>
                  <a:lnTo>
                    <a:pt x="327" y="314"/>
                  </a:lnTo>
                  <a:lnTo>
                    <a:pt x="358" y="374"/>
                  </a:lnTo>
                  <a:lnTo>
                    <a:pt x="400" y="438"/>
                  </a:lnTo>
                  <a:lnTo>
                    <a:pt x="458" y="521"/>
                  </a:lnTo>
                  <a:lnTo>
                    <a:pt x="518" y="607"/>
                  </a:lnTo>
                  <a:lnTo>
                    <a:pt x="565" y="671"/>
                  </a:lnTo>
                  <a:lnTo>
                    <a:pt x="584" y="697"/>
                  </a:lnTo>
                  <a:lnTo>
                    <a:pt x="584" y="534"/>
                  </a:lnTo>
                  <a:lnTo>
                    <a:pt x="786" y="534"/>
                  </a:lnTo>
                  <a:lnTo>
                    <a:pt x="786" y="554"/>
                  </a:lnTo>
                  <a:lnTo>
                    <a:pt x="786" y="608"/>
                  </a:lnTo>
                  <a:lnTo>
                    <a:pt x="786" y="690"/>
                  </a:lnTo>
                  <a:lnTo>
                    <a:pt x="786" y="786"/>
                  </a:lnTo>
                  <a:lnTo>
                    <a:pt x="786" y="890"/>
                  </a:lnTo>
                  <a:lnTo>
                    <a:pt x="786" y="991"/>
                  </a:lnTo>
                  <a:lnTo>
                    <a:pt x="786" y="1080"/>
                  </a:lnTo>
                  <a:lnTo>
                    <a:pt x="788" y="1148"/>
                  </a:lnTo>
                  <a:lnTo>
                    <a:pt x="788" y="1184"/>
                  </a:lnTo>
                  <a:lnTo>
                    <a:pt x="790" y="1201"/>
                  </a:lnTo>
                  <a:lnTo>
                    <a:pt x="776" y="1229"/>
                  </a:lnTo>
                  <a:lnTo>
                    <a:pt x="722" y="1238"/>
                  </a:lnTo>
                  <a:lnTo>
                    <a:pt x="666" y="1238"/>
                  </a:lnTo>
                  <a:lnTo>
                    <a:pt x="544" y="1238"/>
                  </a:lnTo>
                  <a:lnTo>
                    <a:pt x="423" y="1238"/>
                  </a:lnTo>
                  <a:lnTo>
                    <a:pt x="369" y="1238"/>
                  </a:lnTo>
                  <a:lnTo>
                    <a:pt x="78" y="1113"/>
                  </a:lnTo>
                  <a:close/>
                </a:path>
              </a:pathLst>
            </a:custGeom>
            <a:solidFill>
              <a:srgbClr val="FFA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7" name="Freeform 58"/>
            <p:cNvSpPr>
              <a:spLocks/>
            </p:cNvSpPr>
            <p:nvPr/>
          </p:nvSpPr>
          <p:spPr bwMode="auto">
            <a:xfrm>
              <a:off x="19222" y="2738"/>
              <a:ext cx="166" cy="170"/>
            </a:xfrm>
            <a:custGeom>
              <a:avLst/>
              <a:gdLst>
                <a:gd name="T0" fmla="*/ 0 w 336"/>
                <a:gd name="T1" fmla="*/ 0 h 343"/>
                <a:gd name="T2" fmla="*/ 0 w 336"/>
                <a:gd name="T3" fmla="*/ 0 h 343"/>
                <a:gd name="T4" fmla="*/ 0 w 336"/>
                <a:gd name="T5" fmla="*/ 0 h 343"/>
                <a:gd name="T6" fmla="*/ 0 w 336"/>
                <a:gd name="T7" fmla="*/ 0 h 343"/>
                <a:gd name="T8" fmla="*/ 0 w 336"/>
                <a:gd name="T9" fmla="*/ 0 h 343"/>
                <a:gd name="T10" fmla="*/ 0 w 336"/>
                <a:gd name="T11" fmla="*/ 0 h 343"/>
                <a:gd name="T12" fmla="*/ 0 w 336"/>
                <a:gd name="T13" fmla="*/ 0 h 343"/>
                <a:gd name="T14" fmla="*/ 0 w 336"/>
                <a:gd name="T15" fmla="*/ 0 h 343"/>
                <a:gd name="T16" fmla="*/ 0 w 336"/>
                <a:gd name="T17" fmla="*/ 0 h 343"/>
                <a:gd name="T18" fmla="*/ 0 w 336"/>
                <a:gd name="T19" fmla="*/ 0 h 343"/>
                <a:gd name="T20" fmla="*/ 0 w 336"/>
                <a:gd name="T21" fmla="*/ 0 h 343"/>
                <a:gd name="T22" fmla="*/ 0 w 336"/>
                <a:gd name="T23" fmla="*/ 0 h 343"/>
                <a:gd name="T24" fmla="*/ 0 w 336"/>
                <a:gd name="T25" fmla="*/ 0 h 343"/>
                <a:gd name="T26" fmla="*/ 0 w 336"/>
                <a:gd name="T27" fmla="*/ 0 h 343"/>
                <a:gd name="T28" fmla="*/ 0 w 336"/>
                <a:gd name="T29" fmla="*/ 0 h 343"/>
                <a:gd name="T30" fmla="*/ 0 w 336"/>
                <a:gd name="T31" fmla="*/ 0 h 343"/>
                <a:gd name="T32" fmla="*/ 0 w 336"/>
                <a:gd name="T33" fmla="*/ 0 h 343"/>
                <a:gd name="T34" fmla="*/ 0 w 336"/>
                <a:gd name="T35" fmla="*/ 0 h 343"/>
                <a:gd name="T36" fmla="*/ 0 w 336"/>
                <a:gd name="T37" fmla="*/ 0 h 343"/>
                <a:gd name="T38" fmla="*/ 0 w 336"/>
                <a:gd name="T39" fmla="*/ 0 h 343"/>
                <a:gd name="T40" fmla="*/ 0 w 336"/>
                <a:gd name="T41" fmla="*/ 0 h 343"/>
                <a:gd name="T42" fmla="*/ 0 w 336"/>
                <a:gd name="T43" fmla="*/ 0 h 34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36" h="343">
                  <a:moveTo>
                    <a:pt x="333" y="343"/>
                  </a:moveTo>
                  <a:lnTo>
                    <a:pt x="336" y="325"/>
                  </a:lnTo>
                  <a:lnTo>
                    <a:pt x="308" y="292"/>
                  </a:lnTo>
                  <a:lnTo>
                    <a:pt x="239" y="211"/>
                  </a:lnTo>
                  <a:lnTo>
                    <a:pt x="157" y="115"/>
                  </a:lnTo>
                  <a:lnTo>
                    <a:pt x="89" y="35"/>
                  </a:lnTo>
                  <a:lnTo>
                    <a:pt x="60" y="0"/>
                  </a:lnTo>
                  <a:lnTo>
                    <a:pt x="30" y="37"/>
                  </a:lnTo>
                  <a:lnTo>
                    <a:pt x="4" y="104"/>
                  </a:lnTo>
                  <a:lnTo>
                    <a:pt x="0" y="191"/>
                  </a:lnTo>
                  <a:lnTo>
                    <a:pt x="39" y="285"/>
                  </a:lnTo>
                  <a:lnTo>
                    <a:pt x="60" y="303"/>
                  </a:lnTo>
                  <a:lnTo>
                    <a:pt x="119" y="332"/>
                  </a:lnTo>
                  <a:lnTo>
                    <a:pt x="211" y="343"/>
                  </a:lnTo>
                  <a:lnTo>
                    <a:pt x="242" y="343"/>
                  </a:lnTo>
                  <a:lnTo>
                    <a:pt x="301" y="343"/>
                  </a:lnTo>
                  <a:lnTo>
                    <a:pt x="333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8" name="Freeform 59"/>
            <p:cNvSpPr>
              <a:spLocks/>
            </p:cNvSpPr>
            <p:nvPr/>
          </p:nvSpPr>
          <p:spPr bwMode="auto">
            <a:xfrm>
              <a:off x="19538" y="1036"/>
              <a:ext cx="393" cy="1982"/>
            </a:xfrm>
            <a:custGeom>
              <a:avLst/>
              <a:gdLst>
                <a:gd name="T0" fmla="*/ 0 w 785"/>
                <a:gd name="T1" fmla="*/ 0 h 3959"/>
                <a:gd name="T2" fmla="*/ 0 w 785"/>
                <a:gd name="T3" fmla="*/ 1 h 3959"/>
                <a:gd name="T4" fmla="*/ 1 w 785"/>
                <a:gd name="T5" fmla="*/ 1 h 3959"/>
                <a:gd name="T6" fmla="*/ 1 w 785"/>
                <a:gd name="T7" fmla="*/ 1 h 3959"/>
                <a:gd name="T8" fmla="*/ 1 w 785"/>
                <a:gd name="T9" fmla="*/ 1 h 3959"/>
                <a:gd name="T10" fmla="*/ 1 w 785"/>
                <a:gd name="T11" fmla="*/ 1 h 3959"/>
                <a:gd name="T12" fmla="*/ 1 w 785"/>
                <a:gd name="T13" fmla="*/ 1 h 3959"/>
                <a:gd name="T14" fmla="*/ 1 w 785"/>
                <a:gd name="T15" fmla="*/ 1 h 3959"/>
                <a:gd name="T16" fmla="*/ 1 w 785"/>
                <a:gd name="T17" fmla="*/ 1 h 3959"/>
                <a:gd name="T18" fmla="*/ 1 w 785"/>
                <a:gd name="T19" fmla="*/ 1 h 3959"/>
                <a:gd name="T20" fmla="*/ 1 w 785"/>
                <a:gd name="T21" fmla="*/ 1 h 3959"/>
                <a:gd name="T22" fmla="*/ 1 w 785"/>
                <a:gd name="T23" fmla="*/ 1 h 3959"/>
                <a:gd name="T24" fmla="*/ 1 w 785"/>
                <a:gd name="T25" fmla="*/ 1 h 3959"/>
                <a:gd name="T26" fmla="*/ 1 w 785"/>
                <a:gd name="T27" fmla="*/ 1 h 3959"/>
                <a:gd name="T28" fmla="*/ 1 w 785"/>
                <a:gd name="T29" fmla="*/ 1 h 3959"/>
                <a:gd name="T30" fmla="*/ 1 w 785"/>
                <a:gd name="T31" fmla="*/ 0 h 3959"/>
                <a:gd name="T32" fmla="*/ 0 w 785"/>
                <a:gd name="T33" fmla="*/ 0 h 39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85" h="3959">
                  <a:moveTo>
                    <a:pt x="0" y="0"/>
                  </a:moveTo>
                  <a:lnTo>
                    <a:pt x="0" y="3959"/>
                  </a:lnTo>
                  <a:lnTo>
                    <a:pt x="49" y="3959"/>
                  </a:lnTo>
                  <a:lnTo>
                    <a:pt x="49" y="2454"/>
                  </a:lnTo>
                  <a:lnTo>
                    <a:pt x="696" y="2454"/>
                  </a:lnTo>
                  <a:lnTo>
                    <a:pt x="696" y="2720"/>
                  </a:lnTo>
                  <a:lnTo>
                    <a:pt x="369" y="2720"/>
                  </a:lnTo>
                  <a:lnTo>
                    <a:pt x="369" y="3056"/>
                  </a:lnTo>
                  <a:lnTo>
                    <a:pt x="696" y="3056"/>
                  </a:lnTo>
                  <a:lnTo>
                    <a:pt x="696" y="3322"/>
                  </a:lnTo>
                  <a:lnTo>
                    <a:pt x="369" y="3322"/>
                  </a:lnTo>
                  <a:lnTo>
                    <a:pt x="369" y="3684"/>
                  </a:lnTo>
                  <a:lnTo>
                    <a:pt x="696" y="3684"/>
                  </a:lnTo>
                  <a:lnTo>
                    <a:pt x="696" y="3945"/>
                  </a:lnTo>
                  <a:lnTo>
                    <a:pt x="785" y="3945"/>
                  </a:lnTo>
                  <a:lnTo>
                    <a:pt x="7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18421" y="2398"/>
              <a:ext cx="77" cy="219"/>
            </a:xfrm>
            <a:custGeom>
              <a:avLst/>
              <a:gdLst>
                <a:gd name="T0" fmla="*/ 0 w 152"/>
                <a:gd name="T1" fmla="*/ 0 h 435"/>
                <a:gd name="T2" fmla="*/ 0 w 152"/>
                <a:gd name="T3" fmla="*/ 1 h 435"/>
                <a:gd name="T4" fmla="*/ 0 w 152"/>
                <a:gd name="T5" fmla="*/ 1 h 435"/>
                <a:gd name="T6" fmla="*/ 0 w 152"/>
                <a:gd name="T7" fmla="*/ 1 h 435"/>
                <a:gd name="T8" fmla="*/ 0 w 152"/>
                <a:gd name="T9" fmla="*/ 1 h 435"/>
                <a:gd name="T10" fmla="*/ 0 w 152"/>
                <a:gd name="T11" fmla="*/ 1 h 435"/>
                <a:gd name="T12" fmla="*/ 0 w 152"/>
                <a:gd name="T13" fmla="*/ 1 h 435"/>
                <a:gd name="T14" fmla="*/ 0 w 152"/>
                <a:gd name="T15" fmla="*/ 1 h 435"/>
                <a:gd name="T16" fmla="*/ 1 w 152"/>
                <a:gd name="T17" fmla="*/ 1 h 435"/>
                <a:gd name="T18" fmla="*/ 1 w 152"/>
                <a:gd name="T19" fmla="*/ 1 h 435"/>
                <a:gd name="T20" fmla="*/ 1 w 152"/>
                <a:gd name="T21" fmla="*/ 1 h 435"/>
                <a:gd name="T22" fmla="*/ 1 w 152"/>
                <a:gd name="T23" fmla="*/ 1 h 435"/>
                <a:gd name="T24" fmla="*/ 1 w 152"/>
                <a:gd name="T25" fmla="*/ 1 h 435"/>
                <a:gd name="T26" fmla="*/ 1 w 152"/>
                <a:gd name="T27" fmla="*/ 1 h 435"/>
                <a:gd name="T28" fmla="*/ 1 w 152"/>
                <a:gd name="T29" fmla="*/ 1 h 435"/>
                <a:gd name="T30" fmla="*/ 1 w 152"/>
                <a:gd name="T31" fmla="*/ 1 h 435"/>
                <a:gd name="T32" fmla="*/ 1 w 152"/>
                <a:gd name="T33" fmla="*/ 1 h 435"/>
                <a:gd name="T34" fmla="*/ 1 w 152"/>
                <a:gd name="T35" fmla="*/ 1 h 435"/>
                <a:gd name="T36" fmla="*/ 0 w 152"/>
                <a:gd name="T37" fmla="*/ 0 h 435"/>
                <a:gd name="T38" fmla="*/ 0 w 152"/>
                <a:gd name="T39" fmla="*/ 0 h 4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435">
                  <a:moveTo>
                    <a:pt x="0" y="0"/>
                  </a:moveTo>
                  <a:lnTo>
                    <a:pt x="0" y="34"/>
                  </a:lnTo>
                  <a:lnTo>
                    <a:pt x="0" y="114"/>
                  </a:lnTo>
                  <a:lnTo>
                    <a:pt x="0" y="218"/>
                  </a:lnTo>
                  <a:lnTo>
                    <a:pt x="0" y="322"/>
                  </a:lnTo>
                  <a:lnTo>
                    <a:pt x="0" y="402"/>
                  </a:lnTo>
                  <a:lnTo>
                    <a:pt x="0" y="435"/>
                  </a:lnTo>
                  <a:lnTo>
                    <a:pt x="75" y="423"/>
                  </a:lnTo>
                  <a:lnTo>
                    <a:pt x="124" y="371"/>
                  </a:lnTo>
                  <a:lnTo>
                    <a:pt x="146" y="298"/>
                  </a:lnTo>
                  <a:lnTo>
                    <a:pt x="152" y="221"/>
                  </a:lnTo>
                  <a:lnTo>
                    <a:pt x="150" y="157"/>
                  </a:lnTo>
                  <a:lnTo>
                    <a:pt x="143" y="110"/>
                  </a:lnTo>
                  <a:lnTo>
                    <a:pt x="126" y="63"/>
                  </a:lnTo>
                  <a:lnTo>
                    <a:pt x="8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18223" y="1036"/>
              <a:ext cx="1307" cy="1982"/>
            </a:xfrm>
            <a:custGeom>
              <a:avLst/>
              <a:gdLst>
                <a:gd name="T0" fmla="*/ 0 w 2616"/>
                <a:gd name="T1" fmla="*/ 0 h 3962"/>
                <a:gd name="T2" fmla="*/ 0 w 2616"/>
                <a:gd name="T3" fmla="*/ 1 h 3962"/>
                <a:gd name="T4" fmla="*/ 0 w 2616"/>
                <a:gd name="T5" fmla="*/ 1 h 3962"/>
                <a:gd name="T6" fmla="*/ 0 w 2616"/>
                <a:gd name="T7" fmla="*/ 1 h 3962"/>
                <a:gd name="T8" fmla="*/ 0 w 2616"/>
                <a:gd name="T9" fmla="*/ 1 h 3962"/>
                <a:gd name="T10" fmla="*/ 0 w 2616"/>
                <a:gd name="T11" fmla="*/ 1 h 3962"/>
                <a:gd name="T12" fmla="*/ 0 w 2616"/>
                <a:gd name="T13" fmla="*/ 1 h 3962"/>
                <a:gd name="T14" fmla="*/ 0 w 2616"/>
                <a:gd name="T15" fmla="*/ 1 h 3962"/>
                <a:gd name="T16" fmla="*/ 0 w 2616"/>
                <a:gd name="T17" fmla="*/ 1 h 3962"/>
                <a:gd name="T18" fmla="*/ 0 w 2616"/>
                <a:gd name="T19" fmla="*/ 1 h 3962"/>
                <a:gd name="T20" fmla="*/ 0 w 2616"/>
                <a:gd name="T21" fmla="*/ 1 h 3962"/>
                <a:gd name="T22" fmla="*/ 0 w 2616"/>
                <a:gd name="T23" fmla="*/ 1 h 3962"/>
                <a:gd name="T24" fmla="*/ 0 w 2616"/>
                <a:gd name="T25" fmla="*/ 1 h 3962"/>
                <a:gd name="T26" fmla="*/ 0 w 2616"/>
                <a:gd name="T27" fmla="*/ 1 h 3962"/>
                <a:gd name="T28" fmla="*/ 0 w 2616"/>
                <a:gd name="T29" fmla="*/ 1 h 3962"/>
                <a:gd name="T30" fmla="*/ 0 w 2616"/>
                <a:gd name="T31" fmla="*/ 1 h 3962"/>
                <a:gd name="T32" fmla="*/ 0 w 2616"/>
                <a:gd name="T33" fmla="*/ 1 h 3962"/>
                <a:gd name="T34" fmla="*/ 0 w 2616"/>
                <a:gd name="T35" fmla="*/ 1 h 3962"/>
                <a:gd name="T36" fmla="*/ 0 w 2616"/>
                <a:gd name="T37" fmla="*/ 1 h 3962"/>
                <a:gd name="T38" fmla="*/ 0 w 2616"/>
                <a:gd name="T39" fmla="*/ 1 h 3962"/>
                <a:gd name="T40" fmla="*/ 0 w 2616"/>
                <a:gd name="T41" fmla="*/ 1 h 3962"/>
                <a:gd name="T42" fmla="*/ 0 w 2616"/>
                <a:gd name="T43" fmla="*/ 1 h 3962"/>
                <a:gd name="T44" fmla="*/ 0 w 2616"/>
                <a:gd name="T45" fmla="*/ 1 h 3962"/>
                <a:gd name="T46" fmla="*/ 0 w 2616"/>
                <a:gd name="T47" fmla="*/ 1 h 3962"/>
                <a:gd name="T48" fmla="*/ 0 w 2616"/>
                <a:gd name="T49" fmla="*/ 1 h 3962"/>
                <a:gd name="T50" fmla="*/ 0 w 2616"/>
                <a:gd name="T51" fmla="*/ 1 h 3962"/>
                <a:gd name="T52" fmla="*/ 0 w 2616"/>
                <a:gd name="T53" fmla="*/ 1 h 3962"/>
                <a:gd name="T54" fmla="*/ 0 w 2616"/>
                <a:gd name="T55" fmla="*/ 1 h 3962"/>
                <a:gd name="T56" fmla="*/ 0 w 2616"/>
                <a:gd name="T57" fmla="*/ 1 h 3962"/>
                <a:gd name="T58" fmla="*/ 0 w 2616"/>
                <a:gd name="T59" fmla="*/ 1 h 3962"/>
                <a:gd name="T60" fmla="*/ 0 w 2616"/>
                <a:gd name="T61" fmla="*/ 1 h 3962"/>
                <a:gd name="T62" fmla="*/ 0 w 2616"/>
                <a:gd name="T63" fmla="*/ 1 h 3962"/>
                <a:gd name="T64" fmla="*/ 0 w 2616"/>
                <a:gd name="T65" fmla="*/ 1 h 3962"/>
                <a:gd name="T66" fmla="*/ 0 w 2616"/>
                <a:gd name="T67" fmla="*/ 1 h 3962"/>
                <a:gd name="T68" fmla="*/ 0 w 2616"/>
                <a:gd name="T69" fmla="*/ 1 h 3962"/>
                <a:gd name="T70" fmla="*/ 0 w 2616"/>
                <a:gd name="T71" fmla="*/ 1 h 3962"/>
                <a:gd name="T72" fmla="*/ 0 w 2616"/>
                <a:gd name="T73" fmla="*/ 1 h 3962"/>
                <a:gd name="T74" fmla="*/ 0 w 2616"/>
                <a:gd name="T75" fmla="*/ 1 h 3962"/>
                <a:gd name="T76" fmla="*/ 0 w 2616"/>
                <a:gd name="T77" fmla="*/ 1 h 3962"/>
                <a:gd name="T78" fmla="*/ 0 w 2616"/>
                <a:gd name="T79" fmla="*/ 1 h 3962"/>
                <a:gd name="T80" fmla="*/ 0 w 2616"/>
                <a:gd name="T81" fmla="*/ 1 h 3962"/>
                <a:gd name="T82" fmla="*/ 0 w 2616"/>
                <a:gd name="T83" fmla="*/ 1 h 3962"/>
                <a:gd name="T84" fmla="*/ 0 w 2616"/>
                <a:gd name="T85" fmla="*/ 1 h 39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616" h="3962">
                  <a:moveTo>
                    <a:pt x="1638" y="3482"/>
                  </a:moveTo>
                  <a:lnTo>
                    <a:pt x="2616" y="0"/>
                  </a:lnTo>
                  <a:lnTo>
                    <a:pt x="3" y="0"/>
                  </a:lnTo>
                  <a:lnTo>
                    <a:pt x="0" y="3962"/>
                  </a:lnTo>
                  <a:lnTo>
                    <a:pt x="96" y="3962"/>
                  </a:lnTo>
                  <a:lnTo>
                    <a:pt x="96" y="2447"/>
                  </a:lnTo>
                  <a:lnTo>
                    <a:pt x="405" y="2447"/>
                  </a:lnTo>
                  <a:lnTo>
                    <a:pt x="421" y="2447"/>
                  </a:lnTo>
                  <a:lnTo>
                    <a:pt x="466" y="2449"/>
                  </a:lnTo>
                  <a:lnTo>
                    <a:pt x="529" y="2458"/>
                  </a:lnTo>
                  <a:lnTo>
                    <a:pt x="602" y="2477"/>
                  </a:lnTo>
                  <a:lnTo>
                    <a:pt x="678" y="2513"/>
                  </a:lnTo>
                  <a:lnTo>
                    <a:pt x="748" y="2573"/>
                  </a:lnTo>
                  <a:lnTo>
                    <a:pt x="804" y="2656"/>
                  </a:lnTo>
                  <a:lnTo>
                    <a:pt x="828" y="2719"/>
                  </a:lnTo>
                  <a:lnTo>
                    <a:pt x="842" y="2790"/>
                  </a:lnTo>
                  <a:lnTo>
                    <a:pt x="850" y="2898"/>
                  </a:lnTo>
                  <a:lnTo>
                    <a:pt x="850" y="3002"/>
                  </a:lnTo>
                  <a:lnTo>
                    <a:pt x="842" y="3098"/>
                  </a:lnTo>
                  <a:lnTo>
                    <a:pt x="828" y="3171"/>
                  </a:lnTo>
                  <a:lnTo>
                    <a:pt x="817" y="3206"/>
                  </a:lnTo>
                  <a:lnTo>
                    <a:pt x="805" y="3228"/>
                  </a:lnTo>
                  <a:lnTo>
                    <a:pt x="779" y="3270"/>
                  </a:lnTo>
                  <a:lnTo>
                    <a:pt x="736" y="3322"/>
                  </a:lnTo>
                  <a:lnTo>
                    <a:pt x="675" y="3373"/>
                  </a:lnTo>
                  <a:lnTo>
                    <a:pt x="597" y="3408"/>
                  </a:lnTo>
                  <a:lnTo>
                    <a:pt x="496" y="3418"/>
                  </a:lnTo>
                  <a:lnTo>
                    <a:pt x="470" y="3418"/>
                  </a:lnTo>
                  <a:lnTo>
                    <a:pt x="421" y="3416"/>
                  </a:lnTo>
                  <a:lnTo>
                    <a:pt x="395" y="3414"/>
                  </a:lnTo>
                  <a:lnTo>
                    <a:pt x="395" y="3948"/>
                  </a:lnTo>
                  <a:lnTo>
                    <a:pt x="1117" y="3948"/>
                  </a:lnTo>
                  <a:lnTo>
                    <a:pt x="1104" y="3945"/>
                  </a:lnTo>
                  <a:lnTo>
                    <a:pt x="1073" y="3931"/>
                  </a:lnTo>
                  <a:lnTo>
                    <a:pt x="1031" y="3907"/>
                  </a:lnTo>
                  <a:lnTo>
                    <a:pt x="984" y="3867"/>
                  </a:lnTo>
                  <a:lnTo>
                    <a:pt x="943" y="3808"/>
                  </a:lnTo>
                  <a:lnTo>
                    <a:pt x="911" y="3728"/>
                  </a:lnTo>
                  <a:lnTo>
                    <a:pt x="899" y="3623"/>
                  </a:lnTo>
                  <a:lnTo>
                    <a:pt x="899" y="3609"/>
                  </a:lnTo>
                  <a:lnTo>
                    <a:pt x="899" y="3569"/>
                  </a:lnTo>
                  <a:lnTo>
                    <a:pt x="899" y="3507"/>
                  </a:lnTo>
                  <a:lnTo>
                    <a:pt x="899" y="3428"/>
                  </a:lnTo>
                  <a:lnTo>
                    <a:pt x="899" y="3340"/>
                  </a:lnTo>
                  <a:lnTo>
                    <a:pt x="899" y="3242"/>
                  </a:lnTo>
                  <a:lnTo>
                    <a:pt x="899" y="3143"/>
                  </a:lnTo>
                  <a:lnTo>
                    <a:pt x="899" y="3046"/>
                  </a:lnTo>
                  <a:lnTo>
                    <a:pt x="899" y="2957"/>
                  </a:lnTo>
                  <a:lnTo>
                    <a:pt x="899" y="2879"/>
                  </a:lnTo>
                  <a:lnTo>
                    <a:pt x="899" y="2816"/>
                  </a:lnTo>
                  <a:lnTo>
                    <a:pt x="899" y="2776"/>
                  </a:lnTo>
                  <a:lnTo>
                    <a:pt x="899" y="2762"/>
                  </a:lnTo>
                  <a:lnTo>
                    <a:pt x="897" y="2747"/>
                  </a:lnTo>
                  <a:lnTo>
                    <a:pt x="899" y="2708"/>
                  </a:lnTo>
                  <a:lnTo>
                    <a:pt x="908" y="2654"/>
                  </a:lnTo>
                  <a:lnTo>
                    <a:pt x="929" y="2593"/>
                  </a:lnTo>
                  <a:lnTo>
                    <a:pt x="969" y="2531"/>
                  </a:lnTo>
                  <a:lnTo>
                    <a:pt x="1033" y="2477"/>
                  </a:lnTo>
                  <a:lnTo>
                    <a:pt x="1127" y="2440"/>
                  </a:lnTo>
                  <a:lnTo>
                    <a:pt x="1139" y="2437"/>
                  </a:lnTo>
                  <a:lnTo>
                    <a:pt x="1172" y="2428"/>
                  </a:lnTo>
                  <a:lnTo>
                    <a:pt x="1223" y="2421"/>
                  </a:lnTo>
                  <a:lnTo>
                    <a:pt x="1285" y="2418"/>
                  </a:lnTo>
                  <a:lnTo>
                    <a:pt x="1355" y="2425"/>
                  </a:lnTo>
                  <a:lnTo>
                    <a:pt x="1426" y="2446"/>
                  </a:lnTo>
                  <a:lnTo>
                    <a:pt x="1494" y="2486"/>
                  </a:lnTo>
                  <a:lnTo>
                    <a:pt x="1557" y="2550"/>
                  </a:lnTo>
                  <a:lnTo>
                    <a:pt x="1565" y="2559"/>
                  </a:lnTo>
                  <a:lnTo>
                    <a:pt x="1588" y="2592"/>
                  </a:lnTo>
                  <a:lnTo>
                    <a:pt x="1612" y="2654"/>
                  </a:lnTo>
                  <a:lnTo>
                    <a:pt x="1628" y="2755"/>
                  </a:lnTo>
                  <a:lnTo>
                    <a:pt x="1624" y="2898"/>
                  </a:lnTo>
                  <a:lnTo>
                    <a:pt x="1550" y="2898"/>
                  </a:lnTo>
                  <a:lnTo>
                    <a:pt x="1411" y="2896"/>
                  </a:lnTo>
                  <a:lnTo>
                    <a:pt x="1334" y="2894"/>
                  </a:lnTo>
                  <a:lnTo>
                    <a:pt x="1334" y="2755"/>
                  </a:lnTo>
                  <a:lnTo>
                    <a:pt x="1331" y="2738"/>
                  </a:lnTo>
                  <a:lnTo>
                    <a:pt x="1311" y="2705"/>
                  </a:lnTo>
                  <a:lnTo>
                    <a:pt x="1266" y="2687"/>
                  </a:lnTo>
                  <a:lnTo>
                    <a:pt x="1221" y="2701"/>
                  </a:lnTo>
                  <a:lnTo>
                    <a:pt x="1204" y="2733"/>
                  </a:lnTo>
                  <a:lnTo>
                    <a:pt x="1200" y="2776"/>
                  </a:lnTo>
                  <a:lnTo>
                    <a:pt x="1200" y="2792"/>
                  </a:lnTo>
                  <a:lnTo>
                    <a:pt x="1200" y="2839"/>
                  </a:lnTo>
                  <a:lnTo>
                    <a:pt x="1200" y="2908"/>
                  </a:lnTo>
                  <a:lnTo>
                    <a:pt x="1200" y="2997"/>
                  </a:lnTo>
                  <a:lnTo>
                    <a:pt x="1200" y="3096"/>
                  </a:lnTo>
                  <a:lnTo>
                    <a:pt x="1200" y="3202"/>
                  </a:lnTo>
                  <a:lnTo>
                    <a:pt x="1200" y="3308"/>
                  </a:lnTo>
                  <a:lnTo>
                    <a:pt x="1200" y="3409"/>
                  </a:lnTo>
                  <a:lnTo>
                    <a:pt x="1200" y="3496"/>
                  </a:lnTo>
                  <a:lnTo>
                    <a:pt x="1200" y="3568"/>
                  </a:lnTo>
                  <a:lnTo>
                    <a:pt x="1200" y="3613"/>
                  </a:lnTo>
                  <a:lnTo>
                    <a:pt x="1200" y="3630"/>
                  </a:lnTo>
                  <a:lnTo>
                    <a:pt x="1202" y="3649"/>
                  </a:lnTo>
                  <a:lnTo>
                    <a:pt x="1216" y="3688"/>
                  </a:lnTo>
                  <a:lnTo>
                    <a:pt x="1263" y="3717"/>
                  </a:lnTo>
                  <a:lnTo>
                    <a:pt x="1303" y="3714"/>
                  </a:lnTo>
                  <a:lnTo>
                    <a:pt x="1336" y="3688"/>
                  </a:lnTo>
                  <a:lnTo>
                    <a:pt x="1350" y="3642"/>
                  </a:lnTo>
                  <a:lnTo>
                    <a:pt x="1350" y="3576"/>
                  </a:lnTo>
                  <a:lnTo>
                    <a:pt x="1350" y="3456"/>
                  </a:lnTo>
                  <a:lnTo>
                    <a:pt x="1350" y="3390"/>
                  </a:lnTo>
                  <a:lnTo>
                    <a:pt x="1268" y="3390"/>
                  </a:lnTo>
                  <a:lnTo>
                    <a:pt x="1268" y="3127"/>
                  </a:lnTo>
                  <a:lnTo>
                    <a:pt x="1638" y="3127"/>
                  </a:lnTo>
                  <a:lnTo>
                    <a:pt x="1638" y="3482"/>
                  </a:lnTo>
                  <a:lnTo>
                    <a:pt x="1649" y="3482"/>
                  </a:lnTo>
                  <a:lnTo>
                    <a:pt x="1638" y="3482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  <p:sp>
          <p:nvSpPr>
            <p:cNvPr id="11" name="Freeform 62"/>
            <p:cNvSpPr>
              <a:spLocks noEditPoints="1"/>
            </p:cNvSpPr>
            <p:nvPr/>
          </p:nvSpPr>
          <p:spPr bwMode="auto">
            <a:xfrm>
              <a:off x="19995" y="1044"/>
              <a:ext cx="231" cy="231"/>
            </a:xfrm>
            <a:custGeom>
              <a:avLst/>
              <a:gdLst>
                <a:gd name="T0" fmla="*/ 1 w 461"/>
                <a:gd name="T1" fmla="*/ 1 h 460"/>
                <a:gd name="T2" fmla="*/ 1 w 461"/>
                <a:gd name="T3" fmla="*/ 1 h 460"/>
                <a:gd name="T4" fmla="*/ 1 w 461"/>
                <a:gd name="T5" fmla="*/ 1 h 460"/>
                <a:gd name="T6" fmla="*/ 1 w 461"/>
                <a:gd name="T7" fmla="*/ 1 h 460"/>
                <a:gd name="T8" fmla="*/ 1 w 461"/>
                <a:gd name="T9" fmla="*/ 1 h 460"/>
                <a:gd name="T10" fmla="*/ 1 w 461"/>
                <a:gd name="T11" fmla="*/ 1 h 460"/>
                <a:gd name="T12" fmla="*/ 1 w 461"/>
                <a:gd name="T13" fmla="*/ 1 h 460"/>
                <a:gd name="T14" fmla="*/ 1 w 461"/>
                <a:gd name="T15" fmla="*/ 1 h 460"/>
                <a:gd name="T16" fmla="*/ 1 w 461"/>
                <a:gd name="T17" fmla="*/ 1 h 460"/>
                <a:gd name="T18" fmla="*/ 1 w 461"/>
                <a:gd name="T19" fmla="*/ 1 h 460"/>
                <a:gd name="T20" fmla="*/ 0 w 461"/>
                <a:gd name="T21" fmla="*/ 1 h 460"/>
                <a:gd name="T22" fmla="*/ 1 w 461"/>
                <a:gd name="T23" fmla="*/ 1 h 460"/>
                <a:gd name="T24" fmla="*/ 1 w 461"/>
                <a:gd name="T25" fmla="*/ 1 h 460"/>
                <a:gd name="T26" fmla="*/ 1 w 461"/>
                <a:gd name="T27" fmla="*/ 1 h 460"/>
                <a:gd name="T28" fmla="*/ 1 w 461"/>
                <a:gd name="T29" fmla="*/ 1 h 460"/>
                <a:gd name="T30" fmla="*/ 1 w 461"/>
                <a:gd name="T31" fmla="*/ 1 h 460"/>
                <a:gd name="T32" fmla="*/ 1 w 461"/>
                <a:gd name="T33" fmla="*/ 1 h 460"/>
                <a:gd name="T34" fmla="*/ 1 w 461"/>
                <a:gd name="T35" fmla="*/ 1 h 460"/>
                <a:gd name="T36" fmla="*/ 1 w 461"/>
                <a:gd name="T37" fmla="*/ 1 h 460"/>
                <a:gd name="T38" fmla="*/ 1 w 461"/>
                <a:gd name="T39" fmla="*/ 0 h 460"/>
                <a:gd name="T40" fmla="*/ 1 w 461"/>
                <a:gd name="T41" fmla="*/ 1 h 460"/>
                <a:gd name="T42" fmla="*/ 1 w 461"/>
                <a:gd name="T43" fmla="*/ 1 h 460"/>
                <a:gd name="T44" fmla="*/ 0 w 461"/>
                <a:gd name="T45" fmla="*/ 1 h 460"/>
                <a:gd name="T46" fmla="*/ 1 w 461"/>
                <a:gd name="T47" fmla="*/ 1 h 460"/>
                <a:gd name="T48" fmla="*/ 1 w 461"/>
                <a:gd name="T49" fmla="*/ 1 h 460"/>
                <a:gd name="T50" fmla="*/ 1 w 461"/>
                <a:gd name="T51" fmla="*/ 1 h 460"/>
                <a:gd name="T52" fmla="*/ 1 w 461"/>
                <a:gd name="T53" fmla="*/ 1 h 460"/>
                <a:gd name="T54" fmla="*/ 1 w 461"/>
                <a:gd name="T55" fmla="*/ 1 h 460"/>
                <a:gd name="T56" fmla="*/ 1 w 461"/>
                <a:gd name="T57" fmla="*/ 1 h 460"/>
                <a:gd name="T58" fmla="*/ 1 w 461"/>
                <a:gd name="T59" fmla="*/ 1 h 460"/>
                <a:gd name="T60" fmla="*/ 1 w 461"/>
                <a:gd name="T61" fmla="*/ 1 h 460"/>
                <a:gd name="T62" fmla="*/ 1 w 461"/>
                <a:gd name="T63" fmla="*/ 1 h 460"/>
                <a:gd name="T64" fmla="*/ 1 w 461"/>
                <a:gd name="T65" fmla="*/ 1 h 460"/>
                <a:gd name="T66" fmla="*/ 1 w 461"/>
                <a:gd name="T67" fmla="*/ 1 h 460"/>
                <a:gd name="T68" fmla="*/ 1 w 461"/>
                <a:gd name="T69" fmla="*/ 1 h 460"/>
                <a:gd name="T70" fmla="*/ 1 w 461"/>
                <a:gd name="T71" fmla="*/ 1 h 460"/>
                <a:gd name="T72" fmla="*/ 1 w 461"/>
                <a:gd name="T73" fmla="*/ 1 h 460"/>
                <a:gd name="T74" fmla="*/ 1 w 461"/>
                <a:gd name="T75" fmla="*/ 1 h 460"/>
                <a:gd name="T76" fmla="*/ 1 w 461"/>
                <a:gd name="T77" fmla="*/ 1 h 460"/>
                <a:gd name="T78" fmla="*/ 1 w 461"/>
                <a:gd name="T79" fmla="*/ 1 h 460"/>
                <a:gd name="T80" fmla="*/ 1 w 461"/>
                <a:gd name="T81" fmla="*/ 1 h 460"/>
                <a:gd name="T82" fmla="*/ 1 w 461"/>
                <a:gd name="T83" fmla="*/ 1 h 460"/>
                <a:gd name="T84" fmla="*/ 1 w 461"/>
                <a:gd name="T85" fmla="*/ 1 h 460"/>
                <a:gd name="T86" fmla="*/ 1 w 461"/>
                <a:gd name="T87" fmla="*/ 1 h 46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61" h="460">
                  <a:moveTo>
                    <a:pt x="42" y="228"/>
                  </a:moveTo>
                  <a:lnTo>
                    <a:pt x="56" y="153"/>
                  </a:lnTo>
                  <a:lnTo>
                    <a:pt x="96" y="91"/>
                  </a:lnTo>
                  <a:lnTo>
                    <a:pt x="157" y="49"/>
                  </a:lnTo>
                  <a:lnTo>
                    <a:pt x="231" y="35"/>
                  </a:lnTo>
                  <a:lnTo>
                    <a:pt x="306" y="49"/>
                  </a:lnTo>
                  <a:lnTo>
                    <a:pt x="365" y="91"/>
                  </a:lnTo>
                  <a:lnTo>
                    <a:pt x="405" y="153"/>
                  </a:lnTo>
                  <a:lnTo>
                    <a:pt x="419" y="228"/>
                  </a:lnTo>
                  <a:lnTo>
                    <a:pt x="405" y="306"/>
                  </a:lnTo>
                  <a:lnTo>
                    <a:pt x="365" y="369"/>
                  </a:lnTo>
                  <a:lnTo>
                    <a:pt x="306" y="411"/>
                  </a:lnTo>
                  <a:lnTo>
                    <a:pt x="231" y="425"/>
                  </a:lnTo>
                  <a:lnTo>
                    <a:pt x="157" y="411"/>
                  </a:lnTo>
                  <a:lnTo>
                    <a:pt x="96" y="369"/>
                  </a:lnTo>
                  <a:lnTo>
                    <a:pt x="56" y="306"/>
                  </a:lnTo>
                  <a:lnTo>
                    <a:pt x="42" y="228"/>
                  </a:lnTo>
                  <a:close/>
                  <a:moveTo>
                    <a:pt x="0" y="228"/>
                  </a:moveTo>
                  <a:lnTo>
                    <a:pt x="12" y="303"/>
                  </a:lnTo>
                  <a:lnTo>
                    <a:pt x="45" y="367"/>
                  </a:lnTo>
                  <a:lnTo>
                    <a:pt x="96" y="416"/>
                  </a:lnTo>
                  <a:lnTo>
                    <a:pt x="158" y="447"/>
                  </a:lnTo>
                  <a:lnTo>
                    <a:pt x="231" y="460"/>
                  </a:lnTo>
                  <a:lnTo>
                    <a:pt x="303" y="447"/>
                  </a:lnTo>
                  <a:lnTo>
                    <a:pt x="367" y="416"/>
                  </a:lnTo>
                  <a:lnTo>
                    <a:pt x="416" y="367"/>
                  </a:lnTo>
                  <a:lnTo>
                    <a:pt x="449" y="303"/>
                  </a:lnTo>
                  <a:lnTo>
                    <a:pt x="461" y="228"/>
                  </a:lnTo>
                  <a:lnTo>
                    <a:pt x="449" y="155"/>
                  </a:lnTo>
                  <a:lnTo>
                    <a:pt x="416" y="93"/>
                  </a:lnTo>
                  <a:lnTo>
                    <a:pt x="367" y="44"/>
                  </a:lnTo>
                  <a:lnTo>
                    <a:pt x="303" y="12"/>
                  </a:lnTo>
                  <a:lnTo>
                    <a:pt x="231" y="0"/>
                  </a:lnTo>
                  <a:lnTo>
                    <a:pt x="158" y="12"/>
                  </a:lnTo>
                  <a:lnTo>
                    <a:pt x="96" y="44"/>
                  </a:lnTo>
                  <a:lnTo>
                    <a:pt x="45" y="93"/>
                  </a:lnTo>
                  <a:lnTo>
                    <a:pt x="12" y="155"/>
                  </a:lnTo>
                  <a:lnTo>
                    <a:pt x="0" y="228"/>
                  </a:lnTo>
                  <a:close/>
                  <a:moveTo>
                    <a:pt x="141" y="364"/>
                  </a:moveTo>
                  <a:lnTo>
                    <a:pt x="183" y="364"/>
                  </a:lnTo>
                  <a:lnTo>
                    <a:pt x="183" y="247"/>
                  </a:lnTo>
                  <a:lnTo>
                    <a:pt x="228" y="247"/>
                  </a:lnTo>
                  <a:lnTo>
                    <a:pt x="301" y="364"/>
                  </a:lnTo>
                  <a:lnTo>
                    <a:pt x="346" y="364"/>
                  </a:lnTo>
                  <a:lnTo>
                    <a:pt x="325" y="333"/>
                  </a:lnTo>
                  <a:lnTo>
                    <a:pt x="289" y="275"/>
                  </a:lnTo>
                  <a:lnTo>
                    <a:pt x="270" y="244"/>
                  </a:lnTo>
                  <a:lnTo>
                    <a:pt x="304" y="235"/>
                  </a:lnTo>
                  <a:lnTo>
                    <a:pt x="331" y="213"/>
                  </a:lnTo>
                  <a:lnTo>
                    <a:pt x="339" y="173"/>
                  </a:lnTo>
                  <a:lnTo>
                    <a:pt x="329" y="131"/>
                  </a:lnTo>
                  <a:lnTo>
                    <a:pt x="298" y="105"/>
                  </a:lnTo>
                  <a:lnTo>
                    <a:pt x="245" y="96"/>
                  </a:lnTo>
                  <a:lnTo>
                    <a:pt x="219" y="96"/>
                  </a:lnTo>
                  <a:lnTo>
                    <a:pt x="169" y="96"/>
                  </a:lnTo>
                  <a:lnTo>
                    <a:pt x="141" y="96"/>
                  </a:lnTo>
                  <a:lnTo>
                    <a:pt x="141" y="364"/>
                  </a:lnTo>
                  <a:close/>
                  <a:moveTo>
                    <a:pt x="183" y="129"/>
                  </a:moveTo>
                  <a:lnTo>
                    <a:pt x="198" y="129"/>
                  </a:lnTo>
                  <a:lnTo>
                    <a:pt x="224" y="129"/>
                  </a:lnTo>
                  <a:lnTo>
                    <a:pt x="238" y="129"/>
                  </a:lnTo>
                  <a:lnTo>
                    <a:pt x="266" y="133"/>
                  </a:lnTo>
                  <a:lnTo>
                    <a:pt x="289" y="145"/>
                  </a:lnTo>
                  <a:lnTo>
                    <a:pt x="298" y="171"/>
                  </a:lnTo>
                  <a:lnTo>
                    <a:pt x="287" y="202"/>
                  </a:lnTo>
                  <a:lnTo>
                    <a:pt x="261" y="213"/>
                  </a:lnTo>
                  <a:lnTo>
                    <a:pt x="226" y="216"/>
                  </a:lnTo>
                  <a:lnTo>
                    <a:pt x="216" y="216"/>
                  </a:lnTo>
                  <a:lnTo>
                    <a:pt x="195" y="216"/>
                  </a:lnTo>
                  <a:lnTo>
                    <a:pt x="183" y="216"/>
                  </a:lnTo>
                  <a:lnTo>
                    <a:pt x="183" y="129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699"/>
                </a:buClr>
                <a:buFontTx/>
                <a:buChar char="•"/>
              </a:pPr>
              <a:endParaRPr lang="en-US" sz="1300">
                <a:solidFill>
                  <a:srgbClr val="000000"/>
                </a:solidFill>
                <a:ea typeface="ＭＳ Ｐゴシック" pitchFamily="-1" charset="-128"/>
              </a:endParaRPr>
            </a:p>
          </p:txBody>
        </p:sp>
      </p:grpSp>
      <p:sp>
        <p:nvSpPr>
          <p:cNvPr id="12" name="Line 2"/>
          <p:cNvSpPr>
            <a:spLocks noChangeShapeType="1"/>
          </p:cNvSpPr>
          <p:nvPr/>
        </p:nvSpPr>
        <p:spPr bwMode="auto">
          <a:xfrm>
            <a:off x="0" y="3429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endParaRPr lang="en-US" sz="1300">
              <a:solidFill>
                <a:srgbClr val="000000"/>
              </a:solidFill>
              <a:ea typeface="ＭＳ Ｐゴシック" pitchFamily="-1" charset="-128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 userDrawn="1"/>
        </p:nvSpPr>
        <p:spPr bwMode="auto">
          <a:xfrm>
            <a:off x="350838" y="6600825"/>
            <a:ext cx="8537575" cy="2301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3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13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13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13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13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defRPr/>
            </a:pPr>
            <a:r>
              <a:rPr lang="en-US" sz="1000" dirty="0" smtClean="0">
                <a:solidFill>
                  <a:srgbClr val="006699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PG&amp;E Confidential</a:t>
            </a:r>
          </a:p>
        </p:txBody>
      </p:sp>
      <p:sp>
        <p:nvSpPr>
          <p:cNvPr id="3151" name="Rectangle 79"/>
          <p:cNvSpPr>
            <a:spLocks noGrp="1" noChangeArrowheads="1"/>
          </p:cNvSpPr>
          <p:nvPr>
            <p:ph type="subTitle" idx="1"/>
          </p:nvPr>
        </p:nvSpPr>
        <p:spPr>
          <a:xfrm>
            <a:off x="2806700" y="4724400"/>
            <a:ext cx="5867400" cy="762000"/>
          </a:xfrm>
        </p:spPr>
        <p:txBody>
          <a:bodyPr lIns="228600"/>
          <a:lstStyle>
            <a:lvl1pPr marL="0" indent="0" algn="r">
              <a:buNone/>
              <a:defRPr b="0" cap="all" baseline="0">
                <a:solidFill>
                  <a:srgbClr val="0455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90825" y="3505200"/>
            <a:ext cx="5895975" cy="1046440"/>
          </a:xfrm>
        </p:spPr>
        <p:txBody>
          <a:bodyPr lIns="228557" bIns="0" anchor="t">
            <a:spAutoFit/>
          </a:bodyPr>
          <a:lstStyle>
            <a:lvl1pPr algn="r">
              <a:defRPr sz="3400">
                <a:solidFill>
                  <a:srgbClr val="0455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7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8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1082675"/>
            <a:ext cx="4110037" cy="524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82675"/>
            <a:ext cx="4111625" cy="524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9488C-09BA-400F-A85C-AF3671F9AB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3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0250-9CE3-4959-B37C-82798D045D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FD8C-87A4-4E61-B69E-0215BBC81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9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D2389-4389-446B-B443-B824AC0303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9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7DD9-0EF9-41F6-8F5F-D18C73F22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2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B9CCCC8-5405-44F9-A47F-A8C0688DC62D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0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3175" y="762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endParaRPr lang="en-US" sz="1300">
              <a:solidFill>
                <a:srgbClr val="000000"/>
              </a:solidFill>
              <a:ea typeface="ＭＳ Ｐゴシック" pitchFamily="-1" charset="-128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00800"/>
            <a:ext cx="8864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1">
                <a:solidFill>
                  <a:schemeClr val="folHlin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082675"/>
            <a:ext cx="8374062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65" tIns="44439" rIns="90465" bIns="4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19" descr="PG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638"/>
            <a:ext cx="6223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8363" y="6588125"/>
            <a:ext cx="1693862" cy="269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65" tIns="44439" rIns="90465" bIns="4443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07AED1DB-2901-4B6A-BA10-D3EF459E3154}" type="slidenum">
              <a:rPr lang="en-US">
                <a:solidFill>
                  <a:srgbClr val="000000"/>
                </a:solidFill>
                <a:ea typeface="ＭＳ Ｐゴシック" pitchFamily="-1" charset="-128"/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18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+mj-lt"/>
          <a:ea typeface="ＭＳ Ｐゴシック" pitchFamily="34" charset="-128"/>
          <a:cs typeface="ＭＳ Ｐゴシック" pitchFamily="-84" charset="-128"/>
        </a:defRPr>
      </a:lvl1pPr>
      <a:lvl2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2pPr>
      <a:lvl3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3pPr>
      <a:lvl4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4pPr>
      <a:lvl5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5pPr>
      <a:lvl6pPr marL="5159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6pPr>
      <a:lvl7pPr marL="9731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7pPr>
      <a:lvl8pPr marL="14303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8pPr>
      <a:lvl9pPr marL="18875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2000">
          <a:solidFill>
            <a:schemeClr val="tx1"/>
          </a:solidFill>
          <a:latin typeface="+mn-lt"/>
          <a:ea typeface="ＭＳ Ｐゴシック" pitchFamily="3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Font typeface="Times New Roman" pitchFamily="-1" charset="0"/>
        <a:buChar char="–"/>
        <a:defRPr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Font typeface="Times New Roman" pitchFamily="-1" charset="0"/>
        <a:buChar char="–"/>
        <a:defRPr sz="16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3175" y="762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endParaRPr lang="en-US" sz="1300">
              <a:solidFill>
                <a:srgbClr val="000000"/>
              </a:solidFill>
              <a:ea typeface="ＭＳ Ｐゴシック" pitchFamily="-1" charset="-128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00800"/>
            <a:ext cx="8864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1">
                <a:solidFill>
                  <a:schemeClr val="folHlin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082675"/>
            <a:ext cx="8374062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65" tIns="44439" rIns="90465" bIns="4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19" descr="PG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638"/>
            <a:ext cx="6223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8363" y="6588125"/>
            <a:ext cx="1693862" cy="269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65" tIns="44439" rIns="90465" bIns="4443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07AED1DB-2901-4B6A-BA10-D3EF459E3154}" type="slidenum">
              <a:rPr lang="en-US">
                <a:solidFill>
                  <a:srgbClr val="000000"/>
                </a:solidFill>
                <a:ea typeface="ＭＳ Ｐゴシック" pitchFamily="-1" charset="-128"/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48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+mj-lt"/>
          <a:ea typeface="ＭＳ Ｐゴシック" pitchFamily="34" charset="-128"/>
          <a:cs typeface="ＭＳ Ｐゴシック" pitchFamily="-84" charset="-128"/>
        </a:defRPr>
      </a:lvl1pPr>
      <a:lvl2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2pPr>
      <a:lvl3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3pPr>
      <a:lvl4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4pPr>
      <a:lvl5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5pPr>
      <a:lvl6pPr marL="5159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6pPr>
      <a:lvl7pPr marL="9731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7pPr>
      <a:lvl8pPr marL="14303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8pPr>
      <a:lvl9pPr marL="18875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2000">
          <a:solidFill>
            <a:schemeClr val="tx1"/>
          </a:solidFill>
          <a:latin typeface="+mn-lt"/>
          <a:ea typeface="ＭＳ Ｐゴシック" pitchFamily="3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Font typeface="Times New Roman" pitchFamily="-1" charset="0"/>
        <a:buChar char="–"/>
        <a:defRPr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Font typeface="Times New Roman" pitchFamily="-1" charset="0"/>
        <a:buChar char="–"/>
        <a:defRPr sz="16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ctrTitle"/>
          </p:nvPr>
        </p:nvSpPr>
        <p:spPr>
          <a:xfrm>
            <a:off x="1161534" y="1246589"/>
            <a:ext cx="7656813" cy="2292923"/>
          </a:xfrm>
        </p:spPr>
        <p:txBody>
          <a:bodyPr/>
          <a:lstStyle/>
          <a:p>
            <a:pPr marL="0" indent="0" algn="ctr"/>
            <a:r>
              <a:rPr lang="en-US" sz="2400" dirty="0" smtClean="0">
                <a:ea typeface="ＭＳ Ｐゴシック" pitchFamily="-1" charset="-128"/>
              </a:rPr>
              <a:t/>
            </a:r>
            <a:br>
              <a:rPr lang="en-US" sz="2400" dirty="0" smtClean="0">
                <a:ea typeface="ＭＳ Ｐゴシック" pitchFamily="-1" charset="-128"/>
              </a:rPr>
            </a:br>
            <a:r>
              <a:rPr lang="en-US" sz="2400" dirty="0" smtClean="0">
                <a:ea typeface="ＭＳ Ｐゴシック" pitchFamily="-1" charset="-128"/>
              </a:rPr>
              <a:t>CPUC Demand Response Rulemaking (R.13-09-11)</a:t>
            </a:r>
            <a:r>
              <a:rPr lang="en-US" sz="2800" dirty="0" smtClean="0">
                <a:ea typeface="ＭＳ Ｐゴシック" pitchFamily="-1" charset="-128"/>
              </a:rPr>
              <a:t/>
            </a:r>
            <a:br>
              <a:rPr lang="en-US" sz="2800" dirty="0" smtClean="0">
                <a:ea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</a:rPr>
              <a:t/>
            </a:r>
            <a:br>
              <a:rPr lang="en-US" sz="2800" dirty="0" smtClean="0">
                <a:ea typeface="ＭＳ Ｐゴシック" pitchFamily="-1" charset="-128"/>
              </a:rPr>
            </a:br>
            <a:r>
              <a:rPr lang="en-US" sz="2400" dirty="0" smtClean="0">
                <a:ea typeface="ＭＳ Ｐゴシック" pitchFamily="-1" charset="-128"/>
              </a:rPr>
              <a:t>Session </a:t>
            </a:r>
            <a:r>
              <a:rPr lang="en-US" sz="2400" dirty="0" smtClean="0">
                <a:ea typeface="ＭＳ Ｐゴシック" pitchFamily="-1" charset="-128"/>
              </a:rPr>
              <a:t>4</a:t>
            </a:r>
            <a:r>
              <a:rPr lang="en-US" sz="2400" dirty="0">
                <a:ea typeface="ＭＳ Ｐゴシック" pitchFamily="-1" charset="-128"/>
              </a:rPr>
              <a:t>: Bridge </a:t>
            </a:r>
            <a:r>
              <a:rPr lang="en-US" sz="2400" dirty="0" smtClean="0">
                <a:ea typeface="ＭＳ Ｐゴシック" pitchFamily="-1" charset="-128"/>
              </a:rPr>
              <a:t>Funding: </a:t>
            </a:r>
            <a:r>
              <a:rPr lang="en-US" sz="2400" dirty="0">
                <a:ea typeface="ＭＳ Ｐゴシック" pitchFamily="-1" charset="-128"/>
              </a:rPr>
              <a:t>Are there any issues with bridge funding for 2015?</a:t>
            </a:r>
            <a:r>
              <a:rPr lang="en-US" sz="2800" dirty="0" smtClean="0">
                <a:ea typeface="ＭＳ Ｐゴシック" pitchFamily="-1" charset="-128"/>
              </a:rPr>
              <a:t/>
            </a:r>
            <a:br>
              <a:rPr lang="en-US" sz="2800" dirty="0" smtClean="0">
                <a:ea typeface="ＭＳ Ｐゴシック" pitchFamily="-1" charset="-128"/>
              </a:rPr>
            </a:br>
            <a:endParaRPr lang="en-US" sz="2200" dirty="0" smtClean="0">
              <a:ea typeface="ＭＳ Ｐゴシック" pitchFamily="-1" charset="-128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810000" y="3513138"/>
            <a:ext cx="487680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defRPr/>
            </a:pPr>
            <a:r>
              <a:rPr lang="en-US" sz="2000" dirty="0" smtClean="0">
                <a:solidFill>
                  <a:srgbClr val="006699">
                    <a:lumMod val="50000"/>
                  </a:srgbClr>
                </a:solidFill>
                <a:ea typeface="ＭＳ Ｐゴシック" pitchFamily="34" charset="-128"/>
              </a:rPr>
              <a:t>Melody Agustin, </a:t>
            </a:r>
            <a:r>
              <a:rPr lang="en-US" sz="2000" dirty="0">
                <a:solidFill>
                  <a:srgbClr val="006699">
                    <a:lumMod val="50000"/>
                  </a:srgbClr>
                </a:solidFill>
                <a:ea typeface="ＭＳ Ｐゴシック" pitchFamily="34" charset="-128"/>
              </a:rPr>
              <a:t>PG&amp;E </a:t>
            </a:r>
            <a:endParaRPr lang="en-US" sz="2000" dirty="0">
              <a:solidFill>
                <a:srgbClr val="006699">
                  <a:lumMod val="50000"/>
                </a:srgbClr>
              </a:solidFill>
              <a:ea typeface="ＭＳ Ｐゴシック" pitchFamily="34" charset="-128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defRPr/>
            </a:pPr>
            <a:r>
              <a:rPr lang="en-US" sz="2000" dirty="0">
                <a:solidFill>
                  <a:srgbClr val="006699">
                    <a:lumMod val="50000"/>
                  </a:srgbClr>
                </a:solidFill>
                <a:ea typeface="ＭＳ Ｐゴシック" pitchFamily="34" charset="-128"/>
              </a:rPr>
              <a:t>October 22, </a:t>
            </a:r>
            <a:r>
              <a:rPr lang="en-US" sz="2000" dirty="0" smtClean="0">
                <a:solidFill>
                  <a:srgbClr val="006699">
                    <a:lumMod val="50000"/>
                  </a:srgbClr>
                </a:solidFill>
                <a:ea typeface="ＭＳ Ｐゴシック" pitchFamily="34" charset="-128"/>
              </a:rPr>
              <a:t>2013</a:t>
            </a:r>
            <a:endParaRPr lang="en-US" sz="2000" dirty="0">
              <a:solidFill>
                <a:srgbClr val="006699">
                  <a:lumMod val="50000"/>
                </a:srgbClr>
              </a:solidFill>
              <a:ea typeface="ＭＳ Ｐゴシック" pitchFamily="34" charset="-128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defRPr/>
            </a:pPr>
            <a:r>
              <a:rPr lang="en-US" sz="2000" dirty="0">
                <a:solidFill>
                  <a:srgbClr val="006699">
                    <a:lumMod val="50000"/>
                  </a:srgbClr>
                </a:solidFill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33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Overall Key </a:t>
            </a:r>
            <a:r>
              <a:rPr lang="en-US" sz="2400" dirty="0" smtClean="0"/>
              <a:t>Points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B1FD8C-87A4-4E61-B69E-0215BBC814A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697" y="917269"/>
            <a:ext cx="7970108" cy="484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dirty="0" smtClean="0"/>
              <a:t>In order to ensure continuity and stability in the marketplace, the Commission must continue the existing DR programs and then take the needed time to determine the shape of future programs. </a:t>
            </a:r>
          </a:p>
          <a:p>
            <a:pPr marL="285750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endParaRPr lang="en-US" sz="1600" dirty="0">
              <a:solidFill>
                <a:srgbClr val="000000"/>
              </a:solidFill>
              <a:ea typeface="ＭＳ Ｐゴシック" pitchFamily="-1" charset="-128"/>
            </a:endParaRPr>
          </a:p>
          <a:p>
            <a:pPr marL="285750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The 2015 bridge should 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be treated as a fourth year of the current program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cycle.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Keep level of funding and cost recovery consistent with current cycle.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Extend the existing AMP contracts through the bridge.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Allow 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IRM2 Pilot incentives to be recorded in the two-way balancing account.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Relax fund shifting rules to make it easier to validate new concepts.</a:t>
            </a:r>
          </a:p>
          <a:p>
            <a:pPr marL="285750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endParaRPr lang="en-US" sz="1600" dirty="0">
              <a:solidFill>
                <a:srgbClr val="000000"/>
              </a:solidFill>
              <a:ea typeface="ＭＳ Ｐゴシック" pitchFamily="-1" charset="-128"/>
            </a:endParaRPr>
          </a:p>
          <a:p>
            <a:pPr marL="285750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It is critical to have a schedule and set milestones to ensure the best use of ratepayer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funds.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  <a:ea typeface="ＭＳ Ｐゴシック" pitchFamily="-1" charset="-128"/>
              </a:rPr>
              <a:t>Track 1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- confirm funding 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for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bridge year.  </a:t>
            </a:r>
            <a:r>
              <a:rPr lang="en-US" sz="1600" i="1" u="sng" dirty="0">
                <a:solidFill>
                  <a:srgbClr val="000000"/>
                </a:solidFill>
                <a:ea typeface="ＭＳ Ｐゴシック" pitchFamily="-1" charset="-128"/>
              </a:rPr>
              <a:t>Goal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: Decision by late Q1 2014 (</a:t>
            </a:r>
            <a:r>
              <a:rPr lang="en-US" sz="1600" i="1" dirty="0">
                <a:solidFill>
                  <a:srgbClr val="000000"/>
                </a:solidFill>
                <a:ea typeface="ＭＳ Ｐゴシック" pitchFamily="-1" charset="-128"/>
              </a:rPr>
              <a:t>A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).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  <a:ea typeface="ＭＳ Ｐゴシック" pitchFamily="-1" charset="-128"/>
              </a:rPr>
              <a:t>Track 2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- resolve 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outstanding issues (e.g.,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cost effectiveness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, etc.)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to ensure 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continuity of existing DR programs.  </a:t>
            </a:r>
            <a:r>
              <a:rPr lang="en-US" sz="1600" i="1" u="sng" dirty="0">
                <a:solidFill>
                  <a:srgbClr val="000000"/>
                </a:solidFill>
                <a:ea typeface="ＭＳ Ｐゴシック" pitchFamily="-1" charset="-128"/>
              </a:rPr>
              <a:t>Goal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: Decision by June 2014 (</a:t>
            </a:r>
            <a:r>
              <a:rPr lang="en-US" sz="1600" i="1" dirty="0">
                <a:solidFill>
                  <a:srgbClr val="000000"/>
                </a:solidFill>
                <a:ea typeface="ＭＳ Ｐゴシック" pitchFamily="-1" charset="-128"/>
              </a:rPr>
              <a:t>B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) and IOU Applications by January 2015 (</a:t>
            </a:r>
            <a:r>
              <a:rPr lang="en-US" sz="1600" i="1" dirty="0">
                <a:solidFill>
                  <a:srgbClr val="000000"/>
                </a:solidFill>
                <a:ea typeface="ＭＳ Ｐゴシック" pitchFamily="-1" charset="-128"/>
              </a:rPr>
              <a:t>C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).</a:t>
            </a:r>
          </a:p>
          <a:p>
            <a:pPr marL="7429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  <a:ea typeface="ＭＳ Ｐゴシック" pitchFamily="-1" charset="-128"/>
              </a:rPr>
              <a:t>Track 3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– work through issues 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raised in the OIR including what new DR programs can serve as CAISO-procured products (e.g., A/S).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Issues can 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be grouped 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together and </a:t>
            </a:r>
            <a:r>
              <a:rPr lang="en-US" sz="1600" dirty="0">
                <a:solidFill>
                  <a:srgbClr val="000000"/>
                </a:solidFill>
                <a:ea typeface="ＭＳ Ｐゴシック" pitchFamily="-1" charset="-128"/>
              </a:rPr>
              <a:t>Decisions can be issued as each group is addressed</a:t>
            </a:r>
            <a:r>
              <a:rPr lang="en-US" sz="1600" dirty="0" smtClean="0">
                <a:solidFill>
                  <a:srgbClr val="000000"/>
                </a:solidFill>
                <a:ea typeface="ＭＳ Ｐゴシック" pitchFamily="-1" charset="-128"/>
              </a:rPr>
              <a:t>.</a:t>
            </a:r>
            <a:endParaRPr lang="en-US" sz="1600" b="1" dirty="0">
              <a:solidFill>
                <a:srgbClr val="000000"/>
              </a:solidFill>
              <a:ea typeface="ＭＳ Ｐゴシック" pitchFamily="-1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707960"/>
              </p:ext>
            </p:extLst>
          </p:nvPr>
        </p:nvGraphicFramePr>
        <p:xfrm>
          <a:off x="934992" y="5715000"/>
          <a:ext cx="7599408" cy="794385"/>
        </p:xfrm>
        <a:graphic>
          <a:graphicData uri="http://schemas.openxmlformats.org/drawingml/2006/table">
            <a:tbl>
              <a:tblPr/>
              <a:tblGrid>
                <a:gridCol w="375500"/>
                <a:gridCol w="300400"/>
                <a:gridCol w="329010"/>
                <a:gridCol w="375500"/>
                <a:gridCol w="314705"/>
                <a:gridCol w="314705"/>
                <a:gridCol w="289672"/>
                <a:gridCol w="343314"/>
                <a:gridCol w="289672"/>
                <a:gridCol w="246756"/>
                <a:gridCol w="329010"/>
                <a:gridCol w="329010"/>
                <a:gridCol w="300400"/>
                <a:gridCol w="300400"/>
                <a:gridCol w="329010"/>
                <a:gridCol w="375500"/>
                <a:gridCol w="314705"/>
                <a:gridCol w="314705"/>
                <a:gridCol w="289672"/>
                <a:gridCol w="343314"/>
                <a:gridCol w="289672"/>
                <a:gridCol w="246756"/>
                <a:gridCol w="329010"/>
                <a:gridCol w="329010"/>
              </a:tblGrid>
              <a:tr h="1488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85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Track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9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Track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Track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7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kforce Strategy and Development">
  <a:themeElements>
    <a:clrScheme name="Business Transformation 2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Business Transform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19050" algn="ctr">
          <a:solidFill>
            <a:schemeClr val="accent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3882" dir="2700000" algn="ctr" rotWithShape="0">
                  <a:schemeClr val="bg2"/>
                </a:outerShdw>
              </a:effectLst>
            </a14:hiddenEffects>
          </a:ext>
        </a:extLst>
      </a:spPr>
      <a:bodyPr lIns="39320" tIns="27428" rIns="39320" bIns="39320"/>
      <a:lstStyle>
        <a:defPPr marL="168275" indent="-168275" defTabSz="787400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3882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9320" tIns="27428" rIns="39320" bIns="39320" numCol="1" anchor="t" anchorCtr="0" compatLnSpc="1">
        <a:prstTxWarp prst="textNoShape">
          <a:avLst/>
        </a:prstTxWarp>
      </a:bodyPr>
      <a:lstStyle>
        <a:defPPr marL="168275" marR="0" indent="-168275" algn="l" defTabSz="787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usiness Transformatio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orkforce Strategy and Development">
  <a:themeElements>
    <a:clrScheme name="Business Transformation 2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Business Transform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19050" algn="ctr">
          <a:solidFill>
            <a:schemeClr val="accent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3882" dir="2700000" algn="ctr" rotWithShape="0">
                  <a:schemeClr val="bg2"/>
                </a:outerShdw>
              </a:effectLst>
            </a14:hiddenEffects>
          </a:ext>
        </a:extLst>
      </a:spPr>
      <a:bodyPr lIns="39320" tIns="27428" rIns="39320" bIns="39320"/>
      <a:lstStyle>
        <a:defPPr marL="168275" indent="-168275" defTabSz="787400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3882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9320" tIns="27428" rIns="39320" bIns="39320" numCol="1" anchor="t" anchorCtr="0" compatLnSpc="1">
        <a:prstTxWarp prst="textNoShape">
          <a:avLst/>
        </a:prstTxWarp>
      </a:bodyPr>
      <a:lstStyle>
        <a:defPPr marL="168275" marR="0" indent="-168275" algn="l" defTabSz="787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usiness Transformatio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266</Words>
  <Application>Microsoft Office PowerPoint</Application>
  <PresentationFormat>On-screen Show (4:3)</PresentationFormat>
  <Paragraphs>137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Workforce Strategy and Development</vt:lpstr>
      <vt:lpstr>1_Workforce Strategy and Development</vt:lpstr>
      <vt:lpstr> CPUC Demand Response Rulemaking (R.13-09-11)  Session 4: Bridge Funding: Are there any issues with bridge funding for 2015? </vt:lpstr>
      <vt:lpstr>Overall Key Points</vt:lpstr>
    </vt:vector>
  </TitlesOfParts>
  <Company>Pacific Gas and 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CPUC Demand Response Rulemaking (R.13-09-11)  Session 4: Bridge Funding: Are there any issues with bridge funding for 2015? </dc:title>
  <dc:creator>Agustin, Melody</dc:creator>
  <cp:lastModifiedBy>Agustin, Melody</cp:lastModifiedBy>
  <cp:revision>43</cp:revision>
  <dcterms:created xsi:type="dcterms:W3CDTF">2013-10-20T23:05:26Z</dcterms:created>
  <dcterms:modified xsi:type="dcterms:W3CDTF">2013-10-21T21:07:08Z</dcterms:modified>
</cp:coreProperties>
</file>