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90" r:id="rId2"/>
    <p:sldMasterId id="2147483692" r:id="rId3"/>
    <p:sldMasterId id="2147483650" r:id="rId4"/>
    <p:sldMasterId id="2147483652" r:id="rId5"/>
    <p:sldMasterId id="2147483655" r:id="rId6"/>
    <p:sldMasterId id="2147483685" r:id="rId7"/>
    <p:sldMasterId id="2147483694" r:id="rId8"/>
    <p:sldMasterId id="2147483696" r:id="rId9"/>
    <p:sldMasterId id="2147483678" r:id="rId10"/>
    <p:sldMasterId id="2147483680" r:id="rId11"/>
  </p:sldMasterIdLst>
  <p:notesMasterIdLst>
    <p:notesMasterId r:id="rId21"/>
  </p:notesMasterIdLst>
  <p:sldIdLst>
    <p:sldId id="256" r:id="rId12"/>
    <p:sldId id="278" r:id="rId13"/>
    <p:sldId id="283" r:id="rId14"/>
    <p:sldId id="284" r:id="rId15"/>
    <p:sldId id="286" r:id="rId16"/>
    <p:sldId id="285" r:id="rId17"/>
    <p:sldId id="281" r:id="rId18"/>
    <p:sldId id="276"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D9A"/>
    <a:srgbClr val="00A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39" autoAdjust="0"/>
    <p:restoredTop sz="94660"/>
  </p:normalViewPr>
  <p:slideViewPr>
    <p:cSldViewPr snapToGrid="0" showGuides="1">
      <p:cViewPr varScale="1">
        <p:scale>
          <a:sx n="66" d="100"/>
          <a:sy n="66" d="100"/>
        </p:scale>
        <p:origin x="-1188" y="-108"/>
      </p:cViewPr>
      <p:guideLst>
        <p:guide orient="horz" pos="3024"/>
        <p:guide orient="horz" pos="1368"/>
        <p:guide orient="horz" pos="1334"/>
        <p:guide orient="horz" pos="961"/>
        <p:guide orient="horz" pos="2290"/>
        <p:guide orient="horz" pos="3556"/>
        <p:guide pos="360"/>
        <p:guide pos="5472"/>
        <p:guide pos="24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54CA7-F1CA-42BC-918B-4567FE33A717}" type="datetimeFigureOut">
              <a:rPr lang="en-US" smtClean="0"/>
              <a:t>10/22/2013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411D10-3783-4BE1-8399-279A3793662B}" type="slidenum">
              <a:rPr lang="en-US" smtClean="0"/>
              <a:t>‹#›</a:t>
            </a:fld>
            <a:endParaRPr lang="en-US"/>
          </a:p>
        </p:txBody>
      </p:sp>
    </p:spTree>
    <p:extLst>
      <p:ext uri="{BB962C8B-B14F-4D97-AF65-F5344CB8AC3E}">
        <p14:creationId xmlns:p14="http://schemas.microsoft.com/office/powerpoint/2010/main" val="385331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Illustrative to compare APS with </a:t>
            </a:r>
            <a:r>
              <a:rPr lang="en-US" sz="1800" dirty="0" err="1" smtClean="0"/>
              <a:t>Tuscon</a:t>
            </a:r>
            <a:r>
              <a:rPr lang="en-US" sz="1800" dirty="0" smtClean="0"/>
              <a:t> Electric Power</a:t>
            </a:r>
          </a:p>
          <a:p>
            <a:pPr lvl="2"/>
            <a:r>
              <a:rPr lang="en-US" sz="1600" dirty="0" smtClean="0"/>
              <a:t>Merely 2,000 customers on TOU</a:t>
            </a:r>
          </a:p>
          <a:p>
            <a:endParaRPr lang="en-US" dirty="0"/>
          </a:p>
        </p:txBody>
      </p:sp>
      <p:sp>
        <p:nvSpPr>
          <p:cNvPr id="4" name="Slide Number Placeholder 3"/>
          <p:cNvSpPr>
            <a:spLocks noGrp="1"/>
          </p:cNvSpPr>
          <p:nvPr>
            <p:ph type="sldNum" sz="quarter" idx="10"/>
          </p:nvPr>
        </p:nvSpPr>
        <p:spPr/>
        <p:txBody>
          <a:bodyPr/>
          <a:lstStyle/>
          <a:p>
            <a:fld id="{8B411D10-3783-4BE1-8399-279A3793662B}" type="slidenum">
              <a:rPr lang="en-US" smtClean="0"/>
              <a:t>3</a:t>
            </a:fld>
            <a:endParaRPr lang="en-US"/>
          </a:p>
        </p:txBody>
      </p:sp>
    </p:spTree>
    <p:extLst>
      <p:ext uri="{BB962C8B-B14F-4D97-AF65-F5344CB8AC3E}">
        <p14:creationId xmlns:p14="http://schemas.microsoft.com/office/powerpoint/2010/main" val="73236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end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ll quote 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438" y="2173288"/>
            <a:ext cx="7993062" cy="914400"/>
          </a:xfrm>
          <a:prstGeom prst="rect">
            <a:avLst/>
          </a:prstGeom>
        </p:spPr>
        <p:txBody>
          <a:bodyPr lIns="0" tIns="0" rIns="0" bIns="0"/>
          <a:lstStyle>
            <a:lvl1pPr algn="l">
              <a:lnSpc>
                <a:spcPct val="95000"/>
              </a:lnSpc>
              <a:defRPr sz="2800" b="1">
                <a:solidFill>
                  <a:srgbClr val="173D9A"/>
                </a:solidFill>
              </a:defRPr>
            </a:lvl1pPr>
          </a:lstStyle>
          <a:p>
            <a:r>
              <a:rPr lang="en-US" dirty="0" smtClean="0"/>
              <a:t>Click to edit quote</a:t>
            </a:r>
            <a:endParaRPr lang="en-US" dirty="0"/>
          </a:p>
        </p:txBody>
      </p:sp>
      <p:sp>
        <p:nvSpPr>
          <p:cNvPr id="3" name="Subtitle 2"/>
          <p:cNvSpPr>
            <a:spLocks noGrp="1"/>
          </p:cNvSpPr>
          <p:nvPr>
            <p:ph type="subTitle" idx="1" hasCustomPrompt="1"/>
          </p:nvPr>
        </p:nvSpPr>
        <p:spPr>
          <a:xfrm>
            <a:off x="4393323" y="3328988"/>
            <a:ext cx="4179177" cy="1400667"/>
          </a:xfrm>
          <a:prstGeom prst="rect">
            <a:avLst/>
          </a:prstGeom>
        </p:spPr>
        <p:txBody>
          <a:bodyPr lIns="0" tIns="0" rIns="0" bIns="0"/>
          <a:lstStyle>
            <a:lvl1pPr marL="0" indent="0" algn="r">
              <a:lnSpc>
                <a:spcPct val="95000"/>
              </a:lnSpc>
              <a:spcBef>
                <a:spcPts val="0"/>
              </a:spcBef>
              <a:buNone/>
              <a:defRPr sz="2000">
                <a:solidFill>
                  <a:srgbClr val="173D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attribution</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EDF">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2 EDAF PA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a:prstGeom prst="rect">
            <a:avLst/>
          </a:prstGeom>
        </p:spPr>
        <p:txBody>
          <a:bodyPr/>
          <a:lstStyle>
            <a:lvl1pPr>
              <a:buNone/>
              <a:defRPr sz="2000"/>
            </a:lvl1pPr>
          </a:lstStyle>
          <a:p>
            <a:endParaRPr lang="en-US"/>
          </a:p>
        </p:txBody>
      </p:sp>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end slide 1 EDAF">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end slide 1 EDAF PAC">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1/pull quote">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2">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accent3"/>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438" y="2173288"/>
            <a:ext cx="7993062" cy="914400"/>
          </a:xfrm>
          <a:prstGeom prst="rect">
            <a:avLst/>
          </a:prstGeom>
        </p:spPr>
        <p:txBody>
          <a:bodyPr lIns="0" tIns="0" rIns="0" bIns="0"/>
          <a:lstStyle>
            <a:lvl1pPr algn="l">
              <a:lnSpc>
                <a:spcPct val="95000"/>
              </a:lnSpc>
              <a:defRPr sz="2800" b="1">
                <a:solidFill>
                  <a:srgbClr val="173D9A"/>
                </a:solidFill>
              </a:defRPr>
            </a:lvl1pPr>
          </a:lstStyle>
          <a:p>
            <a:r>
              <a:rPr lang="en-US" dirty="0" smtClean="0"/>
              <a:t>Click to edit quote</a:t>
            </a:r>
            <a:endParaRPr lang="en-US" dirty="0"/>
          </a:p>
        </p:txBody>
      </p:sp>
      <p:sp>
        <p:nvSpPr>
          <p:cNvPr id="3" name="Subtitle 2"/>
          <p:cNvSpPr>
            <a:spLocks noGrp="1"/>
          </p:cNvSpPr>
          <p:nvPr>
            <p:ph type="subTitle" idx="1" hasCustomPrompt="1"/>
          </p:nvPr>
        </p:nvSpPr>
        <p:spPr>
          <a:xfrm>
            <a:off x="4393323" y="3328988"/>
            <a:ext cx="4179177" cy="1400667"/>
          </a:xfrm>
          <a:prstGeom prst="rect">
            <a:avLst/>
          </a:prstGeom>
        </p:spPr>
        <p:txBody>
          <a:bodyPr lIns="0" tIns="0" rIns="0" bIns="0"/>
          <a:lstStyle>
            <a:lvl1pPr marL="0" indent="0" algn="r">
              <a:lnSpc>
                <a:spcPct val="95000"/>
              </a:lnSpc>
              <a:spcBef>
                <a:spcPts val="0"/>
              </a:spcBef>
              <a:buNone/>
              <a:defRPr sz="2000">
                <a:solidFill>
                  <a:srgbClr val="173D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attribution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insert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107362" cy="685800"/>
          </a:xfrm>
          <a:prstGeom prst="rect">
            <a:avLst/>
          </a:prstGeom>
        </p:spPr>
        <p:txBody>
          <a:bodyPr/>
          <a:lstStyle/>
          <a:p>
            <a:r>
              <a:rPr lang="en-US" smtClean="0"/>
              <a:t>Click to edit Master title style</a:t>
            </a:r>
            <a:endParaRPr lang="en-US"/>
          </a:p>
        </p:txBody>
      </p:sp>
      <p:sp>
        <p:nvSpPr>
          <p:cNvPr id="8" name="Chart Placeholder 7"/>
          <p:cNvSpPr>
            <a:spLocks noGrp="1"/>
          </p:cNvSpPr>
          <p:nvPr>
            <p:ph type="chart" sz="quarter" idx="10" hasCustomPrompt="1"/>
          </p:nvPr>
        </p:nvSpPr>
        <p:spPr>
          <a:xfrm>
            <a:off x="579438" y="1371600"/>
            <a:ext cx="8107362" cy="4273550"/>
          </a:xfrm>
        </p:spPr>
        <p:txBody>
          <a:bodyPr/>
          <a:lstStyle>
            <a:lvl1pPr>
              <a:buNone/>
              <a:defRPr/>
            </a:lvl1pPr>
          </a:lstStyle>
          <a:p>
            <a:r>
              <a:rPr lang="en-US" dirty="0" smtClean="0"/>
              <a:t>Click to insert chart</a:t>
            </a:r>
          </a:p>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79438" y="1371600"/>
            <a:ext cx="391636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F_r_CMYK_287.jpg"/>
          <p:cNvPicPr>
            <a:picLocks noChangeAspect="1"/>
          </p:cNvPicPr>
          <p:nvPr/>
        </p:nvPicPr>
        <p:blipFill>
          <a:blip r:embed="rId5"/>
          <a:stretch>
            <a:fillRect/>
          </a:stretch>
        </p:blipFill>
        <p:spPr>
          <a:xfrm>
            <a:off x="6713520" y="5486235"/>
            <a:ext cx="2170176" cy="981456"/>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79438" y="342900"/>
            <a:ext cx="8229600" cy="685800"/>
          </a:xfrm>
          <a:prstGeom prst="rect">
            <a:avLst/>
          </a:prstGeom>
        </p:spPr>
        <p:txBody>
          <a:bodyPr vert="horz" lIns="0" tIns="0" rIns="0" bIns="0" rtlCol="0" anchor="t" anchorCtr="0">
            <a:normAutofit/>
          </a:bodyPr>
          <a:lstStyle/>
          <a:p>
            <a:r>
              <a:rPr lang="en-US" dirty="0" smtClean="0"/>
              <a:t>Click to edit slide title</a:t>
            </a:r>
            <a:endParaRPr lang="en-US" dirty="0"/>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6" name="Picture 5" descr="edaf_654x319.jpg"/>
          <p:cNvPicPr>
            <a:picLocks noChangeAspect="1"/>
          </p:cNvPicPr>
          <p:nvPr/>
        </p:nvPicPr>
        <p:blipFill>
          <a:blip r:embed="rId5" cstate="print"/>
          <a:stretch>
            <a:fillRect/>
          </a:stretch>
        </p:blipFill>
        <p:spPr>
          <a:xfrm>
            <a:off x="6702552" y="5457444"/>
            <a:ext cx="1993392" cy="972312"/>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af_pac_668x265.jpg"/>
          <p:cNvPicPr>
            <a:picLocks noChangeAspect="1"/>
          </p:cNvPicPr>
          <p:nvPr/>
        </p:nvPicPr>
        <p:blipFill>
          <a:blip r:embed="rId5" cstate="print"/>
          <a:stretch>
            <a:fillRect/>
          </a:stretch>
        </p:blipFill>
        <p:spPr>
          <a:xfrm>
            <a:off x="6702552" y="5445611"/>
            <a:ext cx="2036064" cy="80772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g.png"/>
          <p:cNvPicPr>
            <a:picLocks noChangeAspect="1"/>
          </p:cNvPicPr>
          <p:nvPr/>
        </p:nvPicPr>
        <p:blipFill>
          <a:blip r:embed="rId3"/>
          <a:srcRect t="293" b="982"/>
          <a:stretch>
            <a:fillRect/>
          </a:stretch>
        </p:blipFill>
        <p:spPr>
          <a:xfrm>
            <a:off x="0" y="0"/>
            <a:ext cx="9144000" cy="6858000"/>
          </a:xfrm>
          <a:prstGeom prst="rect">
            <a:avLst/>
          </a:prstGeom>
        </p:spPr>
      </p:pic>
      <p:pic>
        <p:nvPicPr>
          <p:cNvPr id="8" name="Picture 7"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5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LIDE Corner Cut.png"/>
          <p:cNvPicPr>
            <a:picLocks noChangeAspect="1"/>
          </p:cNvPicPr>
          <p:nvPr/>
        </p:nvPicPr>
        <p:blipFill>
          <a:blip r:embed="rId8"/>
          <a:srcRect/>
          <a:stretch>
            <a:fillRect/>
          </a:stretch>
        </p:blipFill>
        <p:spPr bwMode="auto">
          <a:xfrm>
            <a:off x="5724525" y="5565775"/>
            <a:ext cx="3419475" cy="1292225"/>
          </a:xfrm>
          <a:prstGeom prst="rect">
            <a:avLst/>
          </a:prstGeom>
          <a:noFill/>
          <a:ln w="9525">
            <a:noFill/>
            <a:miter lim="800000"/>
            <a:headEnd/>
            <a:tailEnd/>
          </a:ln>
        </p:spPr>
      </p:pic>
      <p:sp>
        <p:nvSpPr>
          <p:cNvPr id="3" name="Text Placeholder 2"/>
          <p:cNvSpPr>
            <a:spLocks noGrp="1"/>
          </p:cNvSpPr>
          <p:nvPr>
            <p:ph type="body" idx="1"/>
          </p:nvPr>
        </p:nvSpPr>
        <p:spPr>
          <a:xfrm>
            <a:off x="579438" y="1371601"/>
            <a:ext cx="8107362" cy="427355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7"/>
          <p:cNvSpPr>
            <a:spLocks noGrp="1"/>
          </p:cNvSpPr>
          <p:nvPr>
            <p:ph type="title"/>
          </p:nvPr>
        </p:nvSpPr>
        <p:spPr>
          <a:xfrm>
            <a:off x="579438" y="342900"/>
            <a:ext cx="8107362" cy="685800"/>
          </a:xfrm>
          <a:prstGeom prst="rect">
            <a:avLst/>
          </a:prstGeom>
        </p:spPr>
        <p:txBody>
          <a:bodyPr vert="horz" lIns="0" tIns="0" rIns="0" bIns="0" rtlCol="0" anchor="t" anchorCtr="0">
            <a:normAutofit/>
          </a:bodyPr>
          <a:lstStyle/>
          <a:p>
            <a:r>
              <a:rPr lang="en-US" dirty="0" smtClean="0"/>
              <a:t>Click to edit slide title</a:t>
            </a:r>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67" r:id="rId2"/>
    <p:sldLayoutId id="2147483659" r:id="rId3"/>
    <p:sldLayoutId id="2147483661" r:id="rId4"/>
    <p:sldLayoutId id="2147483671" r:id="rId5"/>
    <p:sldLayoutId id="2147483683" r:id="rId6"/>
  </p:sldLayoutIdLst>
  <p:txStyles>
    <p:titleStyle>
      <a:lvl1pPr algn="l" defTabSz="914400" rtl="0" eaLnBrk="1" latinLnBrk="0" hangingPunct="1">
        <a:lnSpc>
          <a:spcPct val="95000"/>
        </a:lnSpc>
        <a:spcBef>
          <a:spcPct val="0"/>
        </a:spcBef>
        <a:buNone/>
        <a:defRPr sz="4000" b="1" kern="1200">
          <a:solidFill>
            <a:srgbClr val="173D9A"/>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rgbClr val="173D9A"/>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rgbClr val="173D9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D9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F_r_CMYK_287.jpg"/>
          <p:cNvPicPr>
            <a:picLocks noChangeAspect="1"/>
          </p:cNvPicPr>
          <p:nvPr/>
        </p:nvPicPr>
        <p:blipFill>
          <a:blip r:embed="rId3"/>
          <a:stretch>
            <a:fillRect/>
          </a:stretch>
        </p:blipFill>
        <p:spPr>
          <a:xfrm>
            <a:off x="5893182" y="5202252"/>
            <a:ext cx="2743200" cy="1240604"/>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af_654x319.jpg"/>
          <p:cNvPicPr>
            <a:picLocks noChangeAspect="1"/>
          </p:cNvPicPr>
          <p:nvPr/>
        </p:nvPicPr>
        <p:blipFill>
          <a:blip r:embed="rId3" cstate="print"/>
          <a:stretch>
            <a:fillRect/>
          </a:stretch>
        </p:blipFill>
        <p:spPr>
          <a:xfrm>
            <a:off x="5888736" y="5175056"/>
            <a:ext cx="2610205" cy="1273173"/>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edaf_pac_668x265.jpg"/>
          <p:cNvPicPr>
            <a:picLocks noChangeAspect="1"/>
          </p:cNvPicPr>
          <p:nvPr/>
        </p:nvPicPr>
        <p:blipFill>
          <a:blip r:embed="rId3" cstate="print"/>
          <a:stretch>
            <a:fillRect/>
          </a:stretch>
        </p:blipFill>
        <p:spPr>
          <a:xfrm>
            <a:off x="5888736" y="5176669"/>
            <a:ext cx="2611177" cy="103587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srpnet.com/environment/sustainableplanpres.asp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Ideas for More Price-Responsive Demand Response</a:t>
            </a:r>
            <a:endParaRPr lang="en-US" dirty="0"/>
          </a:p>
        </p:txBody>
      </p:sp>
      <p:sp>
        <p:nvSpPr>
          <p:cNvPr id="7" name="Subtitle 6"/>
          <p:cNvSpPr>
            <a:spLocks noGrp="1"/>
          </p:cNvSpPr>
          <p:nvPr>
            <p:ph type="subTitle" idx="1"/>
          </p:nvPr>
        </p:nvSpPr>
        <p:spPr>
          <a:xfrm>
            <a:off x="579437" y="2803634"/>
            <a:ext cx="8433933" cy="1752600"/>
          </a:xfrm>
        </p:spPr>
        <p:txBody>
          <a:bodyPr/>
          <a:lstStyle/>
          <a:p>
            <a:r>
              <a:rPr lang="en-US" sz="1800" dirty="0" smtClean="0"/>
              <a:t>CPUC workshop for </a:t>
            </a:r>
            <a:r>
              <a:rPr lang="en-US" sz="1800" dirty="0"/>
              <a:t>Rulemaking </a:t>
            </a:r>
            <a:r>
              <a:rPr lang="en-US" sz="1800" dirty="0" smtClean="0"/>
              <a:t>13-09-011: </a:t>
            </a:r>
            <a:r>
              <a:rPr lang="en-US" sz="1800" dirty="0"/>
              <a:t>Role of Demand </a:t>
            </a:r>
            <a:r>
              <a:rPr lang="en-US" sz="1800" dirty="0" smtClean="0"/>
              <a:t>Response in </a:t>
            </a:r>
            <a:r>
              <a:rPr lang="en-US" sz="1800" dirty="0"/>
              <a:t>Meeting the State’s Resource </a:t>
            </a:r>
            <a:r>
              <a:rPr lang="en-US" sz="1800" dirty="0" smtClean="0"/>
              <a:t>Planning </a:t>
            </a:r>
            <a:r>
              <a:rPr lang="en-US" sz="1800" dirty="0"/>
              <a:t>Needs </a:t>
            </a:r>
            <a:r>
              <a:rPr lang="en-US" sz="1800" dirty="0" smtClean="0"/>
              <a:t>&amp; Operational Requirements</a:t>
            </a:r>
            <a:endParaRPr lang="en-US" sz="1800" dirty="0"/>
          </a:p>
          <a:p>
            <a:r>
              <a:rPr lang="en-US" dirty="0" smtClean="0"/>
              <a:t>Presented by James Fine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Voluntary TOU as DR Resource</a:t>
            </a:r>
            <a:endParaRPr lang="en-US" dirty="0"/>
          </a:p>
        </p:txBody>
      </p:sp>
      <p:sp>
        <p:nvSpPr>
          <p:cNvPr id="5" name="Content Placeholder 4"/>
          <p:cNvSpPr>
            <a:spLocks noGrp="1"/>
          </p:cNvSpPr>
          <p:nvPr>
            <p:ph idx="1"/>
          </p:nvPr>
        </p:nvSpPr>
        <p:spPr/>
        <p:txBody>
          <a:bodyPr>
            <a:noAutofit/>
          </a:bodyPr>
          <a:lstStyle/>
          <a:p>
            <a:r>
              <a:rPr lang="en-US" sz="3200" dirty="0" smtClean="0">
                <a:sym typeface="Wingdings" panose="05000000000000000000" pitchFamily="2" charset="2"/>
              </a:rPr>
              <a:t>Time-of-Use </a:t>
            </a:r>
            <a:r>
              <a:rPr lang="en-US" sz="3200" dirty="0" smtClean="0">
                <a:sym typeface="Wingdings" panose="05000000000000000000" pitchFamily="2" charset="2"/>
              </a:rPr>
              <a:t>(TOU) tariffs </a:t>
            </a:r>
            <a:r>
              <a:rPr lang="en-US" sz="3200" dirty="0" smtClean="0">
                <a:sym typeface="Wingdings" panose="05000000000000000000" pitchFamily="2" charset="2"/>
              </a:rPr>
              <a:t>create demand shifts, conservation </a:t>
            </a:r>
            <a:r>
              <a:rPr lang="en-US" sz="3200" dirty="0" smtClean="0">
                <a:sym typeface="Wingdings" panose="05000000000000000000" pitchFamily="2" charset="2"/>
              </a:rPr>
              <a:t>&amp; self-generation</a:t>
            </a:r>
            <a:endParaRPr lang="en-US" sz="3200" dirty="0" smtClean="0">
              <a:sym typeface="Wingdings" panose="05000000000000000000" pitchFamily="2" charset="2"/>
            </a:endParaRPr>
          </a:p>
          <a:p>
            <a:r>
              <a:rPr lang="en-US" sz="3200" dirty="0" smtClean="0">
                <a:sym typeface="Wingdings" panose="05000000000000000000" pitchFamily="2" charset="2"/>
              </a:rPr>
              <a:t>Residential TOU </a:t>
            </a:r>
            <a:r>
              <a:rPr lang="en-US" sz="3200" dirty="0" smtClean="0">
                <a:sym typeface="Wingdings" panose="05000000000000000000" pitchFamily="2" charset="2"/>
              </a:rPr>
              <a:t>can provide big value</a:t>
            </a:r>
            <a:endParaRPr lang="en-US" sz="3200" dirty="0" smtClean="0">
              <a:sym typeface="Wingdings" panose="05000000000000000000" pitchFamily="2" charset="2"/>
            </a:endParaRPr>
          </a:p>
          <a:p>
            <a:pPr lvl="1"/>
            <a:r>
              <a:rPr lang="en-US" dirty="0" smtClean="0">
                <a:sym typeface="Wingdings" panose="05000000000000000000" pitchFamily="2" charset="2"/>
              </a:rPr>
              <a:t>Near term:  infrastructure and tariffs in place; marketing and enablement can scale quickly</a:t>
            </a:r>
          </a:p>
          <a:p>
            <a:pPr lvl="1"/>
            <a:r>
              <a:rPr lang="en-US" dirty="0" smtClean="0">
                <a:sym typeface="Wingdings" panose="05000000000000000000" pitchFamily="2" charset="2"/>
              </a:rPr>
              <a:t>Long term: significant system savings by avoiding combustion resource investments</a:t>
            </a:r>
          </a:p>
          <a:p>
            <a:r>
              <a:rPr lang="en-US" sz="3200" dirty="0" smtClean="0">
                <a:sym typeface="Wingdings" panose="05000000000000000000" pitchFamily="2" charset="2"/>
              </a:rPr>
              <a:t>EDF estimates </a:t>
            </a:r>
            <a:r>
              <a:rPr lang="en-US" sz="3200" dirty="0" smtClean="0">
                <a:sym typeface="Wingdings" panose="05000000000000000000" pitchFamily="2" charset="2"/>
              </a:rPr>
              <a:t>50</a:t>
            </a:r>
            <a:r>
              <a:rPr lang="en-US" sz="3200" dirty="0" smtClean="0">
                <a:sym typeface="Wingdings" panose="05000000000000000000" pitchFamily="2" charset="2"/>
              </a:rPr>
              <a:t>% of SCE &amp; SDG&amp;E customers adopting SCE’s </a:t>
            </a:r>
            <a:r>
              <a:rPr lang="en-US" sz="3200" dirty="0" err="1" smtClean="0">
                <a:sym typeface="Wingdings" panose="05000000000000000000" pitchFamily="2" charset="2"/>
              </a:rPr>
              <a:t>vTOU</a:t>
            </a:r>
            <a:r>
              <a:rPr lang="en-US" sz="3200" dirty="0" smtClean="0">
                <a:sym typeface="Wingdings" panose="05000000000000000000" pitchFamily="2" charset="2"/>
              </a:rPr>
              <a:t> </a:t>
            </a:r>
            <a:r>
              <a:rPr lang="en-US" sz="3200" dirty="0" smtClean="0">
                <a:sym typeface="Wingdings" panose="05000000000000000000" pitchFamily="2" charset="2"/>
              </a:rPr>
              <a:t>rate </a:t>
            </a:r>
          </a:p>
          <a:p>
            <a:pPr lvl="1"/>
            <a:r>
              <a:rPr lang="en-US" dirty="0" smtClean="0">
                <a:sym typeface="Wingdings" panose="05000000000000000000" pitchFamily="2" charset="2"/>
              </a:rPr>
              <a:t>Reduce SoCal peak by 1,900 MW (near term)</a:t>
            </a:r>
            <a:endParaRPr lang="en-US" dirty="0" smtClean="0">
              <a:sym typeface="Wingdings" panose="05000000000000000000" pitchFamily="2" charset="2"/>
            </a:endParaRPr>
          </a:p>
          <a:p>
            <a:pPr lvl="1"/>
            <a:r>
              <a:rPr lang="en-US" dirty="0" smtClean="0">
                <a:sym typeface="Wingdings" panose="05000000000000000000" pitchFamily="2" charset="2"/>
              </a:rPr>
              <a:t>Reduce system costs </a:t>
            </a:r>
            <a:r>
              <a:rPr lang="en-US" smtClean="0">
                <a:sym typeface="Wingdings" panose="05000000000000000000" pitchFamily="2" charset="2"/>
              </a:rPr>
              <a:t>&amp; rates by ~15</a:t>
            </a:r>
            <a:r>
              <a:rPr lang="en-US" dirty="0" smtClean="0">
                <a:sym typeface="Wingdings" panose="05000000000000000000" pitchFamily="2" charset="2"/>
              </a:rPr>
              <a:t>% (long term)</a:t>
            </a:r>
            <a:endParaRPr lang="en-US" dirty="0" smtClean="0">
              <a:sym typeface="Wingdings" panose="05000000000000000000" pitchFamily="2" charset="2"/>
            </a:endParaRPr>
          </a:p>
          <a:p>
            <a:pPr lvl="1"/>
            <a:endParaRPr lang="en-US" dirty="0" smtClean="0">
              <a:sym typeface="Wingdings" panose="05000000000000000000" pitchFamily="2" charset="2"/>
            </a:endParaRPr>
          </a:p>
        </p:txBody>
      </p:sp>
    </p:spTree>
    <p:extLst>
      <p:ext uri="{BB962C8B-B14F-4D97-AF65-F5344CB8AC3E}">
        <p14:creationId xmlns:p14="http://schemas.microsoft.com/office/powerpoint/2010/main" val="1211368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Arizona: </a:t>
            </a:r>
            <a:r>
              <a:rPr lang="en-US" dirty="0" smtClean="0"/>
              <a:t>Two E</a:t>
            </a:r>
            <a:r>
              <a:rPr lang="en-US" dirty="0" smtClean="0"/>
              <a:t>xamples of Scaling Up Voluntary TOU Enrollment</a:t>
            </a:r>
            <a:endParaRPr lang="en-US" dirty="0"/>
          </a:p>
        </p:txBody>
      </p:sp>
      <p:sp>
        <p:nvSpPr>
          <p:cNvPr id="3" name="Content Placeholder 2"/>
          <p:cNvSpPr>
            <a:spLocks noGrp="1"/>
          </p:cNvSpPr>
          <p:nvPr>
            <p:ph idx="1"/>
          </p:nvPr>
        </p:nvSpPr>
        <p:spPr>
          <a:xfrm>
            <a:off x="444730" y="1669143"/>
            <a:ext cx="8107362" cy="4151086"/>
          </a:xfrm>
        </p:spPr>
        <p:txBody>
          <a:bodyPr>
            <a:noAutofit/>
          </a:bodyPr>
          <a:lstStyle/>
          <a:p>
            <a:r>
              <a:rPr lang="en-US" sz="3200" dirty="0" smtClean="0"/>
              <a:t>Arizona Public Service</a:t>
            </a:r>
          </a:p>
          <a:p>
            <a:pPr lvl="1"/>
            <a:r>
              <a:rPr lang="en-US" sz="2800" dirty="0"/>
              <a:t>Half of </a:t>
            </a:r>
            <a:r>
              <a:rPr lang="en-US" sz="2800" dirty="0" smtClean="0"/>
              <a:t>residential customers </a:t>
            </a:r>
            <a:r>
              <a:rPr lang="en-US" sz="2800" dirty="0"/>
              <a:t>on TOU</a:t>
            </a:r>
          </a:p>
          <a:p>
            <a:pPr lvl="1"/>
            <a:r>
              <a:rPr lang="en-US" sz="2800" dirty="0" smtClean="0"/>
              <a:t>Why? Energy Efficiency Standard credit </a:t>
            </a:r>
          </a:p>
          <a:p>
            <a:r>
              <a:rPr lang="en-US" sz="3200" dirty="0" smtClean="0"/>
              <a:t>Salt River Project</a:t>
            </a:r>
          </a:p>
          <a:p>
            <a:pPr lvl="1"/>
            <a:r>
              <a:rPr lang="en-US" sz="2800" dirty="0" smtClean="0"/>
              <a:t>Half of </a:t>
            </a:r>
            <a:r>
              <a:rPr lang="en-US" sz="2800" dirty="0" smtClean="0"/>
              <a:t>residential customers </a:t>
            </a:r>
            <a:r>
              <a:rPr lang="en-US" sz="2800" dirty="0" smtClean="0"/>
              <a:t>on TOU</a:t>
            </a:r>
          </a:p>
          <a:p>
            <a:pPr lvl="1"/>
            <a:r>
              <a:rPr lang="en-US" sz="2800" dirty="0" smtClean="0"/>
              <a:t>Why? Sustainability/EE program goals</a:t>
            </a:r>
          </a:p>
          <a:p>
            <a:pPr lvl="1"/>
            <a:r>
              <a:rPr lang="en-US" sz="2800" dirty="0" smtClean="0"/>
              <a:t>EZ3 </a:t>
            </a:r>
            <a:r>
              <a:rPr lang="en-US" sz="2800" dirty="0" smtClean="0"/>
              <a:t>rate:  3-6 pm peak price, ~30,000 customers</a:t>
            </a:r>
            <a:endParaRPr lang="en-US" sz="2800" dirty="0"/>
          </a:p>
        </p:txBody>
      </p:sp>
      <p:sp>
        <p:nvSpPr>
          <p:cNvPr id="4" name="TextBox 3"/>
          <p:cNvSpPr txBox="1"/>
          <p:nvPr/>
        </p:nvSpPr>
        <p:spPr>
          <a:xfrm>
            <a:off x="116114" y="6423503"/>
            <a:ext cx="8179099" cy="400110"/>
          </a:xfrm>
          <a:prstGeom prst="rect">
            <a:avLst/>
          </a:prstGeom>
          <a:noFill/>
        </p:spPr>
        <p:txBody>
          <a:bodyPr wrap="none" rtlCol="0">
            <a:spAutoFit/>
          </a:bodyPr>
          <a:lstStyle/>
          <a:p>
            <a:r>
              <a:rPr lang="en-US" sz="2000" dirty="0"/>
              <a:t>SRP </a:t>
            </a:r>
            <a:r>
              <a:rPr lang="en-US" dirty="0"/>
              <a:t>materials: </a:t>
            </a:r>
            <a:r>
              <a:rPr lang="en-US" dirty="0">
                <a:hlinkClick r:id="rId3"/>
              </a:rPr>
              <a:t>http://www.srpnet.com/environment/sustainableplanpres.aspx</a:t>
            </a:r>
            <a:r>
              <a:rPr lang="en-US" dirty="0"/>
              <a:t> </a:t>
            </a:r>
            <a:endParaRPr lang="en-US" sz="2000" dirty="0"/>
          </a:p>
        </p:txBody>
      </p:sp>
    </p:spTree>
    <p:extLst>
      <p:ext uri="{BB962C8B-B14F-4D97-AF65-F5344CB8AC3E}">
        <p14:creationId xmlns:p14="http://schemas.microsoft.com/office/powerpoint/2010/main" val="2601847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727"/>
            <a:ext cx="9028250" cy="683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276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92" y="-449686"/>
            <a:ext cx="10227106" cy="767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90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12" y="-478970"/>
            <a:ext cx="10388136" cy="783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66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APS’s incentive for TOU via EERS</a:t>
            </a:r>
            <a:endParaRPr lang="en-US" dirty="0"/>
          </a:p>
        </p:txBody>
      </p:sp>
      <p:pic>
        <p:nvPicPr>
          <p:cNvPr id="5" name="Picture 2"/>
          <p:cNvPicPr>
            <a:picLocks noGrp="1" noChangeAspect="1" noChangeArrowheads="1"/>
          </p:cNvPicPr>
          <p:nvPr>
            <p:ph type="chart" sz="quarter" idx="10"/>
          </p:nvPr>
        </p:nvPicPr>
        <p:blipFill>
          <a:blip r:embed="rId2">
            <a:extLst>
              <a:ext uri="{28A0092B-C50C-407E-A947-70E740481C1C}">
                <a14:useLocalDpi xmlns:a14="http://schemas.microsoft.com/office/drawing/2010/main" val="0"/>
              </a:ext>
            </a:extLst>
          </a:blip>
          <a:srcRect/>
          <a:stretch>
            <a:fillRect/>
          </a:stretch>
        </p:blipFill>
        <p:spPr bwMode="auto">
          <a:xfrm>
            <a:off x="0" y="1161144"/>
            <a:ext cx="9808804"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358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4616" y="1204685"/>
            <a:ext cx="8664241" cy="1012145"/>
          </a:xfrm>
        </p:spPr>
        <p:txBody>
          <a:bodyPr>
            <a:noAutofit/>
          </a:bodyPr>
          <a:lstStyle/>
          <a:p>
            <a:pPr marL="174625" indent="-174625"/>
            <a:r>
              <a:rPr lang="en-US" sz="3200" dirty="0" smtClean="0"/>
              <a:t>“Customers</a:t>
            </a:r>
            <a:r>
              <a:rPr lang="en-US" sz="3200" dirty="0"/>
              <a:t> will be able to look to the </a:t>
            </a:r>
            <a:r>
              <a:rPr lang="en-US" sz="3200" dirty="0" smtClean="0"/>
              <a:t/>
            </a:r>
            <a:br>
              <a:rPr lang="en-US" sz="3200" dirty="0" smtClean="0"/>
            </a:br>
            <a:r>
              <a:rPr lang="en-US" sz="3200" dirty="0" smtClean="0">
                <a:solidFill>
                  <a:srgbClr val="C00000"/>
                </a:solidFill>
              </a:rPr>
              <a:t>Smart</a:t>
            </a:r>
            <a:r>
              <a:rPr lang="en-US" sz="3200" dirty="0">
                <a:solidFill>
                  <a:srgbClr val="C00000"/>
                </a:solidFill>
              </a:rPr>
              <a:t> Grid for provision of real time </a:t>
            </a:r>
            <a:r>
              <a:rPr lang="en-US" sz="3200" dirty="0" smtClean="0">
                <a:solidFill>
                  <a:srgbClr val="C00000"/>
                </a:solidFill>
              </a:rPr>
              <a:t>prices</a:t>
            </a:r>
            <a:r>
              <a:rPr lang="en-US" sz="3200" dirty="0" smtClean="0"/>
              <a:t>, energy</a:t>
            </a:r>
            <a:r>
              <a:rPr lang="en-US" sz="3200" dirty="0"/>
              <a:t> use </a:t>
            </a:r>
            <a:r>
              <a:rPr lang="en-US" sz="3200" dirty="0" smtClean="0"/>
              <a:t>information,</a:t>
            </a:r>
            <a:r>
              <a:rPr lang="en-US" sz="3200" dirty="0"/>
              <a:t> and </a:t>
            </a:r>
            <a:r>
              <a:rPr lang="en-US" sz="3200" dirty="0" smtClean="0"/>
              <a:t>an</a:t>
            </a:r>
            <a:r>
              <a:rPr lang="en-US" sz="3200" dirty="0"/>
              <a:t> </a:t>
            </a:r>
            <a:r>
              <a:rPr lang="en-US" sz="3200" dirty="0" smtClean="0"/>
              <a:t>array</a:t>
            </a:r>
            <a:r>
              <a:rPr lang="en-US" sz="3200" dirty="0"/>
              <a:t> of </a:t>
            </a:r>
            <a:r>
              <a:rPr lang="en-US" sz="3200" dirty="0" smtClean="0"/>
              <a:t/>
            </a:r>
            <a:br>
              <a:rPr lang="en-US" sz="3200" dirty="0" smtClean="0"/>
            </a:br>
            <a:r>
              <a:rPr lang="en-US" sz="3200" dirty="0" smtClean="0"/>
              <a:t>billing options</a:t>
            </a:r>
            <a:r>
              <a:rPr lang="en-US" sz="3200" dirty="0"/>
              <a:t> to enable them </a:t>
            </a:r>
            <a:r>
              <a:rPr lang="en-US" sz="3200" dirty="0" smtClean="0"/>
              <a:t>to</a:t>
            </a:r>
            <a:r>
              <a:rPr lang="en-US" sz="3200" dirty="0"/>
              <a:t> </a:t>
            </a:r>
            <a:r>
              <a:rPr lang="en-US" sz="3200" dirty="0" smtClean="0"/>
              <a:t>manage</a:t>
            </a:r>
            <a:r>
              <a:rPr lang="en-US" sz="3200" dirty="0"/>
              <a:t> </a:t>
            </a:r>
            <a:r>
              <a:rPr lang="en-US" sz="3200" dirty="0" smtClean="0"/>
              <a:t/>
            </a:r>
            <a:br>
              <a:rPr lang="en-US" sz="3200" dirty="0" smtClean="0"/>
            </a:br>
            <a:r>
              <a:rPr lang="en-US" sz="3200" dirty="0" smtClean="0"/>
              <a:t>energy</a:t>
            </a:r>
            <a:r>
              <a:rPr lang="en-US" sz="3200" dirty="0"/>
              <a:t> use </a:t>
            </a:r>
            <a:r>
              <a:rPr lang="en-US" sz="3200" dirty="0" smtClean="0"/>
              <a:t>and</a:t>
            </a:r>
            <a:r>
              <a:rPr lang="en-US" sz="3200" dirty="0"/>
              <a:t> costs</a:t>
            </a:r>
            <a:r>
              <a:rPr lang="en-US" sz="3200" dirty="0" smtClean="0"/>
              <a:t>.”</a:t>
            </a:r>
            <a:endParaRPr lang="en-US" sz="3200" dirty="0"/>
          </a:p>
        </p:txBody>
      </p:sp>
      <p:sp>
        <p:nvSpPr>
          <p:cNvPr id="7" name="Subtitle 6"/>
          <p:cNvSpPr>
            <a:spLocks noGrp="1"/>
          </p:cNvSpPr>
          <p:nvPr>
            <p:ph type="subTitle" idx="1"/>
          </p:nvPr>
        </p:nvSpPr>
        <p:spPr>
          <a:xfrm>
            <a:off x="2336800" y="3962400"/>
            <a:ext cx="6235701" cy="1117600"/>
          </a:xfrm>
        </p:spPr>
        <p:txBody>
          <a:bodyPr>
            <a:noAutofit/>
          </a:bodyPr>
          <a:lstStyle/>
          <a:p>
            <a:r>
              <a:rPr lang="en-US" sz="2800" dirty="0" smtClean="0"/>
              <a:t>SDG&amp;E Smart Grid Deployment Plan</a:t>
            </a:r>
          </a:p>
          <a:p>
            <a:r>
              <a:rPr lang="en-US" sz="2800" dirty="0" smtClean="0"/>
              <a:t>(Page 14)</a:t>
            </a:r>
            <a:endParaRPr lang="en-US" sz="2800" dirty="0"/>
          </a:p>
        </p:txBody>
      </p:sp>
    </p:spTree>
    <p:extLst>
      <p:ext uri="{BB962C8B-B14F-4D97-AF65-F5344CB8AC3E}">
        <p14:creationId xmlns:p14="http://schemas.microsoft.com/office/powerpoint/2010/main" val="229286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Jamie </a:t>
            </a:r>
            <a:r>
              <a:rPr lang="en-US" dirty="0" smtClean="0"/>
              <a:t>Fine</a:t>
            </a:r>
          </a:p>
          <a:p>
            <a:r>
              <a:rPr lang="en-US" dirty="0" smtClean="0"/>
              <a:t>JFine@edf.org</a:t>
            </a:r>
            <a:endParaRPr lang="en-US" dirty="0"/>
          </a:p>
          <a:p>
            <a:r>
              <a:rPr lang="en-US" dirty="0"/>
              <a:t>(415) 293-6060</a:t>
            </a: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938" b="22938"/>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hoto slide">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ark slide (use for pauses in presentation)">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end slide 1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end slide 1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divider 1">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divider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slides">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nd slide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nd slide 2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nd slide 2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539</TotalTime>
  <Words>209</Words>
  <Application>Microsoft Office PowerPoint</Application>
  <PresentationFormat>On-screen Show (4:3)</PresentationFormat>
  <Paragraphs>30</Paragraphs>
  <Slides>9</Slides>
  <Notes>1</Notes>
  <HiddenSlides>0</HiddenSlides>
  <MMClips>0</MMClips>
  <ScaleCrop>false</ScaleCrop>
  <HeadingPairs>
    <vt:vector size="4" baseType="variant">
      <vt:variant>
        <vt:lpstr>Theme</vt:lpstr>
      </vt:variant>
      <vt:variant>
        <vt:i4>11</vt:i4>
      </vt:variant>
      <vt:variant>
        <vt:lpstr>Slide Titles</vt:lpstr>
      </vt:variant>
      <vt:variant>
        <vt:i4>9</vt:i4>
      </vt:variant>
    </vt:vector>
  </HeadingPairs>
  <TitlesOfParts>
    <vt:vector size="20" baseType="lpstr">
      <vt:lpstr>blank</vt:lpstr>
      <vt:lpstr>Title/end slide 1 EDAF</vt:lpstr>
      <vt:lpstr>Title/end slide 1 EDAF PAC</vt:lpstr>
      <vt:lpstr>Section divider 1</vt:lpstr>
      <vt:lpstr>Section divider 2</vt:lpstr>
      <vt:lpstr>Content slides</vt:lpstr>
      <vt:lpstr>End slide 2</vt:lpstr>
      <vt:lpstr>End slide 2 EDAF</vt:lpstr>
      <vt:lpstr>End slide 2 EDAF PAC</vt:lpstr>
      <vt:lpstr>Photo slide</vt:lpstr>
      <vt:lpstr>Dark slide (use for pauses in presentation)</vt:lpstr>
      <vt:lpstr>Ideas for More Price-Responsive Demand Response</vt:lpstr>
      <vt:lpstr>Voluntary TOU as DR Resource</vt:lpstr>
      <vt:lpstr>Arizona: Two Examples of Scaling Up Voluntary TOU Enrollment</vt:lpstr>
      <vt:lpstr>PowerPoint Presentation</vt:lpstr>
      <vt:lpstr>PowerPoint Presentation</vt:lpstr>
      <vt:lpstr>PowerPoint Presentation</vt:lpstr>
      <vt:lpstr>APS’s incentive for TOU via EERS</vt:lpstr>
      <vt:lpstr>“Customers will be able to look to the  Smart Grid for provision of real time prices, energy use information, and an array of  billing options to enable them to manage  energy use and costs.”</vt:lpstr>
      <vt:lpstr>PowerPoint Presentation</vt:lpstr>
    </vt:vector>
  </TitlesOfParts>
  <Company>Environmental Defense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Ideas for Quick Price-Responsive Demand Reponse</dc:title>
  <dc:creator>Jamie Fine</dc:creator>
  <cp:lastModifiedBy>Jamie Fine</cp:lastModifiedBy>
  <cp:revision>32</cp:revision>
  <dcterms:created xsi:type="dcterms:W3CDTF">2013-10-21T15:58:55Z</dcterms:created>
  <dcterms:modified xsi:type="dcterms:W3CDTF">2013-10-22T15:39:28Z</dcterms:modified>
</cp:coreProperties>
</file>