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9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10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11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  <p:sldMasterId id="2147483693" r:id="rId2"/>
    <p:sldMasterId id="2147483750" r:id="rId3"/>
    <p:sldMasterId id="2147483774" r:id="rId4"/>
    <p:sldMasterId id="2147483786" r:id="rId5"/>
    <p:sldMasterId id="2147484016" r:id="rId6"/>
    <p:sldMasterId id="2147484028" r:id="rId7"/>
    <p:sldMasterId id="2147484043" r:id="rId8"/>
    <p:sldMasterId id="2147484055" r:id="rId9"/>
    <p:sldMasterId id="2147484067" r:id="rId10"/>
    <p:sldMasterId id="2147484079" r:id="rId11"/>
    <p:sldMasterId id="2147484091" r:id="rId12"/>
  </p:sldMasterIdLst>
  <p:notesMasterIdLst>
    <p:notesMasterId r:id="rId18"/>
  </p:notesMasterIdLst>
  <p:sldIdLst>
    <p:sldId id="394" r:id="rId13"/>
    <p:sldId id="411" r:id="rId14"/>
    <p:sldId id="399" r:id="rId15"/>
    <p:sldId id="410" r:id="rId16"/>
    <p:sldId id="412" r:id="rId17"/>
  </p:sldIdLst>
  <p:sldSz cx="9144000" cy="6858000" type="screen4x3"/>
  <p:notesSz cx="7315200" cy="96012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3985B9BF-4199-4DE2-B75E-011336E6A0EA}">
          <p14:sldIdLst>
            <p14:sldId id="394"/>
            <p14:sldId id="411"/>
            <p14:sldId id="399"/>
            <p14:sldId id="410"/>
            <p14:sldId id="41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F31"/>
    <a:srgbClr val="005070"/>
    <a:srgbClr val="FFFFCC"/>
    <a:srgbClr val="947C30"/>
    <a:srgbClr val="4E8D1F"/>
    <a:srgbClr val="000000"/>
    <a:srgbClr val="993366"/>
    <a:srgbClr val="FF6600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9" autoAdjust="0"/>
    <p:restoredTop sz="91623" autoAdjust="0"/>
  </p:normalViewPr>
  <p:slideViewPr>
    <p:cSldViewPr>
      <p:cViewPr>
        <p:scale>
          <a:sx n="70" d="100"/>
          <a:sy n="70" d="100"/>
        </p:scale>
        <p:origin x="-1674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840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0C377F9-CAF0-4DC7-81E7-E56B134CCF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98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377F9-CAF0-4DC7-81E7-E56B134CCF2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25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45D0A7-B6A3-4C91-9E4A-F5D9DC562DD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231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0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3 PPT Title S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52600" y="2492375"/>
            <a:ext cx="5867400" cy="1470025"/>
          </a:xfrm>
        </p:spPr>
        <p:txBody>
          <a:bodyPr/>
          <a:lstStyle>
            <a:lvl1pPr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038600"/>
            <a:ext cx="4419600" cy="990600"/>
          </a:xfrm>
        </p:spPr>
        <p:txBody>
          <a:bodyPr/>
          <a:lstStyle>
            <a:lvl1pPr marL="0" indent="0" algn="ctr">
              <a:spcBef>
                <a:spcPct val="5000"/>
              </a:spcBef>
              <a:spcAft>
                <a:spcPct val="10000"/>
              </a:spcAft>
              <a:buFontTx/>
              <a:buNone/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F93970-17C9-4510-9D60-643613459DCC}" type="datetime1">
              <a:rPr lang="en-US"/>
              <a:pPr/>
              <a:t>10/15/2013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4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DDAC05-4783-4B77-83C8-3EB6DFD2FC2A}" type="datetime1">
              <a:rPr lang="en-US"/>
              <a:pPr/>
              <a:t>10/15/2013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F2A79-BC12-4F2B-BF8A-9EEA1CCBB9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2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-76200"/>
            <a:ext cx="1981200" cy="6202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-76200"/>
            <a:ext cx="5791200" cy="6202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F8C7B7-5824-4A0E-BE57-2427F7550626}" type="datetime1">
              <a:rPr lang="en-US"/>
              <a:pPr/>
              <a:t>10/15/2013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B8FB7-CFD8-4C52-9DED-59381F00E3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00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03487-F2A7-4FAD-B5C0-6B79BF467716}" type="datetime1">
              <a:rPr lang="en-US"/>
              <a:pPr/>
              <a:t>10/15/2013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78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9F5A7-34E6-499C-8CD9-0F4DF2F5C89A}" type="datetime1">
              <a:rPr lang="en-US"/>
              <a:pPr/>
              <a:t>10/15/2013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40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2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50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10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87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63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2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8B740-EFEA-4711-830C-458CE141F629}" type="datetime1">
              <a:rPr lang="en-US"/>
              <a:pPr/>
              <a:t>10/15/2013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5D6609-DC0F-4E37-ABC6-5A6B4BB0A6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5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3 PPT Title S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52600" y="2492375"/>
            <a:ext cx="5867400" cy="1470025"/>
          </a:xfrm>
        </p:spPr>
        <p:txBody>
          <a:bodyPr/>
          <a:lstStyle>
            <a:lvl1pPr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038600"/>
            <a:ext cx="4419600" cy="990600"/>
          </a:xfrm>
        </p:spPr>
        <p:txBody>
          <a:bodyPr/>
          <a:lstStyle>
            <a:lvl1pPr marL="0" indent="0" algn="ctr">
              <a:spcBef>
                <a:spcPct val="5000"/>
              </a:spcBef>
              <a:spcAft>
                <a:spcPct val="10000"/>
              </a:spcAft>
              <a:buFontTx/>
              <a:buNone/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F93970-17C9-4510-9D60-643613459DCC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9079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8B740-EFEA-4711-830C-458CE141F629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5D6609-DC0F-4E37-ABC6-5A6B4BB0A69F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2322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49694-062C-4D74-B70B-963B7E26AE44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884D4-A943-4ADC-9A0A-8772BE59D467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064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97692-DC16-447C-A8B5-F1A2CBE0D34E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2CF07-7429-4804-A8C2-0949D487DAFF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8748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05F3D6-C069-4DA2-82F7-42A929EC8837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EB3D2-A7B6-471F-9579-F9B9BFF5F9E0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120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FCD1A4-B0A0-44E9-8CC9-6FEF7CAFDCC7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358BF-C03F-49A9-8DD9-63B89C6ACAD4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5480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C9D3EA-7433-4329-B971-E44085081A3E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D6168-4A42-406B-AA4E-AF3184462135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7913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CCE81-BA4B-4F55-A79F-0944531154D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C99A9-5BAA-4268-A038-F9D94AD1F256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1669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FC6B2-530E-4897-B0FE-32F5F777080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EDA3E-5548-4C60-B715-795DA1B35127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2754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DDAC05-4783-4B77-83C8-3EB6DFD2FC2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F2A79-BC12-4F2B-BF8A-9EEA1CCBB90F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17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49694-062C-4D74-B70B-963B7E26AE44}" type="datetime1">
              <a:rPr lang="en-US"/>
              <a:pPr/>
              <a:t>10/15/2013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884D4-A943-4ADC-9A0A-8772BE59D4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663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-76200"/>
            <a:ext cx="1981200" cy="6202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-76200"/>
            <a:ext cx="5791200" cy="6202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F8C7B7-5824-4A0E-BE57-2427F7550626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B8FB7-CFD8-4C52-9DED-59381F00E3C8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7927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03487-F2A7-4FAD-B5C0-6B79BF467716}" type="datetime1">
              <a:rPr lang="en-US">
                <a:solidFill>
                  <a:srgbClr val="000000"/>
                </a:solidFill>
              </a:rPr>
              <a:pPr/>
              <a:t>10/15/2013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459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9F5A7-34E6-499C-8CD9-0F4DF2F5C89A}" type="datetime1">
              <a:rPr lang="en-US">
                <a:solidFill>
                  <a:srgbClr val="000000"/>
                </a:solidFill>
              </a:rPr>
              <a:pPr/>
              <a:t>10/15/2013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2568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3 PPT Title S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52600" y="2492375"/>
            <a:ext cx="5867400" cy="1470025"/>
          </a:xfrm>
        </p:spPr>
        <p:txBody>
          <a:bodyPr/>
          <a:lstStyle>
            <a:lvl1pPr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038600"/>
            <a:ext cx="4419600" cy="990600"/>
          </a:xfrm>
        </p:spPr>
        <p:txBody>
          <a:bodyPr/>
          <a:lstStyle>
            <a:lvl1pPr marL="0" indent="0" algn="ctr">
              <a:spcBef>
                <a:spcPct val="5000"/>
              </a:spcBef>
              <a:spcAft>
                <a:spcPct val="10000"/>
              </a:spcAft>
              <a:buFontTx/>
              <a:buNone/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F93970-17C9-4510-9D60-643613459DCC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8305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8B740-EFEA-4711-830C-458CE141F629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5D6609-DC0F-4E37-ABC6-5A6B4BB0A69F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544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49694-062C-4D74-B70B-963B7E26AE44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884D4-A943-4ADC-9A0A-8772BE59D467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2808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97692-DC16-447C-A8B5-F1A2CBE0D34E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2CF07-7429-4804-A8C2-0949D487DAFF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6800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05F3D6-C069-4DA2-82F7-42A929EC8837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EB3D2-A7B6-471F-9579-F9B9BFF5F9E0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975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FCD1A4-B0A0-44E9-8CC9-6FEF7CAFDCC7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358BF-C03F-49A9-8DD9-63B89C6ACAD4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9584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C9D3EA-7433-4329-B971-E44085081A3E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D6168-4A42-406B-AA4E-AF3184462135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69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97692-DC16-447C-A8B5-F1A2CBE0D34E}" type="datetime1">
              <a:rPr lang="en-US"/>
              <a:pPr/>
              <a:t>10/15/2013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2CF07-7429-4804-A8C2-0949D487DA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420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CCE81-BA4B-4F55-A79F-0944531154D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C99A9-5BAA-4268-A038-F9D94AD1F256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9199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FC6B2-530E-4897-B0FE-32F5F777080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EDA3E-5548-4C60-B715-795DA1B35127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4888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DDAC05-4783-4B77-83C8-3EB6DFD2FC2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F2A79-BC12-4F2B-BF8A-9EEA1CCBB90F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2769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-76200"/>
            <a:ext cx="1981200" cy="6202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-76200"/>
            <a:ext cx="5791200" cy="6202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F8C7B7-5824-4A0E-BE57-2427F7550626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B8FB7-CFD8-4C52-9DED-59381F00E3C8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5118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3 PPT Title S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52600" y="2492375"/>
            <a:ext cx="5867400" cy="1470025"/>
          </a:xfrm>
        </p:spPr>
        <p:txBody>
          <a:bodyPr/>
          <a:lstStyle>
            <a:lvl1pPr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038600"/>
            <a:ext cx="4419600" cy="990600"/>
          </a:xfrm>
        </p:spPr>
        <p:txBody>
          <a:bodyPr/>
          <a:lstStyle>
            <a:lvl1pPr marL="0" indent="0" algn="ctr">
              <a:spcBef>
                <a:spcPct val="5000"/>
              </a:spcBef>
              <a:spcAft>
                <a:spcPct val="10000"/>
              </a:spcAft>
              <a:buFontTx/>
              <a:buNone/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F93970-17C9-4510-9D60-643613459DCC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553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8B740-EFEA-4711-830C-458CE141F629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5D6609-DC0F-4E37-ABC6-5A6B4BB0A69F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4008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49694-062C-4D74-B70B-963B7E26AE44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884D4-A943-4ADC-9A0A-8772BE59D467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70364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97692-DC16-447C-A8B5-F1A2CBE0D34E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2CF07-7429-4804-A8C2-0949D487DAFF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30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05F3D6-C069-4DA2-82F7-42A929EC8837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EB3D2-A7B6-471F-9579-F9B9BFF5F9E0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638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FCD1A4-B0A0-44E9-8CC9-6FEF7CAFDCC7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358BF-C03F-49A9-8DD9-63B89C6ACAD4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98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05F3D6-C069-4DA2-82F7-42A929EC8837}" type="datetime1">
              <a:rPr lang="en-US"/>
              <a:pPr/>
              <a:t>10/15/2013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EB3D2-A7B6-471F-9579-F9B9BFF5F9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263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C9D3EA-7433-4329-B971-E44085081A3E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D6168-4A42-406B-AA4E-AF3184462135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6433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CCE81-BA4B-4F55-A79F-0944531154D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C99A9-5BAA-4268-A038-F9D94AD1F256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2966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FC6B2-530E-4897-B0FE-32F5F777080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EDA3E-5548-4C60-B715-795DA1B35127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09759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DDAC05-4783-4B77-83C8-3EB6DFD2FC2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F2A79-BC12-4F2B-BF8A-9EEA1CCBB90F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6976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-76200"/>
            <a:ext cx="1981200" cy="6202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-76200"/>
            <a:ext cx="5791200" cy="6202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F8C7B7-5824-4A0E-BE57-2427F7550626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B8FB7-CFD8-4C52-9DED-59381F00E3C8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07488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3 PPT Title S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52600" y="2492375"/>
            <a:ext cx="5867400" cy="1470025"/>
          </a:xfrm>
        </p:spPr>
        <p:txBody>
          <a:bodyPr/>
          <a:lstStyle>
            <a:lvl1pPr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038600"/>
            <a:ext cx="4419600" cy="990600"/>
          </a:xfrm>
        </p:spPr>
        <p:txBody>
          <a:bodyPr/>
          <a:lstStyle>
            <a:lvl1pPr marL="0" indent="0" algn="ctr">
              <a:spcBef>
                <a:spcPct val="5000"/>
              </a:spcBef>
              <a:spcAft>
                <a:spcPct val="10000"/>
              </a:spcAft>
              <a:buFontTx/>
              <a:buNone/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F93970-17C9-4510-9D60-643613459DCC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41994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8B740-EFEA-4711-830C-458CE141F629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5D6609-DC0F-4E37-ABC6-5A6B4BB0A69F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84787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49694-062C-4D74-B70B-963B7E26AE44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884D4-A943-4ADC-9A0A-8772BE59D467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55971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97692-DC16-447C-A8B5-F1A2CBE0D34E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2CF07-7429-4804-A8C2-0949D487DAFF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96603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05F3D6-C069-4DA2-82F7-42A929EC8837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EB3D2-A7B6-471F-9579-F9B9BFF5F9E0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02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FCD1A4-B0A0-44E9-8CC9-6FEF7CAFDCC7}" type="datetime1">
              <a:rPr lang="en-US"/>
              <a:pPr/>
              <a:t>10/15/2013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358BF-C03F-49A9-8DD9-63B89C6ACA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366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FCD1A4-B0A0-44E9-8CC9-6FEF7CAFDCC7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358BF-C03F-49A9-8DD9-63B89C6ACAD4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83505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C9D3EA-7433-4329-B971-E44085081A3E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D6168-4A42-406B-AA4E-AF3184462135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81230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CCE81-BA4B-4F55-A79F-0944531154D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C99A9-5BAA-4268-A038-F9D94AD1F256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46232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FC6B2-530E-4897-B0FE-32F5F777080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EDA3E-5548-4C60-B715-795DA1B35127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51015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DDAC05-4783-4B77-83C8-3EB6DFD2FC2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F2A79-BC12-4F2B-BF8A-9EEA1CCBB90F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8849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-76200"/>
            <a:ext cx="1981200" cy="6202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-76200"/>
            <a:ext cx="5791200" cy="6202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F8C7B7-5824-4A0E-BE57-2427F7550626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B8FB7-CFD8-4C52-9DED-59381F00E3C8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92952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3 PPT Title S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52600" y="2492375"/>
            <a:ext cx="5867400" cy="1470025"/>
          </a:xfrm>
        </p:spPr>
        <p:txBody>
          <a:bodyPr/>
          <a:lstStyle>
            <a:lvl1pPr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038600"/>
            <a:ext cx="4419600" cy="990600"/>
          </a:xfrm>
        </p:spPr>
        <p:txBody>
          <a:bodyPr/>
          <a:lstStyle>
            <a:lvl1pPr marL="0" indent="0" algn="ctr">
              <a:spcBef>
                <a:spcPct val="5000"/>
              </a:spcBef>
              <a:spcAft>
                <a:spcPct val="10000"/>
              </a:spcAft>
              <a:buFontTx/>
              <a:buNone/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F93970-17C9-4510-9D60-643613459DCC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27613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8B740-EFEA-4711-830C-458CE141F629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5D6609-DC0F-4E37-ABC6-5A6B4BB0A69F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1030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49694-062C-4D74-B70B-963B7E26AE44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884D4-A943-4ADC-9A0A-8772BE59D467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3938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97692-DC16-447C-A8B5-F1A2CBE0D34E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2CF07-7429-4804-A8C2-0949D487DAFF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5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C9D3EA-7433-4329-B971-E44085081A3E}" type="datetime1">
              <a:rPr lang="en-US"/>
              <a:pPr/>
              <a:t>10/15/2013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D6168-4A42-406B-AA4E-AF31844621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9514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05F3D6-C069-4DA2-82F7-42A929EC8837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EB3D2-A7B6-471F-9579-F9B9BFF5F9E0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30498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FCD1A4-B0A0-44E9-8CC9-6FEF7CAFDCC7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358BF-C03F-49A9-8DD9-63B89C6ACAD4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98367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C9D3EA-7433-4329-B971-E44085081A3E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D6168-4A42-406B-AA4E-AF3184462135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44290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CCE81-BA4B-4F55-A79F-0944531154D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C99A9-5BAA-4268-A038-F9D94AD1F256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7441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FC6B2-530E-4897-B0FE-32F5F777080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EDA3E-5548-4C60-B715-795DA1B35127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34063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DDAC05-4783-4B77-83C8-3EB6DFD2FC2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F2A79-BC12-4F2B-BF8A-9EEA1CCBB90F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22560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-76200"/>
            <a:ext cx="1981200" cy="6202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-76200"/>
            <a:ext cx="5791200" cy="6202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F8C7B7-5824-4A0E-BE57-2427F7550626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B8FB7-CFD8-4C52-9DED-59381F00E3C8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68639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3 PPT Title S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52600" y="2492375"/>
            <a:ext cx="5867400" cy="1470025"/>
          </a:xfrm>
        </p:spPr>
        <p:txBody>
          <a:bodyPr/>
          <a:lstStyle>
            <a:lvl1pPr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038600"/>
            <a:ext cx="4419600" cy="990600"/>
          </a:xfrm>
        </p:spPr>
        <p:txBody>
          <a:bodyPr/>
          <a:lstStyle>
            <a:lvl1pPr marL="0" indent="0" algn="ctr">
              <a:spcBef>
                <a:spcPct val="5000"/>
              </a:spcBef>
              <a:spcAft>
                <a:spcPct val="10000"/>
              </a:spcAft>
              <a:buFontTx/>
              <a:buNone/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F93970-17C9-4510-9D60-643613459DCC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82360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8B740-EFEA-4711-830C-458CE141F629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5D6609-DC0F-4E37-ABC6-5A6B4BB0A69F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3373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49694-062C-4D74-B70B-963B7E26AE44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884D4-A943-4ADC-9A0A-8772BE59D467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46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CCE81-BA4B-4F55-A79F-0944531154DA}" type="datetime1">
              <a:rPr lang="en-US"/>
              <a:pPr/>
              <a:t>10/15/2013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C99A9-5BAA-4268-A038-F9D94AD1F2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5411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97692-DC16-447C-A8B5-F1A2CBE0D34E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2CF07-7429-4804-A8C2-0949D487DAFF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13877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05F3D6-C069-4DA2-82F7-42A929EC8837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EB3D2-A7B6-471F-9579-F9B9BFF5F9E0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37885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FCD1A4-B0A0-44E9-8CC9-6FEF7CAFDCC7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358BF-C03F-49A9-8DD9-63B89C6ACAD4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67808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C9D3EA-7433-4329-B971-E44085081A3E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D6168-4A42-406B-AA4E-AF3184462135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54269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CCE81-BA4B-4F55-A79F-0944531154D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C99A9-5BAA-4268-A038-F9D94AD1F256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0061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FC6B2-530E-4897-B0FE-32F5F777080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EDA3E-5548-4C60-B715-795DA1B35127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90083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DDAC05-4783-4B77-83C8-3EB6DFD2FC2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F2A79-BC12-4F2B-BF8A-9EEA1CCBB90F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41462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-76200"/>
            <a:ext cx="1981200" cy="6202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-76200"/>
            <a:ext cx="5791200" cy="6202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F8C7B7-5824-4A0E-BE57-2427F7550626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B8FB7-CFD8-4C52-9DED-59381F00E3C8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92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FC6B2-530E-4897-B0FE-32F5F777080A}" type="datetime1">
              <a:rPr lang="en-US"/>
              <a:pPr/>
              <a:t>10/15/2013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EDA3E-5548-4C60-B715-795DA1B351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74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image" Target="../media/image2.jpe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image" Target="../media/image2.jpe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4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image" Target="../media/image2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3 PPT Both dots light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0638" y="-76200"/>
            <a:ext cx="9317038" cy="695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-762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924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028F7C2-322E-4A48-8FF0-467D2C8AF46A}" type="datetime1">
              <a:rPr lang="en-US"/>
              <a:pPr/>
              <a:t>10/15/2013</a:t>
            </a:fld>
            <a:endParaRPr 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2133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8E0F6E92-EFAB-45A9-B807-5D808512F9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50000"/>
        </a:spcAft>
        <a:buBlip>
          <a:blip r:embed="rId14"/>
        </a:buBlip>
        <a:defRPr sz="2000" b="1">
          <a:solidFill>
            <a:srgbClr val="00507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50000"/>
        </a:spcAft>
        <a:buClr>
          <a:srgbClr val="E85F31"/>
        </a:buClr>
        <a:buChar char="•"/>
        <a:defRPr>
          <a:solidFill>
            <a:srgbClr val="00507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lr>
          <a:srgbClr val="E85F31"/>
        </a:buClr>
        <a:buChar char="•"/>
        <a:defRPr sz="1600">
          <a:solidFill>
            <a:srgbClr val="00507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20000"/>
        </a:spcAft>
        <a:buClr>
          <a:srgbClr val="E85F31"/>
        </a:buClr>
        <a:buChar char="•"/>
        <a:defRPr sz="1400">
          <a:solidFill>
            <a:srgbClr val="005070"/>
          </a:solidFill>
          <a:latin typeface="+mn-lt"/>
        </a:defRPr>
      </a:lvl4pPr>
      <a:lvl5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5pPr>
      <a:lvl6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6pPr>
      <a:lvl7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7pPr>
      <a:lvl8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8pPr>
      <a:lvl9pPr marL="40005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3 PPT Both dots light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0638" y="-76200"/>
            <a:ext cx="9317038" cy="695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-762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924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028F7C2-322E-4A48-8FF0-467D2C8AF46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2133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8E0F6E92-EFAB-45A9-B807-5D808512F92A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02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50000"/>
        </a:spcAft>
        <a:buBlip>
          <a:blip r:embed="rId14"/>
        </a:buBlip>
        <a:defRPr sz="2000" b="1">
          <a:solidFill>
            <a:srgbClr val="00507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50000"/>
        </a:spcAft>
        <a:buClr>
          <a:srgbClr val="E85F31"/>
        </a:buClr>
        <a:buChar char="•"/>
        <a:defRPr>
          <a:solidFill>
            <a:srgbClr val="00507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lr>
          <a:srgbClr val="E85F31"/>
        </a:buClr>
        <a:buChar char="•"/>
        <a:defRPr sz="1600">
          <a:solidFill>
            <a:srgbClr val="00507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20000"/>
        </a:spcAft>
        <a:buClr>
          <a:srgbClr val="E85F31"/>
        </a:buClr>
        <a:buChar char="•"/>
        <a:defRPr sz="1400">
          <a:solidFill>
            <a:srgbClr val="005070"/>
          </a:solidFill>
          <a:latin typeface="+mn-lt"/>
        </a:defRPr>
      </a:lvl4pPr>
      <a:lvl5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5pPr>
      <a:lvl6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6pPr>
      <a:lvl7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7pPr>
      <a:lvl8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8pPr>
      <a:lvl9pPr marL="40005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3 PPT Both dots light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0638" y="-76200"/>
            <a:ext cx="9317038" cy="695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-762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924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028F7C2-322E-4A48-8FF0-467D2C8AF46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2133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8E0F6E92-EFAB-45A9-B807-5D808512F92A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6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50000"/>
        </a:spcAft>
        <a:buBlip>
          <a:blip r:embed="rId14"/>
        </a:buBlip>
        <a:defRPr sz="2000" b="1">
          <a:solidFill>
            <a:srgbClr val="00507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50000"/>
        </a:spcAft>
        <a:buClr>
          <a:srgbClr val="E85F31"/>
        </a:buClr>
        <a:buChar char="•"/>
        <a:defRPr>
          <a:solidFill>
            <a:srgbClr val="00507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lr>
          <a:srgbClr val="E85F31"/>
        </a:buClr>
        <a:buChar char="•"/>
        <a:defRPr sz="1600">
          <a:solidFill>
            <a:srgbClr val="00507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20000"/>
        </a:spcAft>
        <a:buClr>
          <a:srgbClr val="E85F31"/>
        </a:buClr>
        <a:buChar char="•"/>
        <a:defRPr sz="1400">
          <a:solidFill>
            <a:srgbClr val="005070"/>
          </a:solidFill>
          <a:latin typeface="+mn-lt"/>
        </a:defRPr>
      </a:lvl4pPr>
      <a:lvl5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5pPr>
      <a:lvl6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6pPr>
      <a:lvl7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7pPr>
      <a:lvl8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8pPr>
      <a:lvl9pPr marL="40005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3 PPT Both dots light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0638" y="-76200"/>
            <a:ext cx="9317038" cy="695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-762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924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028F7C2-322E-4A48-8FF0-467D2C8AF46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2133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8E0F6E92-EFAB-45A9-B807-5D808512F92A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47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50000"/>
        </a:spcAft>
        <a:buBlip>
          <a:blip r:embed="rId14"/>
        </a:buBlip>
        <a:defRPr sz="2000" b="1">
          <a:solidFill>
            <a:srgbClr val="00507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50000"/>
        </a:spcAft>
        <a:buClr>
          <a:srgbClr val="E85F31"/>
        </a:buClr>
        <a:buChar char="•"/>
        <a:defRPr>
          <a:solidFill>
            <a:srgbClr val="00507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lr>
          <a:srgbClr val="E85F31"/>
        </a:buClr>
        <a:buChar char="•"/>
        <a:defRPr sz="1600">
          <a:solidFill>
            <a:srgbClr val="00507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20000"/>
        </a:spcAft>
        <a:buClr>
          <a:srgbClr val="E85F31"/>
        </a:buClr>
        <a:buChar char="•"/>
        <a:defRPr sz="1400">
          <a:solidFill>
            <a:srgbClr val="005070"/>
          </a:solidFill>
          <a:latin typeface="+mn-lt"/>
        </a:defRPr>
      </a:lvl4pPr>
      <a:lvl5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5pPr>
      <a:lvl6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6pPr>
      <a:lvl7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7pPr>
      <a:lvl8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8pPr>
      <a:lvl9pPr marL="40005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3 PPT Sub Title logo solid d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6200" y="-65088"/>
            <a:ext cx="9525000" cy="711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43200"/>
            <a:ext cx="6781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BDC99E1-1106-4E2A-B9CD-34B2AAC6416F}" type="datetime1">
              <a:rPr lang="en-US"/>
              <a:pPr/>
              <a:t>10/15/2013</a:t>
            </a:fld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4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E3 PPT Sub Title logo solid d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6200" y="-65088"/>
            <a:ext cx="9525000" cy="711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219200" y="2743200"/>
            <a:ext cx="6781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E3 PPT Sub Title logo solid d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6200" y="-65088"/>
            <a:ext cx="9525000" cy="711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219200" y="2743200"/>
            <a:ext cx="6781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E3 PPT Sub Title logo solid d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6200" y="-65088"/>
            <a:ext cx="9525000" cy="711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219200" y="2743200"/>
            <a:ext cx="6781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3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3 PPT Both dots light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0638" y="-76200"/>
            <a:ext cx="9317038" cy="695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-762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924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028F7C2-322E-4A48-8FF0-467D2C8AF46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2133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8E0F6E92-EFAB-45A9-B807-5D808512F92A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17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50000"/>
        </a:spcAft>
        <a:buBlip>
          <a:blip r:embed="rId14"/>
        </a:buBlip>
        <a:defRPr sz="2000" b="1">
          <a:solidFill>
            <a:srgbClr val="00507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50000"/>
        </a:spcAft>
        <a:buClr>
          <a:srgbClr val="E85F31"/>
        </a:buClr>
        <a:buChar char="•"/>
        <a:defRPr>
          <a:solidFill>
            <a:srgbClr val="00507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lr>
          <a:srgbClr val="E85F31"/>
        </a:buClr>
        <a:buChar char="•"/>
        <a:defRPr sz="1600">
          <a:solidFill>
            <a:srgbClr val="00507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20000"/>
        </a:spcAft>
        <a:buClr>
          <a:srgbClr val="E85F31"/>
        </a:buClr>
        <a:buChar char="•"/>
        <a:defRPr sz="1400">
          <a:solidFill>
            <a:srgbClr val="005070"/>
          </a:solidFill>
          <a:latin typeface="+mn-lt"/>
        </a:defRPr>
      </a:lvl4pPr>
      <a:lvl5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5pPr>
      <a:lvl6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6pPr>
      <a:lvl7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7pPr>
      <a:lvl8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8pPr>
      <a:lvl9pPr marL="40005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3 PPT Sub Title logo solid d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6200" y="-65088"/>
            <a:ext cx="9525000" cy="711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43200"/>
            <a:ext cx="6781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BDC99E1-1106-4E2A-B9CD-34B2AAC6416F}" type="datetime1">
              <a:rPr lang="en-US">
                <a:solidFill>
                  <a:srgbClr val="000000"/>
                </a:solidFill>
              </a:rPr>
              <a:pPr/>
              <a:t>10/15/2013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6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3 PPT Both dots light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0638" y="-76200"/>
            <a:ext cx="9317038" cy="695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-762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924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028F7C2-322E-4A48-8FF0-467D2C8AF46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2133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8E0F6E92-EFAB-45A9-B807-5D808512F92A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4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50000"/>
        </a:spcAft>
        <a:buBlip>
          <a:blip r:embed="rId14"/>
        </a:buBlip>
        <a:defRPr sz="2000" b="1">
          <a:solidFill>
            <a:srgbClr val="00507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50000"/>
        </a:spcAft>
        <a:buClr>
          <a:srgbClr val="E85F31"/>
        </a:buClr>
        <a:buChar char="•"/>
        <a:defRPr>
          <a:solidFill>
            <a:srgbClr val="00507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lr>
          <a:srgbClr val="E85F31"/>
        </a:buClr>
        <a:buChar char="•"/>
        <a:defRPr sz="1600">
          <a:solidFill>
            <a:srgbClr val="00507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20000"/>
        </a:spcAft>
        <a:buClr>
          <a:srgbClr val="E85F31"/>
        </a:buClr>
        <a:buChar char="•"/>
        <a:defRPr sz="1400">
          <a:solidFill>
            <a:srgbClr val="005070"/>
          </a:solidFill>
          <a:latin typeface="+mn-lt"/>
        </a:defRPr>
      </a:lvl4pPr>
      <a:lvl5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5pPr>
      <a:lvl6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6pPr>
      <a:lvl7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7pPr>
      <a:lvl8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8pPr>
      <a:lvl9pPr marL="40005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3 PPT Both dots light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0638" y="-76200"/>
            <a:ext cx="9317038" cy="695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-762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924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028F7C2-322E-4A48-8FF0-467D2C8AF46A}" type="datetime1">
              <a:rPr lang="en-US">
                <a:solidFill>
                  <a:srgbClr val="005070"/>
                </a:solidFill>
              </a:rPr>
              <a:pPr/>
              <a:t>10/15/2013</a:t>
            </a:fld>
            <a:endParaRPr lang="en-US">
              <a:solidFill>
                <a:srgbClr val="005070"/>
              </a:solidFill>
            </a:endParaRP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5070"/>
              </a:solidFill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2133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8E0F6E92-EFAB-45A9-B807-5D808512F92A}" type="slidenum">
              <a:rPr lang="en-US">
                <a:solidFill>
                  <a:srgbClr val="005070"/>
                </a:solidFill>
              </a:rPr>
              <a:pPr/>
              <a:t>‹#›</a:t>
            </a:fld>
            <a:endParaRPr lang="en-US">
              <a:solidFill>
                <a:srgbClr val="005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74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50000"/>
        </a:spcAft>
        <a:buBlip>
          <a:blip r:embed="rId14"/>
        </a:buBlip>
        <a:defRPr sz="2000" b="1">
          <a:solidFill>
            <a:srgbClr val="00507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50000"/>
        </a:spcAft>
        <a:buClr>
          <a:srgbClr val="E85F31"/>
        </a:buClr>
        <a:buChar char="•"/>
        <a:defRPr>
          <a:solidFill>
            <a:srgbClr val="00507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lr>
          <a:srgbClr val="E85F31"/>
        </a:buClr>
        <a:buChar char="•"/>
        <a:defRPr sz="1600">
          <a:solidFill>
            <a:srgbClr val="00507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20000"/>
        </a:spcAft>
        <a:buClr>
          <a:srgbClr val="E85F31"/>
        </a:buClr>
        <a:buChar char="•"/>
        <a:defRPr sz="1400">
          <a:solidFill>
            <a:srgbClr val="005070"/>
          </a:solidFill>
          <a:latin typeface="+mn-lt"/>
        </a:defRPr>
      </a:lvl4pPr>
      <a:lvl5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5pPr>
      <a:lvl6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6pPr>
      <a:lvl7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7pPr>
      <a:lvl8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8pPr>
      <a:lvl9pPr marL="4000500" indent="-228600" algn="l" rtl="0" eaLnBrk="1" fontAlgn="base" hangingPunct="1">
        <a:spcBef>
          <a:spcPct val="20000"/>
        </a:spcBef>
        <a:spcAft>
          <a:spcPct val="0"/>
        </a:spcAft>
        <a:buClr>
          <a:srgbClr val="E85F31"/>
        </a:buClr>
        <a:buChar char="•"/>
        <a:defRPr sz="1200">
          <a:solidFill>
            <a:srgbClr val="00507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981200"/>
            <a:ext cx="5867400" cy="1470025"/>
          </a:xfrm>
        </p:spPr>
        <p:txBody>
          <a:bodyPr/>
          <a:lstStyle/>
          <a:p>
            <a:r>
              <a:rPr lang="en-US" sz="3600" dirty="0" smtClean="0"/>
              <a:t>Load in Wholesale Markets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14800"/>
            <a:ext cx="6096000" cy="990600"/>
          </a:xfrm>
        </p:spPr>
        <p:txBody>
          <a:bodyPr/>
          <a:lstStyle/>
          <a:p>
            <a:r>
              <a:rPr lang="en-US" dirty="0" smtClean="0"/>
              <a:t> DR Workshop (R. 13-09-011)</a:t>
            </a:r>
          </a:p>
          <a:p>
            <a:r>
              <a:rPr lang="en-US" smtClean="0"/>
              <a:t>October 16, 2013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Eric Cutter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14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657600" y="1066800"/>
            <a:ext cx="5181600" cy="3798778"/>
          </a:xfrm>
          <a:prstGeom prst="ellipse">
            <a:avLst/>
          </a:prstGeom>
          <a:solidFill>
            <a:schemeClr val="accent6">
              <a:alpha val="65098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4800" y="1177848"/>
            <a:ext cx="4857750" cy="3687729"/>
          </a:xfrm>
          <a:prstGeom prst="ellipse">
            <a:avLst/>
          </a:prstGeom>
          <a:solidFill>
            <a:schemeClr val="accent3">
              <a:alpha val="45098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485616" y="1277090"/>
            <a:ext cx="2247900" cy="85651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50000"/>
              </a:spcAft>
              <a:buBlip>
                <a:blip r:embed="rId2"/>
              </a:buBlip>
              <a:defRPr sz="2000" b="1">
                <a:solidFill>
                  <a:srgbClr val="00507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rgbClr val="E85F31"/>
              </a:buClr>
              <a:buChar char="•"/>
              <a:defRPr>
                <a:solidFill>
                  <a:srgbClr val="00507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rgbClr val="E85F31"/>
              </a:buClr>
              <a:buChar char="•"/>
              <a:defRPr sz="1600">
                <a:solidFill>
                  <a:srgbClr val="00507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85F31"/>
              </a:buClr>
              <a:buChar char="•"/>
              <a:defRPr sz="1400">
                <a:solidFill>
                  <a:srgbClr val="005070"/>
                </a:solidFill>
                <a:latin typeface="+mn-lt"/>
              </a:defRPr>
            </a:lvl4pPr>
            <a:lvl5pPr marL="2171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5F31"/>
              </a:buClr>
              <a:buChar char="•"/>
              <a:defRPr sz="1200">
                <a:solidFill>
                  <a:srgbClr val="005070"/>
                </a:solidFill>
                <a:latin typeface="+mn-lt"/>
              </a:defRPr>
            </a:lvl5pPr>
            <a:lvl6pPr marL="26289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85F31"/>
              </a:buClr>
              <a:buChar char="•"/>
              <a:defRPr sz="1200">
                <a:solidFill>
                  <a:srgbClr val="005070"/>
                </a:solidFill>
                <a:latin typeface="+mn-lt"/>
              </a:defRPr>
            </a:lvl6pPr>
            <a:lvl7pPr marL="30861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85F31"/>
              </a:buClr>
              <a:buChar char="•"/>
              <a:defRPr sz="1200">
                <a:solidFill>
                  <a:srgbClr val="005070"/>
                </a:solidFill>
                <a:latin typeface="+mn-lt"/>
              </a:defRPr>
            </a:lvl7pPr>
            <a:lvl8pPr marL="35433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85F31"/>
              </a:buClr>
              <a:buChar char="•"/>
              <a:defRPr sz="1200">
                <a:solidFill>
                  <a:srgbClr val="005070"/>
                </a:solidFill>
                <a:latin typeface="+mn-lt"/>
              </a:defRPr>
            </a:lvl8pPr>
            <a:lvl9pPr marL="40005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85F31"/>
              </a:buClr>
              <a:buChar char="•"/>
              <a:defRPr sz="1200">
                <a:solidFill>
                  <a:srgbClr val="005070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buNone/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What the grid needs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029200" y="1277090"/>
            <a:ext cx="2686050" cy="85651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50000"/>
              </a:spcAft>
              <a:buBlip>
                <a:blip r:embed="rId2"/>
              </a:buBlip>
              <a:defRPr sz="2000" b="1">
                <a:solidFill>
                  <a:srgbClr val="00507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rgbClr val="E85F31"/>
              </a:buClr>
              <a:buChar char="•"/>
              <a:defRPr>
                <a:solidFill>
                  <a:srgbClr val="00507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rgbClr val="E85F31"/>
              </a:buClr>
              <a:buChar char="•"/>
              <a:defRPr sz="1600">
                <a:solidFill>
                  <a:srgbClr val="00507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85F31"/>
              </a:buClr>
              <a:buChar char="•"/>
              <a:defRPr sz="1400">
                <a:solidFill>
                  <a:srgbClr val="005070"/>
                </a:solidFill>
                <a:latin typeface="+mn-lt"/>
              </a:defRPr>
            </a:lvl4pPr>
            <a:lvl5pPr marL="2171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5F31"/>
              </a:buClr>
              <a:buChar char="•"/>
              <a:defRPr sz="1200">
                <a:solidFill>
                  <a:srgbClr val="005070"/>
                </a:solidFill>
                <a:latin typeface="+mn-lt"/>
              </a:defRPr>
            </a:lvl5pPr>
            <a:lvl6pPr marL="26289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85F31"/>
              </a:buClr>
              <a:buChar char="•"/>
              <a:defRPr sz="1200">
                <a:solidFill>
                  <a:srgbClr val="005070"/>
                </a:solidFill>
                <a:latin typeface="+mn-lt"/>
              </a:defRPr>
            </a:lvl6pPr>
            <a:lvl7pPr marL="30861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85F31"/>
              </a:buClr>
              <a:buChar char="•"/>
              <a:defRPr sz="1200">
                <a:solidFill>
                  <a:srgbClr val="005070"/>
                </a:solidFill>
                <a:latin typeface="+mn-lt"/>
              </a:defRPr>
            </a:lvl7pPr>
            <a:lvl8pPr marL="35433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85F31"/>
              </a:buClr>
              <a:buChar char="•"/>
              <a:defRPr sz="1200">
                <a:solidFill>
                  <a:srgbClr val="005070"/>
                </a:solidFill>
                <a:latin typeface="+mn-lt"/>
              </a:defRPr>
            </a:lvl8pPr>
            <a:lvl9pPr marL="40005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85F31"/>
              </a:buClr>
              <a:buChar char="•"/>
              <a:defRPr sz="1200">
                <a:solidFill>
                  <a:srgbClr val="005070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buNone/>
              <a:defRPr/>
            </a:pP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What DERs do best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28800" y="3352800"/>
            <a:ext cx="5410199" cy="3352800"/>
          </a:xfrm>
          <a:prstGeom prst="ellipse">
            <a:avLst/>
          </a:prstGeom>
          <a:solidFill>
            <a:schemeClr val="accent2">
              <a:alpha val="45098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705100" y="5486400"/>
            <a:ext cx="3428999" cy="85651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50000"/>
              </a:spcAft>
              <a:buBlip>
                <a:blip r:embed="rId2"/>
              </a:buBlip>
              <a:defRPr sz="2000" b="1">
                <a:solidFill>
                  <a:srgbClr val="00507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rgbClr val="E85F31"/>
              </a:buClr>
              <a:buChar char="•"/>
              <a:defRPr>
                <a:solidFill>
                  <a:srgbClr val="00507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rgbClr val="E85F31"/>
              </a:buClr>
              <a:buChar char="•"/>
              <a:defRPr sz="1600">
                <a:solidFill>
                  <a:srgbClr val="00507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85F31"/>
              </a:buClr>
              <a:buChar char="•"/>
              <a:defRPr sz="1400">
                <a:solidFill>
                  <a:srgbClr val="005070"/>
                </a:solidFill>
                <a:latin typeface="+mn-lt"/>
              </a:defRPr>
            </a:lvl4pPr>
            <a:lvl5pPr marL="2171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5F31"/>
              </a:buClr>
              <a:buChar char="•"/>
              <a:defRPr sz="1200">
                <a:solidFill>
                  <a:srgbClr val="005070"/>
                </a:solidFill>
                <a:latin typeface="+mn-lt"/>
              </a:defRPr>
            </a:lvl5pPr>
            <a:lvl6pPr marL="26289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85F31"/>
              </a:buClr>
              <a:buChar char="•"/>
              <a:defRPr sz="1200">
                <a:solidFill>
                  <a:srgbClr val="005070"/>
                </a:solidFill>
                <a:latin typeface="+mn-lt"/>
              </a:defRPr>
            </a:lvl6pPr>
            <a:lvl7pPr marL="30861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85F31"/>
              </a:buClr>
              <a:buChar char="•"/>
              <a:defRPr sz="1200">
                <a:solidFill>
                  <a:srgbClr val="005070"/>
                </a:solidFill>
                <a:latin typeface="+mn-lt"/>
              </a:defRPr>
            </a:lvl7pPr>
            <a:lvl8pPr marL="35433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85F31"/>
              </a:buClr>
              <a:buChar char="•"/>
              <a:defRPr sz="1200">
                <a:solidFill>
                  <a:srgbClr val="005070"/>
                </a:solidFill>
                <a:latin typeface="+mn-lt"/>
              </a:defRPr>
            </a:lvl8pPr>
            <a:lvl9pPr marL="40005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85F31"/>
              </a:buClr>
              <a:buChar char="•"/>
              <a:defRPr sz="1200">
                <a:solidFill>
                  <a:srgbClr val="005070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What grid resources do best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088014" y="1177849"/>
            <a:ext cx="663170" cy="730110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4" descr="http://www.iclipart.com/dodl.php?linklokauth=L3RlbXAvcDI4NDYzMF9sLmpwZywxMzYyNTMyNTA5LDUwLjAuMTM1LjE3MCwwLDAsTExfMCwsZjljNmU1OWRhZWMwZDQ0ZDFkMTQ4YmYwNmUwYzNjN2E%3D/p284630_l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1320799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c276521.r21.cf1.rackcdn.com/wp-content/uploads/2012/03/Arizona_Public_Service_Energy_Storage_System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07289" y="3962400"/>
            <a:ext cx="2590800" cy="1455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Which needs do DERs fill best?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4088014" y="2133600"/>
            <a:ext cx="6631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?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026" name="Picture 2" descr="http://mitenergyconference.com/wp-content/uploads/2012/01/Demand-Response3.jpg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705600" y="2215636"/>
            <a:ext cx="1683901" cy="165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38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Can prices drive the needed response?</a:t>
            </a:r>
            <a:endParaRPr lang="en-US" sz="36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1371599"/>
            <a:ext cx="8229600" cy="3886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5334000"/>
            <a:ext cx="8839200" cy="1066800"/>
          </a:xfrm>
        </p:spPr>
        <p:txBody>
          <a:bodyPr/>
          <a:lstStyle/>
          <a:p>
            <a:r>
              <a:rPr lang="en-US" sz="2400" dirty="0" smtClean="0"/>
              <a:t>Don’t chase ISO markets just because we can</a:t>
            </a:r>
          </a:p>
          <a:p>
            <a:r>
              <a:rPr lang="en-US" sz="2400" dirty="0" smtClean="0"/>
              <a:t>Look ahead to services we need going forward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018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can load be a flexible resource?</a:t>
            </a:r>
            <a:endParaRPr lang="en-US" sz="3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7391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4953000"/>
            <a:ext cx="7924800" cy="1524000"/>
          </a:xfrm>
        </p:spPr>
        <p:txBody>
          <a:bodyPr/>
          <a:lstStyle/>
          <a:p>
            <a:r>
              <a:rPr lang="en-US" sz="2800" dirty="0" smtClean="0"/>
              <a:t>Not just removing barriers</a:t>
            </a:r>
          </a:p>
          <a:p>
            <a:r>
              <a:rPr lang="en-US" sz="2800" dirty="0" smtClean="0"/>
              <a:t>Clearly more changes are needed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3985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Will load participate?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20000" y="6553200"/>
            <a:ext cx="1066800" cy="1682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43AF4F-00D6-4312-A480-137A4D1F4103}" type="slidenum">
              <a:rPr lang="en-US" smtClean="0">
                <a:solidFill>
                  <a:srgbClr val="00507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507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54137" y="3581400"/>
            <a:ext cx="4589863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0764" y="1295400"/>
            <a:ext cx="4152900" cy="5105400"/>
          </a:xfrm>
        </p:spPr>
        <p:txBody>
          <a:bodyPr/>
          <a:lstStyle/>
          <a:p>
            <a:r>
              <a:rPr lang="en-US" sz="2800" dirty="0" smtClean="0"/>
              <a:t>UCSD </a:t>
            </a:r>
            <a:r>
              <a:rPr lang="en-US" sz="2800" dirty="0" smtClean="0"/>
              <a:t>Example</a:t>
            </a:r>
          </a:p>
          <a:p>
            <a:pPr lvl="1"/>
            <a:r>
              <a:rPr lang="en-US" sz="2600" dirty="0" smtClean="0"/>
              <a:t>can </a:t>
            </a:r>
            <a:r>
              <a:rPr lang="en-US" sz="2600" dirty="0" smtClean="0"/>
              <a:t>provide frequency regulation for a net profit </a:t>
            </a:r>
          </a:p>
          <a:p>
            <a:pPr lvl="1"/>
            <a:r>
              <a:rPr lang="en-US" sz="2400" dirty="0" smtClean="0"/>
              <a:t>But only ~ </a:t>
            </a:r>
            <a:r>
              <a:rPr lang="en-US" sz="2400" dirty="0"/>
              <a:t>1-2% of total energy </a:t>
            </a:r>
            <a:r>
              <a:rPr lang="en-US" sz="2400" dirty="0" smtClean="0"/>
              <a:t>costs </a:t>
            </a:r>
          </a:p>
          <a:p>
            <a:r>
              <a:rPr lang="en-US" sz="2800" dirty="0" smtClean="0"/>
              <a:t>Incentives for local benefits?</a:t>
            </a:r>
            <a:endParaRPr lang="en-US" sz="2800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341"/>
          <a:stretch/>
        </p:blipFill>
        <p:spPr bwMode="auto">
          <a:xfrm>
            <a:off x="4567506" y="1282889"/>
            <a:ext cx="4576493" cy="222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994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42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5"/>
</p:tagLst>
</file>

<file path=ppt/theme/theme1.xml><?xml version="1.0" encoding="utf-8"?>
<a:theme xmlns:a="http://schemas.openxmlformats.org/drawingml/2006/main" name="E3 - Eric Template">
  <a:themeElements>
    <a:clrScheme name="E3">
      <a:dk1>
        <a:srgbClr val="005070"/>
      </a:dk1>
      <a:lt1>
        <a:srgbClr val="FFFFFF"/>
      </a:lt1>
      <a:dk2>
        <a:srgbClr val="005070"/>
      </a:dk2>
      <a:lt2>
        <a:srgbClr val="808080"/>
      </a:lt2>
      <a:accent1>
        <a:srgbClr val="005070"/>
      </a:accent1>
      <a:accent2>
        <a:srgbClr val="947C30"/>
      </a:accent2>
      <a:accent3>
        <a:srgbClr val="9F2214"/>
      </a:accent3>
      <a:accent4>
        <a:srgbClr val="4D4D4D"/>
      </a:accent4>
      <a:accent5>
        <a:srgbClr val="B9CDE5"/>
      </a:accent5>
      <a:accent6>
        <a:srgbClr val="E85F31"/>
      </a:accent6>
      <a:hlink>
        <a:srgbClr val="005070"/>
      </a:hlink>
      <a:folHlink>
        <a:srgbClr val="BD5500"/>
      </a:folHlink>
    </a:clrScheme>
    <a:fontScheme name="PowerPoint Template_Fina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 Template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4_E3 - Eric Template">
  <a:themeElements>
    <a:clrScheme name="EThree">
      <a:dk1>
        <a:srgbClr val="005070"/>
      </a:dk1>
      <a:lt1>
        <a:srgbClr val="FFFFFF"/>
      </a:lt1>
      <a:dk2>
        <a:srgbClr val="992702"/>
      </a:dk2>
      <a:lt2>
        <a:srgbClr val="808080"/>
      </a:lt2>
      <a:accent1>
        <a:srgbClr val="B1953A"/>
      </a:accent1>
      <a:accent2>
        <a:srgbClr val="0075A3"/>
      </a:accent2>
      <a:accent3>
        <a:srgbClr val="4D7000"/>
      </a:accent3>
      <a:accent4>
        <a:srgbClr val="704500"/>
      </a:accent4>
      <a:accent5>
        <a:srgbClr val="BD5500"/>
      </a:accent5>
      <a:accent6>
        <a:srgbClr val="628F00"/>
      </a:accent6>
      <a:hlink>
        <a:srgbClr val="005070"/>
      </a:hlink>
      <a:folHlink>
        <a:srgbClr val="BD5500"/>
      </a:folHlink>
    </a:clrScheme>
    <a:fontScheme name="PowerPoint Template_Fina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57150">
          <a:solidFill>
            <a:schemeClr val="tx2">
              <a:lumMod val="60000"/>
              <a:lumOff val="4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owerPoint Template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5_E3 - Eric Template">
  <a:themeElements>
    <a:clrScheme name="EThree">
      <a:dk1>
        <a:srgbClr val="005070"/>
      </a:dk1>
      <a:lt1>
        <a:srgbClr val="FFFFFF"/>
      </a:lt1>
      <a:dk2>
        <a:srgbClr val="992702"/>
      </a:dk2>
      <a:lt2>
        <a:srgbClr val="808080"/>
      </a:lt2>
      <a:accent1>
        <a:srgbClr val="B1953A"/>
      </a:accent1>
      <a:accent2>
        <a:srgbClr val="0075A3"/>
      </a:accent2>
      <a:accent3>
        <a:srgbClr val="4D7000"/>
      </a:accent3>
      <a:accent4>
        <a:srgbClr val="704500"/>
      </a:accent4>
      <a:accent5>
        <a:srgbClr val="BD5500"/>
      </a:accent5>
      <a:accent6>
        <a:srgbClr val="628F00"/>
      </a:accent6>
      <a:hlink>
        <a:srgbClr val="005070"/>
      </a:hlink>
      <a:folHlink>
        <a:srgbClr val="BD5500"/>
      </a:folHlink>
    </a:clrScheme>
    <a:fontScheme name="PowerPoint Template_Fina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57150">
          <a:solidFill>
            <a:schemeClr val="tx2">
              <a:lumMod val="60000"/>
              <a:lumOff val="4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owerPoint Template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6_E3 - Eric Template">
  <a:themeElements>
    <a:clrScheme name="EThree">
      <a:dk1>
        <a:srgbClr val="005070"/>
      </a:dk1>
      <a:lt1>
        <a:srgbClr val="FFFFFF"/>
      </a:lt1>
      <a:dk2>
        <a:srgbClr val="992702"/>
      </a:dk2>
      <a:lt2>
        <a:srgbClr val="808080"/>
      </a:lt2>
      <a:accent1>
        <a:srgbClr val="B1953A"/>
      </a:accent1>
      <a:accent2>
        <a:srgbClr val="0075A3"/>
      </a:accent2>
      <a:accent3>
        <a:srgbClr val="4D7000"/>
      </a:accent3>
      <a:accent4>
        <a:srgbClr val="704500"/>
      </a:accent4>
      <a:accent5>
        <a:srgbClr val="BD5500"/>
      </a:accent5>
      <a:accent6>
        <a:srgbClr val="628F00"/>
      </a:accent6>
      <a:hlink>
        <a:srgbClr val="005070"/>
      </a:hlink>
      <a:folHlink>
        <a:srgbClr val="BD5500"/>
      </a:folHlink>
    </a:clrScheme>
    <a:fontScheme name="PowerPoint Template_Fina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57150">
          <a:solidFill>
            <a:schemeClr val="tx2">
              <a:lumMod val="60000"/>
              <a:lumOff val="4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owerPoint Template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nd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ough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each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eter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E3 - Eric Template">
  <a:themeElements>
    <a:clrScheme name="E3">
      <a:dk1>
        <a:srgbClr val="005070"/>
      </a:dk1>
      <a:lt1>
        <a:srgbClr val="FFFFFF"/>
      </a:lt1>
      <a:dk2>
        <a:srgbClr val="005070"/>
      </a:dk2>
      <a:lt2>
        <a:srgbClr val="808080"/>
      </a:lt2>
      <a:accent1>
        <a:srgbClr val="005070"/>
      </a:accent1>
      <a:accent2>
        <a:srgbClr val="947C30"/>
      </a:accent2>
      <a:accent3>
        <a:srgbClr val="9F2214"/>
      </a:accent3>
      <a:accent4>
        <a:srgbClr val="4D4D4D"/>
      </a:accent4>
      <a:accent5>
        <a:srgbClr val="B9CDE5"/>
      </a:accent5>
      <a:accent6>
        <a:srgbClr val="E85F31"/>
      </a:accent6>
      <a:hlink>
        <a:srgbClr val="005070"/>
      </a:hlink>
      <a:folHlink>
        <a:srgbClr val="BD5500"/>
      </a:folHlink>
    </a:clrScheme>
    <a:fontScheme name="PowerPoint Template_Fina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 Template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Wind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E3 - Eric Template">
  <a:themeElements>
    <a:clrScheme name="EThree">
      <a:dk1>
        <a:srgbClr val="005070"/>
      </a:dk1>
      <a:lt1>
        <a:srgbClr val="FFFFFF"/>
      </a:lt1>
      <a:dk2>
        <a:srgbClr val="992702"/>
      </a:dk2>
      <a:lt2>
        <a:srgbClr val="808080"/>
      </a:lt2>
      <a:accent1>
        <a:srgbClr val="B1953A"/>
      </a:accent1>
      <a:accent2>
        <a:srgbClr val="0075A3"/>
      </a:accent2>
      <a:accent3>
        <a:srgbClr val="4D7000"/>
      </a:accent3>
      <a:accent4>
        <a:srgbClr val="704500"/>
      </a:accent4>
      <a:accent5>
        <a:srgbClr val="BD5500"/>
      </a:accent5>
      <a:accent6>
        <a:srgbClr val="628F00"/>
      </a:accent6>
      <a:hlink>
        <a:srgbClr val="005070"/>
      </a:hlink>
      <a:folHlink>
        <a:srgbClr val="BD5500"/>
      </a:folHlink>
    </a:clrScheme>
    <a:fontScheme name="PowerPoint Template_Fina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57150">
          <a:solidFill>
            <a:schemeClr val="tx2">
              <a:lumMod val="60000"/>
              <a:lumOff val="4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owerPoint Template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E3 - Eric Template">
  <a:themeElements>
    <a:clrScheme name="EThree">
      <a:dk1>
        <a:srgbClr val="005070"/>
      </a:dk1>
      <a:lt1>
        <a:srgbClr val="FFFFFF"/>
      </a:lt1>
      <a:dk2>
        <a:srgbClr val="992702"/>
      </a:dk2>
      <a:lt2>
        <a:srgbClr val="808080"/>
      </a:lt2>
      <a:accent1>
        <a:srgbClr val="B1953A"/>
      </a:accent1>
      <a:accent2>
        <a:srgbClr val="0075A3"/>
      </a:accent2>
      <a:accent3>
        <a:srgbClr val="4D7000"/>
      </a:accent3>
      <a:accent4>
        <a:srgbClr val="704500"/>
      </a:accent4>
      <a:accent5>
        <a:srgbClr val="BD5500"/>
      </a:accent5>
      <a:accent6>
        <a:srgbClr val="628F00"/>
      </a:accent6>
      <a:hlink>
        <a:srgbClr val="005070"/>
      </a:hlink>
      <a:folHlink>
        <a:srgbClr val="BD5500"/>
      </a:folHlink>
    </a:clrScheme>
    <a:fontScheme name="PowerPoint Template_Fina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57150">
          <a:solidFill>
            <a:schemeClr val="tx2">
              <a:lumMod val="60000"/>
              <a:lumOff val="4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owerPoint Template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3065</TotalTime>
  <Words>110</Words>
  <Application>Microsoft Office PowerPoint</Application>
  <PresentationFormat>On-screen Show (4:3)</PresentationFormat>
  <Paragraphs>24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E3 - Eric Template</vt:lpstr>
      <vt:lpstr>Wind</vt:lpstr>
      <vt:lpstr>Tough</vt:lpstr>
      <vt:lpstr>Beach</vt:lpstr>
      <vt:lpstr>Meter</vt:lpstr>
      <vt:lpstr>1_E3 - Eric Template</vt:lpstr>
      <vt:lpstr>1_Wind</vt:lpstr>
      <vt:lpstr>2_E3 - Eric Template</vt:lpstr>
      <vt:lpstr>3_E3 - Eric Template</vt:lpstr>
      <vt:lpstr>4_E3 - Eric Template</vt:lpstr>
      <vt:lpstr>5_E3 - Eric Template</vt:lpstr>
      <vt:lpstr>6_E3 - Eric Template</vt:lpstr>
      <vt:lpstr>Load in Wholesale Markets</vt:lpstr>
      <vt:lpstr>Which needs do DERs fill best?</vt:lpstr>
      <vt:lpstr>Can prices drive the needed response?</vt:lpstr>
      <vt:lpstr>How can load be a flexible resource?</vt:lpstr>
      <vt:lpstr>Will load participate?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Cutter</dc:creator>
  <cp:lastModifiedBy>Eric Cutter</cp:lastModifiedBy>
  <cp:revision>212</cp:revision>
  <dcterms:created xsi:type="dcterms:W3CDTF">2012-02-19T00:37:27Z</dcterms:created>
  <dcterms:modified xsi:type="dcterms:W3CDTF">2013-10-15T19:50:18Z</dcterms:modified>
</cp:coreProperties>
</file>