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
  </p:notesMasterIdLst>
  <p:sldIdLst>
    <p:sldId id="256" r:id="rId2"/>
    <p:sldId id="259" r:id="rId3"/>
    <p:sldId id="258" r:id="rId4"/>
    <p:sldId id="260" r:id="rId5"/>
  </p:sldIdLst>
  <p:sldSz cx="9144000" cy="6858000" type="screen4x3"/>
  <p:notesSz cx="6858000" cy="9144000"/>
  <p:defaultTextStyle>
    <a:defPPr>
      <a:defRPr lang="en-US"/>
    </a:defPPr>
    <a:lvl1pPr marL="0" algn="l" defTabSz="914303" rtl="0" eaLnBrk="1" latinLnBrk="0" hangingPunct="1">
      <a:defRPr sz="1800" kern="1200">
        <a:solidFill>
          <a:schemeClr val="tx1"/>
        </a:solidFill>
        <a:latin typeface="+mn-lt"/>
        <a:ea typeface="+mn-ea"/>
        <a:cs typeface="+mn-cs"/>
      </a:defRPr>
    </a:lvl1pPr>
    <a:lvl2pPr marL="457152"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5" algn="l" defTabSz="914303" rtl="0" eaLnBrk="1" latinLnBrk="0" hangingPunct="1">
      <a:defRPr sz="1800" kern="1200">
        <a:solidFill>
          <a:schemeClr val="tx1"/>
        </a:solidFill>
        <a:latin typeface="+mn-lt"/>
        <a:ea typeface="+mn-ea"/>
        <a:cs typeface="+mn-cs"/>
      </a:defRPr>
    </a:lvl4pPr>
    <a:lvl5pPr marL="1828606" algn="l" defTabSz="914303" rtl="0" eaLnBrk="1" latinLnBrk="0" hangingPunct="1">
      <a:defRPr sz="1800" kern="1200">
        <a:solidFill>
          <a:schemeClr val="tx1"/>
        </a:solidFill>
        <a:latin typeface="+mn-lt"/>
        <a:ea typeface="+mn-ea"/>
        <a:cs typeface="+mn-cs"/>
      </a:defRPr>
    </a:lvl5pPr>
    <a:lvl6pPr marL="2285758" algn="l" defTabSz="914303" rtl="0" eaLnBrk="1" latinLnBrk="0" hangingPunct="1">
      <a:defRPr sz="1800" kern="1200">
        <a:solidFill>
          <a:schemeClr val="tx1"/>
        </a:solidFill>
        <a:latin typeface="+mn-lt"/>
        <a:ea typeface="+mn-ea"/>
        <a:cs typeface="+mn-cs"/>
      </a:defRPr>
    </a:lvl6pPr>
    <a:lvl7pPr marL="2742909" algn="l" defTabSz="914303" rtl="0" eaLnBrk="1" latinLnBrk="0" hangingPunct="1">
      <a:defRPr sz="1800" kern="1200">
        <a:solidFill>
          <a:schemeClr val="tx1"/>
        </a:solidFill>
        <a:latin typeface="+mn-lt"/>
        <a:ea typeface="+mn-ea"/>
        <a:cs typeface="+mn-cs"/>
      </a:defRPr>
    </a:lvl7pPr>
    <a:lvl8pPr marL="3200061" algn="l" defTabSz="914303" rtl="0" eaLnBrk="1" latinLnBrk="0" hangingPunct="1">
      <a:defRPr sz="1800" kern="1200">
        <a:solidFill>
          <a:schemeClr val="tx1"/>
        </a:solidFill>
        <a:latin typeface="+mn-lt"/>
        <a:ea typeface="+mn-ea"/>
        <a:cs typeface="+mn-cs"/>
      </a:defRPr>
    </a:lvl8pPr>
    <a:lvl9pPr marL="3657212" algn="l" defTabSz="91430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0231" autoAdjust="0"/>
  </p:normalViewPr>
  <p:slideViewPr>
    <p:cSldViewPr>
      <p:cViewPr varScale="1">
        <p:scale>
          <a:sx n="66" d="100"/>
          <a:sy n="66" d="100"/>
        </p:scale>
        <p:origin x="-1356" y="-108"/>
      </p:cViewPr>
      <p:guideLst>
        <p:guide orient="horz" pos="2160"/>
        <p:guide pos="28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4C7C4-3F89-499A-8752-D37339780CD5}" type="datetimeFigureOut">
              <a:rPr lang="en-US" smtClean="0"/>
              <a:t>10/21/2013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6E12B-025A-41A2-87E9-6C61EA878735}" type="slidenum">
              <a:rPr lang="en-US" smtClean="0"/>
              <a:t>‹#›</a:t>
            </a:fld>
            <a:endParaRPr lang="en-US"/>
          </a:p>
        </p:txBody>
      </p:sp>
    </p:spTree>
    <p:extLst>
      <p:ext uri="{BB962C8B-B14F-4D97-AF65-F5344CB8AC3E}">
        <p14:creationId xmlns:p14="http://schemas.microsoft.com/office/powerpoint/2010/main" val="4249549438"/>
      </p:ext>
    </p:extLst>
  </p:cSld>
  <p:clrMap bg1="lt1" tx1="dk1" bg2="lt2" tx2="dk2" accent1="accent1" accent2="accent2" accent3="accent3" accent4="accent4" accent5="accent5" accent6="accent6" hlink="hlink" folHlink="folHlink"/>
  <p:notesStyle>
    <a:lvl1pPr marL="0" algn="l" defTabSz="914303" rtl="0" eaLnBrk="1" latinLnBrk="0" hangingPunct="1">
      <a:defRPr sz="1200" kern="1200">
        <a:solidFill>
          <a:schemeClr val="tx1"/>
        </a:solidFill>
        <a:latin typeface="+mn-lt"/>
        <a:ea typeface="+mn-ea"/>
        <a:cs typeface="+mn-cs"/>
      </a:defRPr>
    </a:lvl1pPr>
    <a:lvl2pPr marL="457152" algn="l" defTabSz="914303" rtl="0" eaLnBrk="1" latinLnBrk="0" hangingPunct="1">
      <a:defRPr sz="1200" kern="1200">
        <a:solidFill>
          <a:schemeClr val="tx1"/>
        </a:solidFill>
        <a:latin typeface="+mn-lt"/>
        <a:ea typeface="+mn-ea"/>
        <a:cs typeface="+mn-cs"/>
      </a:defRPr>
    </a:lvl2pPr>
    <a:lvl3pPr marL="914303" algn="l" defTabSz="914303" rtl="0" eaLnBrk="1" latinLnBrk="0" hangingPunct="1">
      <a:defRPr sz="1200" kern="1200">
        <a:solidFill>
          <a:schemeClr val="tx1"/>
        </a:solidFill>
        <a:latin typeface="+mn-lt"/>
        <a:ea typeface="+mn-ea"/>
        <a:cs typeface="+mn-cs"/>
      </a:defRPr>
    </a:lvl3pPr>
    <a:lvl4pPr marL="1371455" algn="l" defTabSz="914303" rtl="0" eaLnBrk="1" latinLnBrk="0" hangingPunct="1">
      <a:defRPr sz="1200" kern="1200">
        <a:solidFill>
          <a:schemeClr val="tx1"/>
        </a:solidFill>
        <a:latin typeface="+mn-lt"/>
        <a:ea typeface="+mn-ea"/>
        <a:cs typeface="+mn-cs"/>
      </a:defRPr>
    </a:lvl4pPr>
    <a:lvl5pPr marL="1828606" algn="l" defTabSz="914303" rtl="0" eaLnBrk="1" latinLnBrk="0" hangingPunct="1">
      <a:defRPr sz="1200" kern="1200">
        <a:solidFill>
          <a:schemeClr val="tx1"/>
        </a:solidFill>
        <a:latin typeface="+mn-lt"/>
        <a:ea typeface="+mn-ea"/>
        <a:cs typeface="+mn-cs"/>
      </a:defRPr>
    </a:lvl5pPr>
    <a:lvl6pPr marL="2285758" algn="l" defTabSz="914303" rtl="0" eaLnBrk="1" latinLnBrk="0" hangingPunct="1">
      <a:defRPr sz="1200" kern="1200">
        <a:solidFill>
          <a:schemeClr val="tx1"/>
        </a:solidFill>
        <a:latin typeface="+mn-lt"/>
        <a:ea typeface="+mn-ea"/>
        <a:cs typeface="+mn-cs"/>
      </a:defRPr>
    </a:lvl6pPr>
    <a:lvl7pPr marL="2742909" algn="l" defTabSz="914303" rtl="0" eaLnBrk="1" latinLnBrk="0" hangingPunct="1">
      <a:defRPr sz="1200" kern="1200">
        <a:solidFill>
          <a:schemeClr val="tx1"/>
        </a:solidFill>
        <a:latin typeface="+mn-lt"/>
        <a:ea typeface="+mn-ea"/>
        <a:cs typeface="+mn-cs"/>
      </a:defRPr>
    </a:lvl7pPr>
    <a:lvl8pPr marL="3200061" algn="l" defTabSz="914303" rtl="0" eaLnBrk="1" latinLnBrk="0" hangingPunct="1">
      <a:defRPr sz="1200" kern="1200">
        <a:solidFill>
          <a:schemeClr val="tx1"/>
        </a:solidFill>
        <a:latin typeface="+mn-lt"/>
        <a:ea typeface="+mn-ea"/>
        <a:cs typeface="+mn-cs"/>
      </a:defRPr>
    </a:lvl8pPr>
    <a:lvl9pPr marL="3657212" algn="l" defTabSz="9143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 &amp; 4: Joint study</a:t>
            </a:r>
            <a:r>
              <a:rPr lang="en-US" baseline="0" dirty="0" smtClean="0"/>
              <a:t> conducted by U C Berkeley, </a:t>
            </a:r>
            <a:r>
              <a:rPr lang="en-US" dirty="0" smtClean="0"/>
              <a:t>EPA and the CPUC. The Base Interruptible Program</a:t>
            </a:r>
            <a:r>
              <a:rPr lang="en-US" baseline="0" dirty="0" smtClean="0"/>
              <a:t> (BIP) DR program in PG&amp;E permits BUGs, but the Peak Day Pricing (PDP) program is not allowed under CARB’s ATCM – although many BUGs appear to be enrolled in the PDP.</a:t>
            </a:r>
            <a:endParaRPr lang="en-US" dirty="0"/>
          </a:p>
        </p:txBody>
      </p:sp>
      <p:sp>
        <p:nvSpPr>
          <p:cNvPr id="4" name="Slide Number Placeholder 3"/>
          <p:cNvSpPr>
            <a:spLocks noGrp="1"/>
          </p:cNvSpPr>
          <p:nvPr>
            <p:ph type="sldNum" sz="quarter" idx="10"/>
          </p:nvPr>
        </p:nvSpPr>
        <p:spPr/>
        <p:txBody>
          <a:bodyPr/>
          <a:lstStyle/>
          <a:p>
            <a:fld id="{8596E12B-025A-41A2-87E9-6C61EA878735}" type="slidenum">
              <a:rPr lang="en-US" smtClean="0"/>
              <a:t>2</a:t>
            </a:fld>
            <a:endParaRPr lang="en-US"/>
          </a:p>
        </p:txBody>
      </p:sp>
    </p:spTree>
    <p:extLst>
      <p:ext uri="{BB962C8B-B14F-4D97-AF65-F5344CB8AC3E}">
        <p14:creationId xmlns:p14="http://schemas.microsoft.com/office/powerpoint/2010/main" val="206274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 tiny fraction is &lt;5% of BUGs in the Bay Area.</a:t>
            </a:r>
            <a:endParaRPr lang="en-US" dirty="0"/>
          </a:p>
        </p:txBody>
      </p:sp>
      <p:sp>
        <p:nvSpPr>
          <p:cNvPr id="4" name="Slide Number Placeholder 3"/>
          <p:cNvSpPr>
            <a:spLocks noGrp="1"/>
          </p:cNvSpPr>
          <p:nvPr>
            <p:ph type="sldNum" sz="quarter" idx="10"/>
          </p:nvPr>
        </p:nvSpPr>
        <p:spPr/>
        <p:txBody>
          <a:bodyPr/>
          <a:lstStyle/>
          <a:p>
            <a:fld id="{8596E12B-025A-41A2-87E9-6C61EA878735}" type="slidenum">
              <a:rPr lang="en-US" smtClean="0"/>
              <a:t>3</a:t>
            </a:fld>
            <a:endParaRPr lang="en-US"/>
          </a:p>
        </p:txBody>
      </p:sp>
    </p:spTree>
    <p:extLst>
      <p:ext uri="{BB962C8B-B14F-4D97-AF65-F5344CB8AC3E}">
        <p14:creationId xmlns:p14="http://schemas.microsoft.com/office/powerpoint/2010/main" val="373189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6E12B-025A-41A2-87E9-6C61EA878735}" type="slidenum">
              <a:rPr lang="en-US" smtClean="0"/>
              <a:t>4</a:t>
            </a:fld>
            <a:endParaRPr lang="en-US"/>
          </a:p>
        </p:txBody>
      </p:sp>
    </p:spTree>
    <p:extLst>
      <p:ext uri="{BB962C8B-B14F-4D97-AF65-F5344CB8AC3E}">
        <p14:creationId xmlns:p14="http://schemas.microsoft.com/office/powerpoint/2010/main" val="1333851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nrdc.org/" TargetMode="External"/><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4306" name="Rectangle 2"/>
          <p:cNvSpPr>
            <a:spLocks noGrp="1" noChangeArrowheads="1"/>
          </p:cNvSpPr>
          <p:nvPr>
            <p:ph type="ctrTitle"/>
          </p:nvPr>
        </p:nvSpPr>
        <p:spPr>
          <a:xfrm>
            <a:off x="2402224" y="3198997"/>
            <a:ext cx="6208848" cy="432471"/>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nchor="ctr"/>
          <a:lstStyle>
            <a:lvl1pPr>
              <a:defRPr/>
            </a:lvl1pPr>
          </a:lstStyle>
          <a:p>
            <a:pPr lvl="0"/>
            <a:r>
              <a:rPr lang="en-US" altLang="en-US" noProof="0" smtClean="0"/>
              <a:t>Click to edit Master title style</a:t>
            </a:r>
          </a:p>
        </p:txBody>
      </p:sp>
      <p:sp>
        <p:nvSpPr>
          <p:cNvPr id="1634307" name="Rectangle 3"/>
          <p:cNvSpPr>
            <a:spLocks noGrp="1" noChangeArrowheads="1"/>
          </p:cNvSpPr>
          <p:nvPr>
            <p:ph type="subTitle" idx="1"/>
          </p:nvPr>
        </p:nvSpPr>
        <p:spPr>
          <a:xfrm>
            <a:off x="2363348" y="5940409"/>
            <a:ext cx="6210468" cy="400091"/>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nchor="ctr"/>
          <a:lstStyle>
            <a:lvl1pPr marL="0" indent="0" algn="ctr">
              <a:buFont typeface="Wingdings" pitchFamily="2" charset="2"/>
              <a:buNone/>
              <a:defRPr/>
            </a:lvl1pPr>
          </a:lstStyle>
          <a:p>
            <a:pPr lvl="0"/>
            <a:r>
              <a:rPr lang="en-US" altLang="en-US" noProof="0" smtClean="0"/>
              <a:t>Click to edit Master subtitle style</a:t>
            </a:r>
          </a:p>
        </p:txBody>
      </p:sp>
      <p:sp>
        <p:nvSpPr>
          <p:cNvPr id="1634308" name="Text Box 4"/>
          <p:cNvSpPr txBox="1">
            <a:spLocks noChangeArrowheads="1"/>
          </p:cNvSpPr>
          <p:nvPr/>
        </p:nvSpPr>
        <p:spPr bwMode="gray">
          <a:xfrm>
            <a:off x="8620791" y="6658772"/>
            <a:ext cx="369324"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algn="r" eaLnBrk="1" hangingPunct="1"/>
            <a:fld id="{EE9FAA47-4950-4C3F-9869-BC86AB4B7E08}" type="slidenum">
              <a:rPr lang="en-US" altLang="en-US" sz="800" b="1">
                <a:solidFill>
                  <a:schemeClr val="tx2"/>
                </a:solidFill>
                <a:latin typeface="Arial" charset="0"/>
              </a:rPr>
              <a:pPr algn="r" eaLnBrk="1" hangingPunct="1"/>
              <a:t>‹#›</a:t>
            </a:fld>
            <a:endParaRPr lang="en-US" altLang="en-US" sz="800" b="1">
              <a:solidFill>
                <a:schemeClr val="tx2"/>
              </a:solidFill>
              <a:latin typeface="Arial" charset="0"/>
            </a:endParaRPr>
          </a:p>
        </p:txBody>
      </p:sp>
      <p:grpSp>
        <p:nvGrpSpPr>
          <p:cNvPr id="1634309" name="McK Slide Elements"/>
          <p:cNvGrpSpPr>
            <a:grpSpLocks/>
          </p:cNvGrpSpPr>
          <p:nvPr/>
        </p:nvGrpSpPr>
        <p:grpSpPr bwMode="auto">
          <a:xfrm>
            <a:off x="124729" y="542615"/>
            <a:ext cx="8794113" cy="6287850"/>
            <a:chOff x="77" y="335"/>
            <a:chExt cx="5429" cy="3882"/>
          </a:xfrm>
        </p:grpSpPr>
        <p:sp>
          <p:nvSpPr>
            <p:cNvPr id="1634310" name="McK Measure" hidden="1"/>
            <p:cNvSpPr txBox="1">
              <a:spLocks noChangeArrowheads="1"/>
            </p:cNvSpPr>
            <p:nvPr userDrawn="1"/>
          </p:nvSpPr>
          <p:spPr bwMode="auto">
            <a:xfrm>
              <a:off x="77" y="335"/>
              <a:ext cx="54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eaLnBrk="1" hangingPunct="1"/>
              <a:r>
                <a:rPr lang="en-US" altLang="en-US" sz="1600">
                  <a:latin typeface="Arial" charset="0"/>
                </a:rPr>
                <a:t>Unit of measure</a:t>
              </a:r>
            </a:p>
          </p:txBody>
        </p:sp>
        <p:sp>
          <p:nvSpPr>
            <p:cNvPr id="1634311" name="McK Footnote" hidden="1"/>
            <p:cNvSpPr txBox="1">
              <a:spLocks noChangeArrowheads="1"/>
            </p:cNvSpPr>
            <p:nvPr userDrawn="1"/>
          </p:nvSpPr>
          <p:spPr bwMode="auto">
            <a:xfrm>
              <a:off x="79" y="3987"/>
              <a:ext cx="5145"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574675" indent="-574675" defTabSz="895350">
                <a:tabLst>
                  <a:tab pos="533400" algn="r"/>
                </a:tabLst>
                <a:defRPr sz="2400">
                  <a:solidFill>
                    <a:schemeClr val="tx1"/>
                  </a:solidFill>
                  <a:latin typeface="Times New Roman" pitchFamily="18" charset="0"/>
                </a:defRPr>
              </a:lvl1pPr>
              <a:lvl2pPr marL="1031875" defTabSz="895350">
                <a:tabLst>
                  <a:tab pos="533400" algn="r"/>
                </a:tabLst>
                <a:defRPr sz="2400">
                  <a:solidFill>
                    <a:schemeClr val="tx1"/>
                  </a:solidFill>
                  <a:latin typeface="Times New Roman" pitchFamily="18" charset="0"/>
                </a:defRPr>
              </a:lvl2pPr>
              <a:lvl3pPr marL="1217613" defTabSz="895350">
                <a:tabLst>
                  <a:tab pos="533400" algn="r"/>
                </a:tabLst>
                <a:defRPr sz="2400">
                  <a:solidFill>
                    <a:schemeClr val="tx1"/>
                  </a:solidFill>
                  <a:latin typeface="Times New Roman" pitchFamily="18" charset="0"/>
                </a:defRPr>
              </a:lvl3pPr>
              <a:lvl4pPr marL="1404938" defTabSz="895350">
                <a:tabLst>
                  <a:tab pos="533400" algn="r"/>
                </a:tabLst>
                <a:defRPr sz="2400">
                  <a:solidFill>
                    <a:schemeClr val="tx1"/>
                  </a:solidFill>
                  <a:latin typeface="Times New Roman" pitchFamily="18" charset="0"/>
                </a:defRPr>
              </a:lvl4pPr>
              <a:lvl5pPr marL="1792288" defTabSz="895350">
                <a:tabLst>
                  <a:tab pos="533400" algn="r"/>
                </a:tabLst>
                <a:defRPr sz="2400">
                  <a:solidFill>
                    <a:schemeClr val="tx1"/>
                  </a:solidFill>
                  <a:latin typeface="Times New Roman" pitchFamily="18" charset="0"/>
                </a:defRPr>
              </a:lvl5pPr>
              <a:lvl6pPr marL="2249488" defTabSz="895350" fontAlgn="base">
                <a:spcBef>
                  <a:spcPct val="0"/>
                </a:spcBef>
                <a:spcAft>
                  <a:spcPct val="0"/>
                </a:spcAft>
                <a:tabLst>
                  <a:tab pos="533400" algn="r"/>
                </a:tabLst>
                <a:defRPr sz="2400">
                  <a:solidFill>
                    <a:schemeClr val="tx1"/>
                  </a:solidFill>
                  <a:latin typeface="Times New Roman" pitchFamily="18" charset="0"/>
                </a:defRPr>
              </a:lvl6pPr>
              <a:lvl7pPr marL="2706688" defTabSz="895350" fontAlgn="base">
                <a:spcBef>
                  <a:spcPct val="0"/>
                </a:spcBef>
                <a:spcAft>
                  <a:spcPct val="0"/>
                </a:spcAft>
                <a:tabLst>
                  <a:tab pos="533400" algn="r"/>
                </a:tabLst>
                <a:defRPr sz="2400">
                  <a:solidFill>
                    <a:schemeClr val="tx1"/>
                  </a:solidFill>
                  <a:latin typeface="Times New Roman" pitchFamily="18" charset="0"/>
                </a:defRPr>
              </a:lvl7pPr>
              <a:lvl8pPr marL="3163888" defTabSz="895350" fontAlgn="base">
                <a:spcBef>
                  <a:spcPct val="0"/>
                </a:spcBef>
                <a:spcAft>
                  <a:spcPct val="0"/>
                </a:spcAft>
                <a:tabLst>
                  <a:tab pos="533400" algn="r"/>
                </a:tabLst>
                <a:defRPr sz="2400">
                  <a:solidFill>
                    <a:schemeClr val="tx1"/>
                  </a:solidFill>
                  <a:latin typeface="Times New Roman" pitchFamily="18" charset="0"/>
                </a:defRPr>
              </a:lvl8pPr>
              <a:lvl9pPr marL="3621088" defTabSz="895350" fontAlgn="base">
                <a:spcBef>
                  <a:spcPct val="0"/>
                </a:spcBef>
                <a:spcAft>
                  <a:spcPct val="0"/>
                </a:spcAft>
                <a:tabLst>
                  <a:tab pos="533400" algn="r"/>
                </a:tabLst>
                <a:defRPr sz="2400">
                  <a:solidFill>
                    <a:schemeClr val="tx1"/>
                  </a:solidFill>
                  <a:latin typeface="Times New Roman" pitchFamily="18" charset="0"/>
                </a:defRPr>
              </a:lvl9pPr>
            </a:lstStyle>
            <a:p>
              <a:pPr eaLnBrk="1" hangingPunct="1"/>
              <a:r>
                <a:rPr lang="en-US" altLang="en-US" sz="1200">
                  <a:solidFill>
                    <a:srgbClr val="000000"/>
                  </a:solidFill>
                  <a:latin typeface="Arial" charset="0"/>
                </a:rPr>
                <a:t>	*	Footnote</a:t>
              </a:r>
            </a:p>
            <a:p>
              <a:pPr eaLnBrk="1" hangingPunct="1"/>
              <a:r>
                <a:rPr lang="en-US" altLang="en-US" sz="1200">
                  <a:solidFill>
                    <a:srgbClr val="000000"/>
                  </a:solidFill>
                  <a:latin typeface="Arial" charset="0"/>
                </a:rPr>
                <a:t>Source:		Source</a:t>
              </a:r>
            </a:p>
          </p:txBody>
        </p:sp>
      </p:grpSp>
      <p:grpSp>
        <p:nvGrpSpPr>
          <p:cNvPr id="1634312" name="Group 8"/>
          <p:cNvGrpSpPr>
            <a:grpSpLocks/>
          </p:cNvGrpSpPr>
          <p:nvPr/>
        </p:nvGrpSpPr>
        <p:grpSpPr bwMode="auto">
          <a:xfrm>
            <a:off x="5928616" y="366063"/>
            <a:ext cx="2261297" cy="1572773"/>
            <a:chOff x="2450" y="1586"/>
            <a:chExt cx="744" cy="594"/>
          </a:xfrm>
        </p:grpSpPr>
        <p:pic>
          <p:nvPicPr>
            <p:cNvPr id="1634313" name="Picture 9" descr="The Earth's Best Def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0" y="2054"/>
              <a:ext cx="744" cy="126"/>
            </a:xfrm>
            <a:prstGeom prst="rect">
              <a:avLst/>
            </a:prstGeom>
            <a:noFill/>
            <a:extLst>
              <a:ext uri="{909E8E84-426E-40DD-AFC4-6F175D3DCCD1}">
                <a14:hiddenFill xmlns:a14="http://schemas.microsoft.com/office/drawing/2010/main">
                  <a:solidFill>
                    <a:srgbClr val="FFFFFF"/>
                  </a:solidFill>
                </a14:hiddenFill>
              </a:ext>
            </a:extLst>
          </p:spPr>
        </p:pic>
        <p:pic>
          <p:nvPicPr>
            <p:cNvPr id="1634314" name="Picture 10" descr="NRDC">
              <a:hlinkClick r:id="rId3"/>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0" y="1586"/>
              <a:ext cx="744" cy="46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34315" name="McK Slide Elements"/>
          <p:cNvGrpSpPr>
            <a:grpSpLocks/>
          </p:cNvGrpSpPr>
          <p:nvPr/>
        </p:nvGrpSpPr>
        <p:grpSpPr bwMode="auto">
          <a:xfrm>
            <a:off x="124729" y="542615"/>
            <a:ext cx="8794113" cy="6287850"/>
            <a:chOff x="77" y="335"/>
            <a:chExt cx="5429" cy="3882"/>
          </a:xfrm>
        </p:grpSpPr>
        <p:sp>
          <p:nvSpPr>
            <p:cNvPr id="1634316" name="McK Measure" hidden="1"/>
            <p:cNvSpPr txBox="1">
              <a:spLocks noChangeArrowheads="1"/>
            </p:cNvSpPr>
            <p:nvPr userDrawn="1"/>
          </p:nvSpPr>
          <p:spPr bwMode="auto">
            <a:xfrm>
              <a:off x="77" y="335"/>
              <a:ext cx="54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eaLnBrk="1" hangingPunct="1"/>
              <a:r>
                <a:rPr lang="en-US" altLang="en-US" sz="1600">
                  <a:latin typeface="Arial" charset="0"/>
                </a:rPr>
                <a:t>Unit of measure</a:t>
              </a:r>
            </a:p>
          </p:txBody>
        </p:sp>
        <p:sp>
          <p:nvSpPr>
            <p:cNvPr id="1634317" name="McK Footnote" hidden="1"/>
            <p:cNvSpPr txBox="1">
              <a:spLocks noChangeArrowheads="1"/>
            </p:cNvSpPr>
            <p:nvPr userDrawn="1"/>
          </p:nvSpPr>
          <p:spPr bwMode="auto">
            <a:xfrm>
              <a:off x="79" y="3987"/>
              <a:ext cx="5145"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574675" indent="-574675" defTabSz="895350">
                <a:tabLst>
                  <a:tab pos="533400" algn="r"/>
                </a:tabLst>
                <a:defRPr sz="2400">
                  <a:solidFill>
                    <a:schemeClr val="tx1"/>
                  </a:solidFill>
                  <a:latin typeface="Times New Roman" pitchFamily="18" charset="0"/>
                </a:defRPr>
              </a:lvl1pPr>
              <a:lvl2pPr marL="1031875" defTabSz="895350">
                <a:tabLst>
                  <a:tab pos="533400" algn="r"/>
                </a:tabLst>
                <a:defRPr sz="2400">
                  <a:solidFill>
                    <a:schemeClr val="tx1"/>
                  </a:solidFill>
                  <a:latin typeface="Times New Roman" pitchFamily="18" charset="0"/>
                </a:defRPr>
              </a:lvl2pPr>
              <a:lvl3pPr marL="1217613" defTabSz="895350">
                <a:tabLst>
                  <a:tab pos="533400" algn="r"/>
                </a:tabLst>
                <a:defRPr sz="2400">
                  <a:solidFill>
                    <a:schemeClr val="tx1"/>
                  </a:solidFill>
                  <a:latin typeface="Times New Roman" pitchFamily="18" charset="0"/>
                </a:defRPr>
              </a:lvl3pPr>
              <a:lvl4pPr marL="1404938" defTabSz="895350">
                <a:tabLst>
                  <a:tab pos="533400" algn="r"/>
                </a:tabLst>
                <a:defRPr sz="2400">
                  <a:solidFill>
                    <a:schemeClr val="tx1"/>
                  </a:solidFill>
                  <a:latin typeface="Times New Roman" pitchFamily="18" charset="0"/>
                </a:defRPr>
              </a:lvl4pPr>
              <a:lvl5pPr marL="1792288" defTabSz="895350">
                <a:tabLst>
                  <a:tab pos="533400" algn="r"/>
                </a:tabLst>
                <a:defRPr sz="2400">
                  <a:solidFill>
                    <a:schemeClr val="tx1"/>
                  </a:solidFill>
                  <a:latin typeface="Times New Roman" pitchFamily="18" charset="0"/>
                </a:defRPr>
              </a:lvl5pPr>
              <a:lvl6pPr marL="2249488" defTabSz="895350" fontAlgn="base">
                <a:spcBef>
                  <a:spcPct val="0"/>
                </a:spcBef>
                <a:spcAft>
                  <a:spcPct val="0"/>
                </a:spcAft>
                <a:tabLst>
                  <a:tab pos="533400" algn="r"/>
                </a:tabLst>
                <a:defRPr sz="2400">
                  <a:solidFill>
                    <a:schemeClr val="tx1"/>
                  </a:solidFill>
                  <a:latin typeface="Times New Roman" pitchFamily="18" charset="0"/>
                </a:defRPr>
              </a:lvl6pPr>
              <a:lvl7pPr marL="2706688" defTabSz="895350" fontAlgn="base">
                <a:spcBef>
                  <a:spcPct val="0"/>
                </a:spcBef>
                <a:spcAft>
                  <a:spcPct val="0"/>
                </a:spcAft>
                <a:tabLst>
                  <a:tab pos="533400" algn="r"/>
                </a:tabLst>
                <a:defRPr sz="2400">
                  <a:solidFill>
                    <a:schemeClr val="tx1"/>
                  </a:solidFill>
                  <a:latin typeface="Times New Roman" pitchFamily="18" charset="0"/>
                </a:defRPr>
              </a:lvl7pPr>
              <a:lvl8pPr marL="3163888" defTabSz="895350" fontAlgn="base">
                <a:spcBef>
                  <a:spcPct val="0"/>
                </a:spcBef>
                <a:spcAft>
                  <a:spcPct val="0"/>
                </a:spcAft>
                <a:tabLst>
                  <a:tab pos="533400" algn="r"/>
                </a:tabLst>
                <a:defRPr sz="2400">
                  <a:solidFill>
                    <a:schemeClr val="tx1"/>
                  </a:solidFill>
                  <a:latin typeface="Times New Roman" pitchFamily="18" charset="0"/>
                </a:defRPr>
              </a:lvl8pPr>
              <a:lvl9pPr marL="3621088" defTabSz="895350" fontAlgn="base">
                <a:spcBef>
                  <a:spcPct val="0"/>
                </a:spcBef>
                <a:spcAft>
                  <a:spcPct val="0"/>
                </a:spcAft>
                <a:tabLst>
                  <a:tab pos="533400" algn="r"/>
                </a:tabLst>
                <a:defRPr sz="2400">
                  <a:solidFill>
                    <a:schemeClr val="tx1"/>
                  </a:solidFill>
                  <a:latin typeface="Times New Roman" pitchFamily="18" charset="0"/>
                </a:defRPr>
              </a:lvl9pPr>
            </a:lstStyle>
            <a:p>
              <a:pPr eaLnBrk="1" hangingPunct="1"/>
              <a:r>
                <a:rPr lang="en-US" altLang="en-US" sz="1200">
                  <a:solidFill>
                    <a:srgbClr val="000000"/>
                  </a:solidFill>
                  <a:latin typeface="Arial" charset="0"/>
                </a:rPr>
                <a:t>	*	Footnote</a:t>
              </a:r>
            </a:p>
            <a:p>
              <a:pPr eaLnBrk="1" hangingPunct="1"/>
              <a:r>
                <a:rPr lang="en-US" altLang="en-US" sz="1200">
                  <a:solidFill>
                    <a:srgbClr val="000000"/>
                  </a:solidFill>
                  <a:latin typeface="Arial" charset="0"/>
                </a:rPr>
                <a:t>Source:		Source</a:t>
              </a:r>
            </a:p>
          </p:txBody>
        </p:sp>
      </p:grpSp>
      <p:grpSp>
        <p:nvGrpSpPr>
          <p:cNvPr id="1634318" name="Group 14"/>
          <p:cNvGrpSpPr>
            <a:grpSpLocks/>
          </p:cNvGrpSpPr>
          <p:nvPr/>
        </p:nvGrpSpPr>
        <p:grpSpPr bwMode="auto">
          <a:xfrm>
            <a:off x="5928616" y="366063"/>
            <a:ext cx="2261297" cy="1572773"/>
            <a:chOff x="2450" y="1586"/>
            <a:chExt cx="744" cy="594"/>
          </a:xfrm>
        </p:grpSpPr>
        <p:pic>
          <p:nvPicPr>
            <p:cNvPr id="1634319" name="Picture 15" descr="The Earth's Best Def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0" y="2054"/>
              <a:ext cx="744" cy="126"/>
            </a:xfrm>
            <a:prstGeom prst="rect">
              <a:avLst/>
            </a:prstGeom>
            <a:noFill/>
            <a:extLst>
              <a:ext uri="{909E8E84-426E-40DD-AFC4-6F175D3DCCD1}">
                <a14:hiddenFill xmlns:a14="http://schemas.microsoft.com/office/drawing/2010/main">
                  <a:solidFill>
                    <a:srgbClr val="FFFFFF"/>
                  </a:solidFill>
                </a14:hiddenFill>
              </a:ext>
            </a:extLst>
          </p:spPr>
        </p:pic>
        <p:pic>
          <p:nvPicPr>
            <p:cNvPr id="1634320" name="Picture 16" descr="NRDC">
              <a:hlinkClick r:id="rId3"/>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0" y="1586"/>
              <a:ext cx="744" cy="46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2149" y="1828693"/>
            <a:ext cx="8871619" cy="18092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471968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6140" y="451909"/>
            <a:ext cx="861734" cy="3186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57767" y="451909"/>
            <a:ext cx="2192868" cy="3186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4554054"/>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5305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49" y="4407327"/>
            <a:ext cx="7771995" cy="136220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49" y="4007236"/>
            <a:ext cx="7771995" cy="400091"/>
          </a:xfrm>
        </p:spPr>
        <p:txBody>
          <a:bodyPr anchor="b"/>
          <a:lstStyle>
            <a:lvl1pPr marL="0" indent="0">
              <a:buNone/>
              <a:defRPr sz="2000"/>
            </a:lvl1pPr>
            <a:lvl2pPr marL="466481" indent="0">
              <a:buNone/>
              <a:defRPr sz="1800"/>
            </a:lvl2pPr>
            <a:lvl3pPr marL="932962" indent="0">
              <a:buNone/>
              <a:defRPr sz="1600"/>
            </a:lvl3pPr>
            <a:lvl4pPr marL="1399443" indent="0">
              <a:buNone/>
              <a:defRPr sz="1400"/>
            </a:lvl4pPr>
            <a:lvl5pPr marL="1865925" indent="0">
              <a:buNone/>
              <a:defRPr sz="1400"/>
            </a:lvl5pPr>
            <a:lvl6pPr marL="2332406" indent="0">
              <a:buNone/>
              <a:defRPr sz="1400"/>
            </a:lvl6pPr>
            <a:lvl7pPr marL="2798887" indent="0">
              <a:buNone/>
              <a:defRPr sz="1400"/>
            </a:lvl7pPr>
            <a:lvl8pPr marL="3265368" indent="0">
              <a:buNone/>
              <a:defRPr sz="1400"/>
            </a:lvl8pPr>
            <a:lvl9pPr marL="3731849" indent="0">
              <a:buNone/>
              <a:defRPr sz="1400"/>
            </a:lvl9pPr>
          </a:lstStyle>
          <a:p>
            <a:pPr lvl="0"/>
            <a:r>
              <a:rPr lang="en-US" smtClean="0"/>
              <a:t>Click to edit Master text styles</a:t>
            </a:r>
          </a:p>
        </p:txBody>
      </p:sp>
    </p:spTree>
    <p:extLst>
      <p:ext uri="{BB962C8B-B14F-4D97-AF65-F5344CB8AC3E}">
        <p14:creationId xmlns:p14="http://schemas.microsoft.com/office/powerpoint/2010/main" val="2419570766"/>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531" y="1828693"/>
            <a:ext cx="4188907" cy="2566069"/>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943" y="1828693"/>
            <a:ext cx="4190528" cy="2566069"/>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251560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986408"/>
            <a:ext cx="8230410" cy="43086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796" y="1344340"/>
            <a:ext cx="4039882" cy="830979"/>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2208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344340"/>
            <a:ext cx="4041502" cy="830979"/>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2208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587351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439271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8038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727227"/>
            <a:ext cx="3008044" cy="70786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38"/>
            <a:ext cx="5112217" cy="2946942"/>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307758"/>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Tree>
    <p:extLst>
      <p:ext uri="{BB962C8B-B14F-4D97-AF65-F5344CB8AC3E}">
        <p14:creationId xmlns:p14="http://schemas.microsoft.com/office/powerpoint/2010/main" val="1879012032"/>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4967744"/>
            <a:ext cx="5486400" cy="400091"/>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600146"/>
          </a:xfrm>
        </p:spPr>
        <p:txBody>
          <a:bodyPr/>
          <a:lstStyle>
            <a:lvl1pPr marL="0" indent="0">
              <a:buNone/>
              <a:defRPr sz="3300"/>
            </a:lvl1pPr>
            <a:lvl2pPr marL="466481" indent="0">
              <a:buNone/>
              <a:defRPr sz="2900"/>
            </a:lvl2pPr>
            <a:lvl3pPr marL="932962" indent="0">
              <a:buNone/>
              <a:defRPr sz="2400"/>
            </a:lvl3pPr>
            <a:lvl4pPr marL="1399443" indent="0">
              <a:buNone/>
              <a:defRPr sz="2000"/>
            </a:lvl4pPr>
            <a:lvl5pPr marL="1865925" indent="0">
              <a:buNone/>
              <a:defRPr sz="2000"/>
            </a:lvl5pPr>
            <a:lvl6pPr marL="2332406" indent="0">
              <a:buNone/>
              <a:defRPr sz="2000"/>
            </a:lvl6pPr>
            <a:lvl7pPr marL="2798887" indent="0">
              <a:buNone/>
              <a:defRPr sz="2000"/>
            </a:lvl7pPr>
            <a:lvl8pPr marL="3265368" indent="0">
              <a:buNone/>
              <a:defRPr sz="2000"/>
            </a:lvl8pPr>
            <a:lvl9pPr marL="373184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1544" y="5367835"/>
            <a:ext cx="5486400" cy="307758"/>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Tree>
    <p:extLst>
      <p:ext uri="{BB962C8B-B14F-4D97-AF65-F5344CB8AC3E}">
        <p14:creationId xmlns:p14="http://schemas.microsoft.com/office/powerpoint/2010/main" val="136189861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2.bin"/><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633282" name="Rectangle 2"/>
          <p:cNvSpPr>
            <a:spLocks noGrp="1" noChangeArrowheads="1"/>
          </p:cNvSpPr>
          <p:nvPr>
            <p:ph type="title"/>
          </p:nvPr>
        </p:nvSpPr>
        <p:spPr bwMode="gray">
          <a:xfrm>
            <a:off x="1197063" y="451910"/>
            <a:ext cx="6592751" cy="432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59" dir="2700000" algn="ctr" rotWithShape="0">
                    <a:srgbClr val="808080">
                      <a:alpha val="75000"/>
                    </a:srgbClr>
                  </a:outerShdw>
                </a:effectLst>
              </a14:hiddenEffects>
            </a:ext>
          </a:extLst>
        </p:spPr>
        <p:txBody>
          <a:bodyPr vert="horz" wrap="square" lIns="91420" tIns="45711" rIns="91420" bIns="45711" numCol="1" anchor="b" anchorCtr="0" compatLnSpc="1">
            <a:prstTxWarp prst="textNoShape">
              <a:avLst/>
            </a:prstTxWarp>
            <a:spAutoFit/>
          </a:bodyPr>
          <a:lstStyle/>
          <a:p>
            <a:pPr lvl="0"/>
            <a:r>
              <a:rPr lang="en-US" altLang="en-US" smtClean="0"/>
              <a:t>Click to edit Master title style</a:t>
            </a:r>
          </a:p>
        </p:txBody>
      </p:sp>
      <p:sp>
        <p:nvSpPr>
          <p:cNvPr id="1633283" name="Rectangle 3"/>
          <p:cNvSpPr>
            <a:spLocks noGrp="1" noChangeArrowheads="1"/>
          </p:cNvSpPr>
          <p:nvPr>
            <p:ph type="body" idx="1"/>
          </p:nvPr>
        </p:nvSpPr>
        <p:spPr bwMode="gray">
          <a:xfrm>
            <a:off x="304530" y="1828693"/>
            <a:ext cx="8534940" cy="18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3284" name="Text Box 4"/>
          <p:cNvSpPr txBox="1">
            <a:spLocks noChangeArrowheads="1"/>
          </p:cNvSpPr>
          <p:nvPr/>
        </p:nvSpPr>
        <p:spPr bwMode="gray">
          <a:xfrm>
            <a:off x="8594873" y="6540530"/>
            <a:ext cx="369324"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algn="r" eaLnBrk="1" hangingPunct="1"/>
            <a:endParaRPr lang="en-US" altLang="en-US" sz="800" b="1">
              <a:solidFill>
                <a:schemeClr val="tx2"/>
              </a:solidFill>
              <a:latin typeface="Arial" charset="0"/>
            </a:endParaRPr>
          </a:p>
        </p:txBody>
      </p:sp>
      <p:grpSp>
        <p:nvGrpSpPr>
          <p:cNvPr id="1633285" name="McK Slide Elements"/>
          <p:cNvGrpSpPr>
            <a:grpSpLocks/>
          </p:cNvGrpSpPr>
          <p:nvPr/>
        </p:nvGrpSpPr>
        <p:grpSpPr bwMode="auto">
          <a:xfrm>
            <a:off x="124729" y="542615"/>
            <a:ext cx="8794113" cy="6287850"/>
            <a:chOff x="77" y="335"/>
            <a:chExt cx="5429" cy="3882"/>
          </a:xfrm>
        </p:grpSpPr>
        <p:sp>
          <p:nvSpPr>
            <p:cNvPr id="1633286" name="McK Measure" hidden="1"/>
            <p:cNvSpPr txBox="1">
              <a:spLocks noChangeArrowheads="1"/>
            </p:cNvSpPr>
            <p:nvPr userDrawn="1"/>
          </p:nvSpPr>
          <p:spPr bwMode="auto">
            <a:xfrm>
              <a:off x="77" y="335"/>
              <a:ext cx="54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eaLnBrk="1" hangingPunct="1"/>
              <a:r>
                <a:rPr lang="en-US" altLang="en-US" sz="1600">
                  <a:latin typeface="Arial" charset="0"/>
                </a:rPr>
                <a:t>Unit of measure</a:t>
              </a:r>
            </a:p>
          </p:txBody>
        </p:sp>
        <p:sp>
          <p:nvSpPr>
            <p:cNvPr id="1633287" name="McK Footnote" hidden="1"/>
            <p:cNvSpPr txBox="1">
              <a:spLocks noChangeArrowheads="1"/>
            </p:cNvSpPr>
            <p:nvPr userDrawn="1"/>
          </p:nvSpPr>
          <p:spPr bwMode="auto">
            <a:xfrm>
              <a:off x="79" y="3987"/>
              <a:ext cx="5145"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574675" indent="-574675" defTabSz="895350">
                <a:tabLst>
                  <a:tab pos="533400" algn="r"/>
                </a:tabLst>
                <a:defRPr sz="2400">
                  <a:solidFill>
                    <a:schemeClr val="tx1"/>
                  </a:solidFill>
                  <a:latin typeface="Times New Roman" pitchFamily="18" charset="0"/>
                </a:defRPr>
              </a:lvl1pPr>
              <a:lvl2pPr marL="1031875" defTabSz="895350">
                <a:tabLst>
                  <a:tab pos="533400" algn="r"/>
                </a:tabLst>
                <a:defRPr sz="2400">
                  <a:solidFill>
                    <a:schemeClr val="tx1"/>
                  </a:solidFill>
                  <a:latin typeface="Times New Roman" pitchFamily="18" charset="0"/>
                </a:defRPr>
              </a:lvl2pPr>
              <a:lvl3pPr marL="1217613" defTabSz="895350">
                <a:tabLst>
                  <a:tab pos="533400" algn="r"/>
                </a:tabLst>
                <a:defRPr sz="2400">
                  <a:solidFill>
                    <a:schemeClr val="tx1"/>
                  </a:solidFill>
                  <a:latin typeface="Times New Roman" pitchFamily="18" charset="0"/>
                </a:defRPr>
              </a:lvl3pPr>
              <a:lvl4pPr marL="1404938" defTabSz="895350">
                <a:tabLst>
                  <a:tab pos="533400" algn="r"/>
                </a:tabLst>
                <a:defRPr sz="2400">
                  <a:solidFill>
                    <a:schemeClr val="tx1"/>
                  </a:solidFill>
                  <a:latin typeface="Times New Roman" pitchFamily="18" charset="0"/>
                </a:defRPr>
              </a:lvl4pPr>
              <a:lvl5pPr marL="1792288" defTabSz="895350">
                <a:tabLst>
                  <a:tab pos="533400" algn="r"/>
                </a:tabLst>
                <a:defRPr sz="2400">
                  <a:solidFill>
                    <a:schemeClr val="tx1"/>
                  </a:solidFill>
                  <a:latin typeface="Times New Roman" pitchFamily="18" charset="0"/>
                </a:defRPr>
              </a:lvl5pPr>
              <a:lvl6pPr marL="2249488" defTabSz="895350" fontAlgn="base">
                <a:spcBef>
                  <a:spcPct val="0"/>
                </a:spcBef>
                <a:spcAft>
                  <a:spcPct val="0"/>
                </a:spcAft>
                <a:tabLst>
                  <a:tab pos="533400" algn="r"/>
                </a:tabLst>
                <a:defRPr sz="2400">
                  <a:solidFill>
                    <a:schemeClr val="tx1"/>
                  </a:solidFill>
                  <a:latin typeface="Times New Roman" pitchFamily="18" charset="0"/>
                </a:defRPr>
              </a:lvl6pPr>
              <a:lvl7pPr marL="2706688" defTabSz="895350" fontAlgn="base">
                <a:spcBef>
                  <a:spcPct val="0"/>
                </a:spcBef>
                <a:spcAft>
                  <a:spcPct val="0"/>
                </a:spcAft>
                <a:tabLst>
                  <a:tab pos="533400" algn="r"/>
                </a:tabLst>
                <a:defRPr sz="2400">
                  <a:solidFill>
                    <a:schemeClr val="tx1"/>
                  </a:solidFill>
                  <a:latin typeface="Times New Roman" pitchFamily="18" charset="0"/>
                </a:defRPr>
              </a:lvl7pPr>
              <a:lvl8pPr marL="3163888" defTabSz="895350" fontAlgn="base">
                <a:spcBef>
                  <a:spcPct val="0"/>
                </a:spcBef>
                <a:spcAft>
                  <a:spcPct val="0"/>
                </a:spcAft>
                <a:tabLst>
                  <a:tab pos="533400" algn="r"/>
                </a:tabLst>
                <a:defRPr sz="2400">
                  <a:solidFill>
                    <a:schemeClr val="tx1"/>
                  </a:solidFill>
                  <a:latin typeface="Times New Roman" pitchFamily="18" charset="0"/>
                </a:defRPr>
              </a:lvl8pPr>
              <a:lvl9pPr marL="3621088" defTabSz="895350" fontAlgn="base">
                <a:spcBef>
                  <a:spcPct val="0"/>
                </a:spcBef>
                <a:spcAft>
                  <a:spcPct val="0"/>
                </a:spcAft>
                <a:tabLst>
                  <a:tab pos="533400" algn="r"/>
                </a:tabLst>
                <a:defRPr sz="2400">
                  <a:solidFill>
                    <a:schemeClr val="tx1"/>
                  </a:solidFill>
                  <a:latin typeface="Times New Roman" pitchFamily="18" charset="0"/>
                </a:defRPr>
              </a:lvl9pPr>
            </a:lstStyle>
            <a:p>
              <a:pPr eaLnBrk="1" hangingPunct="1"/>
              <a:r>
                <a:rPr lang="en-US" altLang="en-US" sz="1200">
                  <a:solidFill>
                    <a:srgbClr val="000000"/>
                  </a:solidFill>
                  <a:latin typeface="Arial" charset="0"/>
                </a:rPr>
                <a:t>	*	Footnote</a:t>
              </a:r>
            </a:p>
            <a:p>
              <a:pPr eaLnBrk="1" hangingPunct="1"/>
              <a:r>
                <a:rPr lang="en-US" altLang="en-US" sz="1200">
                  <a:solidFill>
                    <a:srgbClr val="000000"/>
                  </a:solidFill>
                  <a:latin typeface="Arial" charset="0"/>
                </a:rPr>
                <a:t>Source:		Source</a:t>
              </a:r>
            </a:p>
          </p:txBody>
        </p:sp>
      </p:grpSp>
      <p:graphicFrame>
        <p:nvGraphicFramePr>
          <p:cNvPr id="1633288" name="Object 8"/>
          <p:cNvGraphicFramePr>
            <a:graphicFrameLocks noChangeAspect="1"/>
          </p:cNvGraphicFramePr>
          <p:nvPr/>
        </p:nvGraphicFramePr>
        <p:xfrm>
          <a:off x="7959897" y="0"/>
          <a:ext cx="942747" cy="882761"/>
        </p:xfrm>
        <a:graphic>
          <a:graphicData uri="http://schemas.openxmlformats.org/presentationml/2006/ole">
            <mc:AlternateContent xmlns:mc="http://schemas.openxmlformats.org/markup-compatibility/2006">
              <mc:Choice xmlns:v="urn:schemas-microsoft-com:vml" Requires="v">
                <p:oleObj spid="_x0000_s2078" r:id="rId15" imgW="1514686" imgH="1419048" progId="MSPhotoEd.3">
                  <p:embed/>
                </p:oleObj>
              </mc:Choice>
              <mc:Fallback>
                <p:oleObj r:id="rId15" imgW="1514686" imgH="1419048" progId="MSPhotoEd.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9897" y="0"/>
                        <a:ext cx="942747" cy="8827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33289" name="McK Slide Elements"/>
          <p:cNvGrpSpPr>
            <a:grpSpLocks/>
          </p:cNvGrpSpPr>
          <p:nvPr/>
        </p:nvGrpSpPr>
        <p:grpSpPr bwMode="auto">
          <a:xfrm>
            <a:off x="124729" y="542615"/>
            <a:ext cx="8794113" cy="6287850"/>
            <a:chOff x="77" y="335"/>
            <a:chExt cx="5429" cy="3882"/>
          </a:xfrm>
        </p:grpSpPr>
        <p:sp>
          <p:nvSpPr>
            <p:cNvPr id="1633290" name="McK Measure" hidden="1"/>
            <p:cNvSpPr txBox="1">
              <a:spLocks noChangeArrowheads="1"/>
            </p:cNvSpPr>
            <p:nvPr userDrawn="1"/>
          </p:nvSpPr>
          <p:spPr bwMode="auto">
            <a:xfrm>
              <a:off x="77" y="335"/>
              <a:ext cx="54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pPr eaLnBrk="1" hangingPunct="1"/>
              <a:r>
                <a:rPr lang="en-US" altLang="en-US" sz="1600">
                  <a:latin typeface="Arial" charset="0"/>
                </a:rPr>
                <a:t>Unit of measure</a:t>
              </a:r>
            </a:p>
          </p:txBody>
        </p:sp>
        <p:sp>
          <p:nvSpPr>
            <p:cNvPr id="1633291" name="McK Footnote" hidden="1"/>
            <p:cNvSpPr txBox="1">
              <a:spLocks noChangeArrowheads="1"/>
            </p:cNvSpPr>
            <p:nvPr userDrawn="1"/>
          </p:nvSpPr>
          <p:spPr bwMode="auto">
            <a:xfrm>
              <a:off x="79" y="3987"/>
              <a:ext cx="5145"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574675" indent="-574675" defTabSz="895350">
                <a:tabLst>
                  <a:tab pos="533400" algn="r"/>
                </a:tabLst>
                <a:defRPr sz="2400">
                  <a:solidFill>
                    <a:schemeClr val="tx1"/>
                  </a:solidFill>
                  <a:latin typeface="Times New Roman" pitchFamily="18" charset="0"/>
                </a:defRPr>
              </a:lvl1pPr>
              <a:lvl2pPr marL="1031875" defTabSz="895350">
                <a:tabLst>
                  <a:tab pos="533400" algn="r"/>
                </a:tabLst>
                <a:defRPr sz="2400">
                  <a:solidFill>
                    <a:schemeClr val="tx1"/>
                  </a:solidFill>
                  <a:latin typeface="Times New Roman" pitchFamily="18" charset="0"/>
                </a:defRPr>
              </a:lvl2pPr>
              <a:lvl3pPr marL="1217613" defTabSz="895350">
                <a:tabLst>
                  <a:tab pos="533400" algn="r"/>
                </a:tabLst>
                <a:defRPr sz="2400">
                  <a:solidFill>
                    <a:schemeClr val="tx1"/>
                  </a:solidFill>
                  <a:latin typeface="Times New Roman" pitchFamily="18" charset="0"/>
                </a:defRPr>
              </a:lvl3pPr>
              <a:lvl4pPr marL="1404938" defTabSz="895350">
                <a:tabLst>
                  <a:tab pos="533400" algn="r"/>
                </a:tabLst>
                <a:defRPr sz="2400">
                  <a:solidFill>
                    <a:schemeClr val="tx1"/>
                  </a:solidFill>
                  <a:latin typeface="Times New Roman" pitchFamily="18" charset="0"/>
                </a:defRPr>
              </a:lvl4pPr>
              <a:lvl5pPr marL="1792288" defTabSz="895350">
                <a:tabLst>
                  <a:tab pos="533400" algn="r"/>
                </a:tabLst>
                <a:defRPr sz="2400">
                  <a:solidFill>
                    <a:schemeClr val="tx1"/>
                  </a:solidFill>
                  <a:latin typeface="Times New Roman" pitchFamily="18" charset="0"/>
                </a:defRPr>
              </a:lvl5pPr>
              <a:lvl6pPr marL="2249488" defTabSz="895350" fontAlgn="base">
                <a:spcBef>
                  <a:spcPct val="0"/>
                </a:spcBef>
                <a:spcAft>
                  <a:spcPct val="0"/>
                </a:spcAft>
                <a:tabLst>
                  <a:tab pos="533400" algn="r"/>
                </a:tabLst>
                <a:defRPr sz="2400">
                  <a:solidFill>
                    <a:schemeClr val="tx1"/>
                  </a:solidFill>
                  <a:latin typeface="Times New Roman" pitchFamily="18" charset="0"/>
                </a:defRPr>
              </a:lvl6pPr>
              <a:lvl7pPr marL="2706688" defTabSz="895350" fontAlgn="base">
                <a:spcBef>
                  <a:spcPct val="0"/>
                </a:spcBef>
                <a:spcAft>
                  <a:spcPct val="0"/>
                </a:spcAft>
                <a:tabLst>
                  <a:tab pos="533400" algn="r"/>
                </a:tabLst>
                <a:defRPr sz="2400">
                  <a:solidFill>
                    <a:schemeClr val="tx1"/>
                  </a:solidFill>
                  <a:latin typeface="Times New Roman" pitchFamily="18" charset="0"/>
                </a:defRPr>
              </a:lvl7pPr>
              <a:lvl8pPr marL="3163888" defTabSz="895350" fontAlgn="base">
                <a:spcBef>
                  <a:spcPct val="0"/>
                </a:spcBef>
                <a:spcAft>
                  <a:spcPct val="0"/>
                </a:spcAft>
                <a:tabLst>
                  <a:tab pos="533400" algn="r"/>
                </a:tabLst>
                <a:defRPr sz="2400">
                  <a:solidFill>
                    <a:schemeClr val="tx1"/>
                  </a:solidFill>
                  <a:latin typeface="Times New Roman" pitchFamily="18" charset="0"/>
                </a:defRPr>
              </a:lvl8pPr>
              <a:lvl9pPr marL="3621088" defTabSz="895350" fontAlgn="base">
                <a:spcBef>
                  <a:spcPct val="0"/>
                </a:spcBef>
                <a:spcAft>
                  <a:spcPct val="0"/>
                </a:spcAft>
                <a:tabLst>
                  <a:tab pos="533400" algn="r"/>
                </a:tabLst>
                <a:defRPr sz="2400">
                  <a:solidFill>
                    <a:schemeClr val="tx1"/>
                  </a:solidFill>
                  <a:latin typeface="Times New Roman" pitchFamily="18" charset="0"/>
                </a:defRPr>
              </a:lvl9pPr>
            </a:lstStyle>
            <a:p>
              <a:pPr eaLnBrk="1" hangingPunct="1"/>
              <a:r>
                <a:rPr lang="en-US" altLang="en-US" sz="1200">
                  <a:solidFill>
                    <a:srgbClr val="000000"/>
                  </a:solidFill>
                  <a:latin typeface="Arial" charset="0"/>
                </a:rPr>
                <a:t>	*	Footnote</a:t>
              </a:r>
            </a:p>
            <a:p>
              <a:pPr eaLnBrk="1" hangingPunct="1"/>
              <a:r>
                <a:rPr lang="en-US" altLang="en-US" sz="1200">
                  <a:solidFill>
                    <a:srgbClr val="000000"/>
                  </a:solidFill>
                  <a:latin typeface="Arial" charset="0"/>
                </a:rPr>
                <a:t>Source:		Source</a:t>
              </a:r>
            </a:p>
          </p:txBody>
        </p:sp>
      </p:grpSp>
      <p:graphicFrame>
        <p:nvGraphicFramePr>
          <p:cNvPr id="1633292" name="Object 12"/>
          <p:cNvGraphicFramePr>
            <a:graphicFrameLocks noChangeAspect="1"/>
          </p:cNvGraphicFramePr>
          <p:nvPr/>
        </p:nvGraphicFramePr>
        <p:xfrm>
          <a:off x="7959897" y="0"/>
          <a:ext cx="942747" cy="882761"/>
        </p:xfrm>
        <a:graphic>
          <a:graphicData uri="http://schemas.openxmlformats.org/presentationml/2006/ole">
            <mc:AlternateContent xmlns:mc="http://schemas.openxmlformats.org/markup-compatibility/2006">
              <mc:Choice xmlns:v="urn:schemas-microsoft-com:vml" Requires="v">
                <p:oleObj spid="_x0000_s2079" r:id="rId17" imgW="1514686" imgH="1419048" progId="MSPhotoEd.3">
                  <p:embed/>
                </p:oleObj>
              </mc:Choice>
              <mc:Fallback>
                <p:oleObj r:id="rId17" imgW="1514686" imgH="1419048" progId="MSPhotoEd.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9897" y="0"/>
                        <a:ext cx="942747" cy="8827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ipe dir="r"/>
  </p:transition>
  <p:txStyles>
    <p:titleStyle>
      <a:lvl1pPr algn="l" defTabSz="913526" rtl="0" eaLnBrk="1" fontAlgn="base" hangingPunct="1">
        <a:spcBef>
          <a:spcPct val="0"/>
        </a:spcBef>
        <a:spcAft>
          <a:spcPct val="0"/>
        </a:spcAft>
        <a:defRPr sz="2200" b="1">
          <a:solidFill>
            <a:schemeClr val="bg1"/>
          </a:solidFill>
          <a:latin typeface="+mj-lt"/>
          <a:ea typeface="+mj-ea"/>
          <a:cs typeface="+mj-cs"/>
        </a:defRPr>
      </a:lvl1pPr>
      <a:lvl2pPr algn="l" defTabSz="913526" rtl="0" eaLnBrk="1" fontAlgn="base" hangingPunct="1">
        <a:spcBef>
          <a:spcPct val="0"/>
        </a:spcBef>
        <a:spcAft>
          <a:spcPct val="0"/>
        </a:spcAft>
        <a:defRPr sz="2200" b="1">
          <a:solidFill>
            <a:schemeClr val="bg1"/>
          </a:solidFill>
          <a:latin typeface="Arial" charset="0"/>
        </a:defRPr>
      </a:lvl2pPr>
      <a:lvl3pPr algn="l" defTabSz="913526" rtl="0" eaLnBrk="1" fontAlgn="base" hangingPunct="1">
        <a:spcBef>
          <a:spcPct val="0"/>
        </a:spcBef>
        <a:spcAft>
          <a:spcPct val="0"/>
        </a:spcAft>
        <a:defRPr sz="2200" b="1">
          <a:solidFill>
            <a:schemeClr val="bg1"/>
          </a:solidFill>
          <a:latin typeface="Arial" charset="0"/>
        </a:defRPr>
      </a:lvl3pPr>
      <a:lvl4pPr algn="l" defTabSz="913526" rtl="0" eaLnBrk="1" fontAlgn="base" hangingPunct="1">
        <a:spcBef>
          <a:spcPct val="0"/>
        </a:spcBef>
        <a:spcAft>
          <a:spcPct val="0"/>
        </a:spcAft>
        <a:defRPr sz="2200" b="1">
          <a:solidFill>
            <a:schemeClr val="bg1"/>
          </a:solidFill>
          <a:latin typeface="Arial" charset="0"/>
        </a:defRPr>
      </a:lvl4pPr>
      <a:lvl5pPr algn="l" defTabSz="913526" rtl="0" eaLnBrk="1" fontAlgn="base" hangingPunct="1">
        <a:spcBef>
          <a:spcPct val="0"/>
        </a:spcBef>
        <a:spcAft>
          <a:spcPct val="0"/>
        </a:spcAft>
        <a:defRPr sz="2200" b="1">
          <a:solidFill>
            <a:schemeClr val="bg1"/>
          </a:solidFill>
          <a:latin typeface="Arial" charset="0"/>
        </a:defRPr>
      </a:lvl5pPr>
      <a:lvl6pPr marL="466481" algn="l" defTabSz="913526" rtl="0" eaLnBrk="1" fontAlgn="base" hangingPunct="1">
        <a:spcBef>
          <a:spcPct val="0"/>
        </a:spcBef>
        <a:spcAft>
          <a:spcPct val="0"/>
        </a:spcAft>
        <a:defRPr sz="2200" b="1">
          <a:solidFill>
            <a:schemeClr val="bg1"/>
          </a:solidFill>
          <a:latin typeface="Arial" charset="0"/>
        </a:defRPr>
      </a:lvl6pPr>
      <a:lvl7pPr marL="932962" algn="l" defTabSz="913526" rtl="0" eaLnBrk="1" fontAlgn="base" hangingPunct="1">
        <a:spcBef>
          <a:spcPct val="0"/>
        </a:spcBef>
        <a:spcAft>
          <a:spcPct val="0"/>
        </a:spcAft>
        <a:defRPr sz="2200" b="1">
          <a:solidFill>
            <a:schemeClr val="bg1"/>
          </a:solidFill>
          <a:latin typeface="Arial" charset="0"/>
        </a:defRPr>
      </a:lvl7pPr>
      <a:lvl8pPr marL="1399443" algn="l" defTabSz="913526" rtl="0" eaLnBrk="1" fontAlgn="base" hangingPunct="1">
        <a:spcBef>
          <a:spcPct val="0"/>
        </a:spcBef>
        <a:spcAft>
          <a:spcPct val="0"/>
        </a:spcAft>
        <a:defRPr sz="2200" b="1">
          <a:solidFill>
            <a:schemeClr val="bg1"/>
          </a:solidFill>
          <a:latin typeface="Arial" charset="0"/>
        </a:defRPr>
      </a:lvl8pPr>
      <a:lvl9pPr marL="1865925" algn="l" defTabSz="913526" rtl="0" eaLnBrk="1" fontAlgn="base" hangingPunct="1">
        <a:spcBef>
          <a:spcPct val="0"/>
        </a:spcBef>
        <a:spcAft>
          <a:spcPct val="0"/>
        </a:spcAft>
        <a:defRPr sz="2200" b="1">
          <a:solidFill>
            <a:schemeClr val="bg1"/>
          </a:solidFill>
          <a:latin typeface="Arial" charset="0"/>
        </a:defRPr>
      </a:lvl9pPr>
    </p:titleStyle>
    <p:bodyStyle>
      <a:lvl1pPr marL="343382" indent="-343382" algn="l" defTabSz="913526" rtl="0" eaLnBrk="1" fontAlgn="base" hangingPunct="1">
        <a:spcBef>
          <a:spcPct val="25000"/>
        </a:spcBef>
        <a:spcAft>
          <a:spcPct val="25000"/>
        </a:spcAft>
        <a:buClr>
          <a:srgbClr val="003399"/>
        </a:buClr>
        <a:buSzPct val="85000"/>
        <a:buFont typeface="Wingdings" pitchFamily="2" charset="2"/>
        <a:buChar char="n"/>
        <a:defRPr sz="2000">
          <a:solidFill>
            <a:schemeClr val="tx1"/>
          </a:solidFill>
          <a:latin typeface="+mn-lt"/>
          <a:ea typeface="+mn-ea"/>
          <a:cs typeface="+mn-cs"/>
        </a:defRPr>
      </a:lvl1pPr>
      <a:lvl2pPr marL="743455" indent="-286692" algn="l" defTabSz="913526" rtl="0" eaLnBrk="1" fontAlgn="base" hangingPunct="1">
        <a:spcBef>
          <a:spcPct val="0"/>
        </a:spcBef>
        <a:spcAft>
          <a:spcPct val="25000"/>
        </a:spcAft>
        <a:buClr>
          <a:srgbClr val="003399"/>
        </a:buClr>
        <a:buChar char="–"/>
        <a:defRPr>
          <a:solidFill>
            <a:schemeClr val="tx1"/>
          </a:solidFill>
          <a:latin typeface="+mn-lt"/>
        </a:defRPr>
      </a:lvl2pPr>
      <a:lvl3pPr marL="1143527" indent="-230001" algn="l" defTabSz="913526" rtl="0" eaLnBrk="1" fontAlgn="base" hangingPunct="1">
        <a:spcBef>
          <a:spcPct val="0"/>
        </a:spcBef>
        <a:spcAft>
          <a:spcPct val="25000"/>
        </a:spcAft>
        <a:buClr>
          <a:srgbClr val="003399"/>
        </a:buClr>
        <a:buChar char="•"/>
        <a:defRPr>
          <a:solidFill>
            <a:schemeClr val="tx1"/>
          </a:solidFill>
          <a:latin typeface="+mn-lt"/>
        </a:defRPr>
      </a:lvl3pPr>
      <a:lvl4pPr marL="1600290" indent="-228382" algn="l" defTabSz="913526" rtl="0" eaLnBrk="1" fontAlgn="base" hangingPunct="1">
        <a:spcBef>
          <a:spcPct val="0"/>
        </a:spcBef>
        <a:spcAft>
          <a:spcPct val="25000"/>
        </a:spcAft>
        <a:buClr>
          <a:srgbClr val="003399"/>
        </a:buClr>
        <a:buChar char="–"/>
        <a:defRPr>
          <a:solidFill>
            <a:schemeClr val="tx1"/>
          </a:solidFill>
          <a:latin typeface="+mn-lt"/>
        </a:defRPr>
      </a:lvl4pPr>
      <a:lvl5pPr marL="2057052" indent="-228382" algn="l" defTabSz="913526" rtl="0" eaLnBrk="1" fontAlgn="base" hangingPunct="1">
        <a:spcBef>
          <a:spcPct val="0"/>
        </a:spcBef>
        <a:spcAft>
          <a:spcPct val="25000"/>
        </a:spcAft>
        <a:buClr>
          <a:srgbClr val="003399"/>
        </a:buClr>
        <a:buChar char="»"/>
        <a:defRPr>
          <a:solidFill>
            <a:schemeClr val="tx1"/>
          </a:solidFill>
          <a:latin typeface="+mn-lt"/>
        </a:defRPr>
      </a:lvl5pPr>
      <a:lvl6pPr marL="2523533" indent="-228382" algn="l" defTabSz="913526" rtl="0" eaLnBrk="1" fontAlgn="base" hangingPunct="1">
        <a:spcBef>
          <a:spcPct val="0"/>
        </a:spcBef>
        <a:spcAft>
          <a:spcPct val="25000"/>
        </a:spcAft>
        <a:buClr>
          <a:srgbClr val="003399"/>
        </a:buClr>
        <a:buChar char="»"/>
        <a:defRPr>
          <a:solidFill>
            <a:schemeClr val="tx1"/>
          </a:solidFill>
          <a:latin typeface="+mn-lt"/>
        </a:defRPr>
      </a:lvl6pPr>
      <a:lvl7pPr marL="2990015" indent="-228382" algn="l" defTabSz="913526" rtl="0" eaLnBrk="1" fontAlgn="base" hangingPunct="1">
        <a:spcBef>
          <a:spcPct val="0"/>
        </a:spcBef>
        <a:spcAft>
          <a:spcPct val="25000"/>
        </a:spcAft>
        <a:buClr>
          <a:srgbClr val="003399"/>
        </a:buClr>
        <a:buChar char="»"/>
        <a:defRPr>
          <a:solidFill>
            <a:schemeClr val="tx1"/>
          </a:solidFill>
          <a:latin typeface="+mn-lt"/>
        </a:defRPr>
      </a:lvl7pPr>
      <a:lvl8pPr marL="3456496" indent="-228382" algn="l" defTabSz="913526" rtl="0" eaLnBrk="1" fontAlgn="base" hangingPunct="1">
        <a:spcBef>
          <a:spcPct val="0"/>
        </a:spcBef>
        <a:spcAft>
          <a:spcPct val="25000"/>
        </a:spcAft>
        <a:buClr>
          <a:srgbClr val="003399"/>
        </a:buClr>
        <a:buChar char="»"/>
        <a:defRPr>
          <a:solidFill>
            <a:schemeClr val="tx1"/>
          </a:solidFill>
          <a:latin typeface="+mn-lt"/>
        </a:defRPr>
      </a:lvl8pPr>
      <a:lvl9pPr marL="3922977" indent="-228382" algn="l" defTabSz="913526" rtl="0" eaLnBrk="1" fontAlgn="base" hangingPunct="1">
        <a:spcBef>
          <a:spcPct val="0"/>
        </a:spcBef>
        <a:spcAft>
          <a:spcPct val="25000"/>
        </a:spcAft>
        <a:buClr>
          <a:srgbClr val="003399"/>
        </a:buClr>
        <a:buChar char="»"/>
        <a:defRPr>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1995" cy="2031307"/>
          </a:xfrm>
        </p:spPr>
        <p:txBody>
          <a:bodyPr/>
          <a:lstStyle/>
          <a:p>
            <a:r>
              <a:rPr lang="en-US" cap="none" dirty="0" smtClean="0">
                <a:solidFill>
                  <a:schemeClr val="tx1"/>
                </a:solidFill>
                <a:latin typeface="Calibri" panose="020F0502020204030204" pitchFamily="34" charset="0"/>
              </a:rPr>
              <a:t>Tracking and Enforcing </a:t>
            </a:r>
            <a:r>
              <a:rPr lang="en-US" sz="4400" cap="none" dirty="0" smtClean="0">
                <a:solidFill>
                  <a:schemeClr val="tx1"/>
                </a:solidFill>
                <a:latin typeface="Calibri" panose="020F0502020204030204" pitchFamily="34" charset="0"/>
              </a:rPr>
              <a:t>Back-Up</a:t>
            </a:r>
            <a:r>
              <a:rPr lang="en-US" cap="none" dirty="0" smtClean="0">
                <a:solidFill>
                  <a:schemeClr val="tx1"/>
                </a:solidFill>
                <a:latin typeface="Calibri" panose="020F0502020204030204" pitchFamily="34" charset="0"/>
              </a:rPr>
              <a:t> Generators (BUGs) in Demand Response (DR</a:t>
            </a:r>
            <a:r>
              <a:rPr lang="en-US" cap="none" smtClean="0">
                <a:solidFill>
                  <a:schemeClr val="tx1"/>
                </a:solidFill>
                <a:latin typeface="Calibri" panose="020F0502020204030204" pitchFamily="34" charset="0"/>
              </a:rPr>
              <a:t>) Programs</a:t>
            </a:r>
            <a:endParaRPr lang="en-US" cap="none" dirty="0">
              <a:solidFill>
                <a:schemeClr val="tx1"/>
              </a:solidFill>
              <a:latin typeface="Calibri" panose="020F0502020204030204" pitchFamily="34" charset="0"/>
            </a:endParaRPr>
          </a:p>
        </p:txBody>
      </p:sp>
      <p:sp>
        <p:nvSpPr>
          <p:cNvPr id="3" name="Subtitle 2"/>
          <p:cNvSpPr>
            <a:spLocks noGrp="1"/>
          </p:cNvSpPr>
          <p:nvPr>
            <p:ph type="body" idx="1"/>
          </p:nvPr>
        </p:nvSpPr>
        <p:spPr>
          <a:xfrm>
            <a:off x="615351" y="4191000"/>
            <a:ext cx="7808644" cy="1015644"/>
          </a:xfrm>
        </p:spPr>
        <p:txBody>
          <a:bodyPr/>
          <a:lstStyle/>
          <a:p>
            <a:r>
              <a:rPr lang="en-US" sz="2400" smtClean="0">
                <a:latin typeface="Calibri" panose="020F0502020204030204" pitchFamily="34" charset="0"/>
              </a:rPr>
              <a:t>Pierre Bull</a:t>
            </a:r>
          </a:p>
          <a:p>
            <a:r>
              <a:rPr lang="en-US" sz="2400" smtClean="0">
                <a:latin typeface="Calibri" panose="020F0502020204030204" pitchFamily="34" charset="0"/>
              </a:rPr>
              <a:t>Tuesday, Oct 22, 2013</a:t>
            </a:r>
            <a:endParaRPr lang="en-US" sz="2400" dirty="0">
              <a:latin typeface="Calibri" panose="020F0502020204030204" pitchFamily="34" charset="0"/>
            </a:endParaRPr>
          </a:p>
        </p:txBody>
      </p:sp>
      <p:pic>
        <p:nvPicPr>
          <p:cNvPr id="4" name="Picture 2" descr="Natural Resources Defense Council"/>
          <p:cNvPicPr>
            <a:picLocks noChangeAspect="1" noChangeArrowheads="1"/>
          </p:cNvPicPr>
          <p:nvPr/>
        </p:nvPicPr>
        <p:blipFill>
          <a:blip r:embed="rId2"/>
          <a:srcRect/>
          <a:stretch>
            <a:fillRect/>
          </a:stretch>
        </p:blipFill>
        <p:spPr bwMode="auto">
          <a:xfrm>
            <a:off x="457200" y="5540696"/>
            <a:ext cx="7356256" cy="1005740"/>
          </a:xfrm>
          <a:prstGeom prst="rect">
            <a:avLst/>
          </a:prstGeom>
          <a:noFill/>
        </p:spPr>
      </p:pic>
    </p:spTree>
    <p:extLst>
      <p:ext uri="{BB962C8B-B14F-4D97-AF65-F5344CB8AC3E}">
        <p14:creationId xmlns:p14="http://schemas.microsoft.com/office/powerpoint/2010/main" val="1657641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592751" cy="523202"/>
          </a:xfrm>
        </p:spPr>
        <p:txBody>
          <a:bodyPr/>
          <a:lstStyle/>
          <a:p>
            <a:r>
              <a:rPr lang="en-US" sz="2800" dirty="0" smtClean="0"/>
              <a:t>Background</a:t>
            </a:r>
            <a:endParaRPr lang="en-US" sz="2800" dirty="0"/>
          </a:p>
        </p:txBody>
      </p:sp>
      <p:sp>
        <p:nvSpPr>
          <p:cNvPr id="3" name="Content Placeholder 2"/>
          <p:cNvSpPr>
            <a:spLocks noGrp="1"/>
          </p:cNvSpPr>
          <p:nvPr>
            <p:ph idx="1"/>
          </p:nvPr>
        </p:nvSpPr>
        <p:spPr>
          <a:xfrm>
            <a:off x="228600" y="1600200"/>
            <a:ext cx="8534940" cy="5001351"/>
          </a:xfrm>
        </p:spPr>
        <p:txBody>
          <a:bodyPr/>
          <a:lstStyle/>
          <a:p>
            <a:r>
              <a:rPr lang="en-US" sz="2200" dirty="0">
                <a:latin typeface="Calibri" panose="020F0502020204030204" pitchFamily="34" charset="0"/>
              </a:rPr>
              <a:t>We know that BUGs are being used – and compensated – in emergency DR programs in </a:t>
            </a:r>
            <a:r>
              <a:rPr lang="en-US" sz="2200" dirty="0" smtClean="0">
                <a:latin typeface="Calibri" panose="020F0502020204030204" pitchFamily="34" charset="0"/>
              </a:rPr>
              <a:t>Northeastern </a:t>
            </a:r>
            <a:r>
              <a:rPr lang="en-US" sz="2200" dirty="0">
                <a:latin typeface="Calibri" panose="020F0502020204030204" pitchFamily="34" charset="0"/>
              </a:rPr>
              <a:t>U.S. capacity markets, e.g., PJM, NYISO and ISO NE</a:t>
            </a:r>
            <a:r>
              <a:rPr lang="en-US" sz="2200" dirty="0" smtClean="0">
                <a:latin typeface="Calibri" panose="020F0502020204030204" pitchFamily="34" charset="0"/>
              </a:rPr>
              <a:t>.</a:t>
            </a:r>
          </a:p>
          <a:p>
            <a:r>
              <a:rPr lang="en-US" sz="2200" dirty="0" smtClean="0">
                <a:latin typeface="Calibri" panose="020F0502020204030204" pitchFamily="34" charset="0"/>
              </a:rPr>
              <a:t>Fossil </a:t>
            </a:r>
            <a:r>
              <a:rPr lang="en-US" sz="2200" dirty="0">
                <a:latin typeface="Calibri" panose="020F0502020204030204" pitchFamily="34" charset="0"/>
              </a:rPr>
              <a:t>fuel powered BUGs are not among the highest priority resources in California’s loading order, i.e. energy efficiency, clean demand response and renewables</a:t>
            </a:r>
            <a:r>
              <a:rPr lang="en-US" sz="2200" dirty="0" smtClean="0">
                <a:latin typeface="Calibri" panose="020F0502020204030204" pitchFamily="34" charset="0"/>
              </a:rPr>
              <a:t>.</a:t>
            </a:r>
          </a:p>
          <a:p>
            <a:r>
              <a:rPr lang="en-US" sz="2200" dirty="0" smtClean="0">
                <a:latin typeface="Calibri" panose="020F0502020204030204" pitchFamily="34" charset="0"/>
              </a:rPr>
              <a:t>An estimated 20,000+ BUGs are in California with highest concentrations of them located in the most populous regions.</a:t>
            </a:r>
          </a:p>
          <a:p>
            <a:r>
              <a:rPr lang="en-US" sz="2200" dirty="0" smtClean="0">
                <a:latin typeface="Calibri" panose="020F0502020204030204" pitchFamily="34" charset="0"/>
              </a:rPr>
              <a:t>A 2011 independent examination </a:t>
            </a:r>
            <a:r>
              <a:rPr lang="en-US" sz="2200" dirty="0">
                <a:latin typeface="Calibri" panose="020F0502020204030204" pitchFamily="34" charset="0"/>
              </a:rPr>
              <a:t>of </a:t>
            </a:r>
            <a:r>
              <a:rPr lang="en-US" sz="2200" dirty="0" smtClean="0">
                <a:latin typeface="Calibri" panose="020F0502020204030204" pitchFamily="34" charset="0"/>
              </a:rPr>
              <a:t>DR participating BUG </a:t>
            </a:r>
            <a:r>
              <a:rPr lang="en-US" sz="2200" dirty="0">
                <a:latin typeface="Calibri" panose="020F0502020204030204" pitchFamily="34" charset="0"/>
              </a:rPr>
              <a:t>owners in the Bay </a:t>
            </a:r>
            <a:r>
              <a:rPr lang="en-US" sz="2200" dirty="0" smtClean="0">
                <a:latin typeface="Calibri" panose="020F0502020204030204" pitchFamily="34" charset="0"/>
              </a:rPr>
              <a:t>Area Air Quality Management District (AQMD) indicated </a:t>
            </a:r>
            <a:r>
              <a:rPr lang="en-US" sz="2200" dirty="0">
                <a:latin typeface="Calibri" panose="020F0502020204030204" pitchFamily="34" charset="0"/>
              </a:rPr>
              <a:t>that many of them are signed up for DR programs in which </a:t>
            </a:r>
            <a:r>
              <a:rPr lang="en-US" sz="2200" dirty="0" smtClean="0">
                <a:latin typeface="Calibri" panose="020F0502020204030204" pitchFamily="34" charset="0"/>
              </a:rPr>
              <a:t>BUG participation </a:t>
            </a:r>
            <a:r>
              <a:rPr lang="en-US" sz="2200" dirty="0">
                <a:latin typeface="Calibri" panose="020F0502020204030204" pitchFamily="34" charset="0"/>
              </a:rPr>
              <a:t>is </a:t>
            </a:r>
            <a:r>
              <a:rPr lang="en-US" sz="2200" b="1" i="1" dirty="0">
                <a:latin typeface="Calibri" panose="020F0502020204030204" pitchFamily="34" charset="0"/>
              </a:rPr>
              <a:t>not allowed </a:t>
            </a:r>
            <a:r>
              <a:rPr lang="en-US" sz="2200" dirty="0">
                <a:latin typeface="Calibri" panose="020F0502020204030204" pitchFamily="34" charset="0"/>
              </a:rPr>
              <a:t>by </a:t>
            </a:r>
            <a:r>
              <a:rPr lang="en-US" sz="2200" dirty="0" smtClean="0">
                <a:latin typeface="Calibri" panose="020F0502020204030204" pitchFamily="34" charset="0"/>
              </a:rPr>
              <a:t>the Air Resources Board (CARB) Airborne Toxic Control Measure (ATCM)</a:t>
            </a:r>
            <a:endParaRPr lang="en-US" sz="2200" dirty="0">
              <a:latin typeface="Calibri" panose="020F0502020204030204" pitchFamily="34" charset="0"/>
            </a:endParaRPr>
          </a:p>
        </p:txBody>
      </p:sp>
    </p:spTree>
    <p:extLst>
      <p:ext uri="{BB962C8B-B14F-4D97-AF65-F5344CB8AC3E}">
        <p14:creationId xmlns:p14="http://schemas.microsoft.com/office/powerpoint/2010/main" val="481503258"/>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9445"/>
            <a:ext cx="6592751" cy="584757"/>
          </a:xfrm>
        </p:spPr>
        <p:txBody>
          <a:bodyPr/>
          <a:lstStyle/>
          <a:p>
            <a:r>
              <a:rPr lang="en-US" sz="3200" dirty="0" smtClean="0"/>
              <a:t>Consequences</a:t>
            </a:r>
            <a:endParaRPr lang="en-US" sz="3200" dirty="0"/>
          </a:p>
        </p:txBody>
      </p:sp>
      <p:sp>
        <p:nvSpPr>
          <p:cNvPr id="3" name="Content Placeholder 2"/>
          <p:cNvSpPr>
            <a:spLocks noGrp="1"/>
          </p:cNvSpPr>
          <p:nvPr>
            <p:ph idx="1"/>
          </p:nvPr>
        </p:nvSpPr>
        <p:spPr>
          <a:xfrm>
            <a:off x="234800" y="1600201"/>
            <a:ext cx="8534940" cy="4708963"/>
          </a:xfrm>
        </p:spPr>
        <p:txBody>
          <a:bodyPr/>
          <a:lstStyle/>
          <a:p>
            <a:r>
              <a:rPr lang="en-US" sz="2400" dirty="0" smtClean="0">
                <a:latin typeface="Calibri" panose="020F0502020204030204" pitchFamily="34" charset="0"/>
              </a:rPr>
              <a:t>Without proper safeguards and enforcement</a:t>
            </a:r>
            <a:r>
              <a:rPr lang="en-US" sz="2400" dirty="0">
                <a:latin typeface="Calibri" panose="020F0502020204030204" pitchFamily="34" charset="0"/>
              </a:rPr>
              <a:t>, </a:t>
            </a:r>
            <a:r>
              <a:rPr lang="en-US" sz="2400" dirty="0" smtClean="0">
                <a:latin typeface="Calibri" panose="020F0502020204030204" pitchFamily="34" charset="0"/>
              </a:rPr>
              <a:t>owners of dirty </a:t>
            </a:r>
            <a:r>
              <a:rPr lang="en-US" sz="2400" dirty="0">
                <a:latin typeface="Calibri" panose="020F0502020204030204" pitchFamily="34" charset="0"/>
              </a:rPr>
              <a:t>BUGs </a:t>
            </a:r>
            <a:r>
              <a:rPr lang="en-US" sz="2400" dirty="0" smtClean="0">
                <a:latin typeface="Calibri" panose="020F0502020204030204" pitchFamily="34" charset="0"/>
              </a:rPr>
              <a:t>may simply fire up their units in “supply-side” or “demand-side” demand response programs.</a:t>
            </a:r>
          </a:p>
          <a:p>
            <a:r>
              <a:rPr lang="en-US" sz="2400" dirty="0">
                <a:latin typeface="Calibri" panose="020F0502020204030204" pitchFamily="34" charset="0"/>
              </a:rPr>
              <a:t>An average BUG </a:t>
            </a:r>
            <a:r>
              <a:rPr lang="en-US" sz="2400" dirty="0" smtClean="0">
                <a:latin typeface="Calibri" panose="020F0502020204030204" pitchFamily="34" charset="0"/>
              </a:rPr>
              <a:t>emits </a:t>
            </a:r>
            <a:r>
              <a:rPr lang="en-US" sz="2400" dirty="0">
                <a:latin typeface="Calibri" panose="020F0502020204030204" pitchFamily="34" charset="0"/>
              </a:rPr>
              <a:t>far more CO, NO</a:t>
            </a:r>
            <a:r>
              <a:rPr lang="en-US" sz="2400" baseline="-25000" dirty="0">
                <a:latin typeface="Calibri" panose="020F0502020204030204" pitchFamily="34" charset="0"/>
              </a:rPr>
              <a:t>X</a:t>
            </a:r>
            <a:r>
              <a:rPr lang="en-US" sz="2400" dirty="0">
                <a:latin typeface="Calibri" panose="020F0502020204030204" pitchFamily="34" charset="0"/>
              </a:rPr>
              <a:t>, PM, SO</a:t>
            </a:r>
            <a:r>
              <a:rPr lang="en-US" sz="2400" baseline="-25000" dirty="0">
                <a:latin typeface="Calibri" panose="020F0502020204030204" pitchFamily="34" charset="0"/>
              </a:rPr>
              <a:t>X</a:t>
            </a:r>
            <a:r>
              <a:rPr lang="en-US" sz="2400" dirty="0">
                <a:latin typeface="Calibri" panose="020F0502020204030204" pitchFamily="34" charset="0"/>
              </a:rPr>
              <a:t>, and </a:t>
            </a:r>
            <a:r>
              <a:rPr lang="en-US" sz="2400" dirty="0" smtClean="0">
                <a:latin typeface="Calibri" panose="020F0502020204030204" pitchFamily="34" charset="0"/>
              </a:rPr>
              <a:t>CO</a:t>
            </a:r>
            <a:r>
              <a:rPr lang="en-US" sz="2400" baseline="-25000" dirty="0">
                <a:latin typeface="Calibri" panose="020F0502020204030204" pitchFamily="34" charset="0"/>
              </a:rPr>
              <a:t>2</a:t>
            </a:r>
            <a:r>
              <a:rPr lang="en-US" sz="2400" dirty="0" smtClean="0">
                <a:latin typeface="Calibri" panose="020F0502020204030204" pitchFamily="34" charset="0"/>
              </a:rPr>
              <a:t> than </a:t>
            </a:r>
            <a:r>
              <a:rPr lang="en-US" sz="2400" dirty="0">
                <a:latin typeface="Calibri" panose="020F0502020204030204" pitchFamily="34" charset="0"/>
              </a:rPr>
              <a:t>the </a:t>
            </a:r>
            <a:r>
              <a:rPr lang="en-US" sz="2400" dirty="0" smtClean="0">
                <a:latin typeface="Calibri" panose="020F0502020204030204" pitchFamily="34" charset="0"/>
              </a:rPr>
              <a:t>existing supply of (mostly-) natural gas-powered </a:t>
            </a:r>
            <a:r>
              <a:rPr lang="en-US" sz="2400" dirty="0">
                <a:latin typeface="Calibri" panose="020F0502020204030204" pitchFamily="34" charset="0"/>
              </a:rPr>
              <a:t>peaker plants </a:t>
            </a:r>
            <a:r>
              <a:rPr lang="en-US" sz="2400" dirty="0" smtClean="0">
                <a:latin typeface="Calibri" panose="020F0502020204030204" pitchFamily="34" charset="0"/>
              </a:rPr>
              <a:t>that would theoretically </a:t>
            </a:r>
            <a:r>
              <a:rPr lang="en-US" sz="2400" dirty="0">
                <a:latin typeface="Calibri" panose="020F0502020204030204" pitchFamily="34" charset="0"/>
              </a:rPr>
              <a:t>be displaced by </a:t>
            </a:r>
            <a:r>
              <a:rPr lang="en-US" sz="2400" dirty="0" smtClean="0">
                <a:latin typeface="Calibri" panose="020F0502020204030204" pitchFamily="34" charset="0"/>
              </a:rPr>
              <a:t>DR.</a:t>
            </a:r>
          </a:p>
          <a:p>
            <a:r>
              <a:rPr lang="en-US" sz="2400" dirty="0" smtClean="0">
                <a:latin typeface="Calibri" panose="020F0502020204030204" pitchFamily="34" charset="0"/>
              </a:rPr>
              <a:t>Put another way, even a small fraction existing BUGs being used as DR to displace existing peaking resources would result in more harmful air pollution in close proximity to where most of us live and breathe. </a:t>
            </a:r>
          </a:p>
          <a:p>
            <a:endParaRPr lang="en-US" sz="2400" dirty="0" smtClean="0">
              <a:latin typeface="Calibri" panose="020F0502020204030204" pitchFamily="34" charset="0"/>
            </a:endParaRPr>
          </a:p>
        </p:txBody>
      </p:sp>
    </p:spTree>
    <p:extLst>
      <p:ext uri="{BB962C8B-B14F-4D97-AF65-F5344CB8AC3E}">
        <p14:creationId xmlns:p14="http://schemas.microsoft.com/office/powerpoint/2010/main" val="171977566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998"/>
            <a:ext cx="7086600" cy="1077200"/>
          </a:xfrm>
        </p:spPr>
        <p:txBody>
          <a:bodyPr/>
          <a:lstStyle/>
          <a:p>
            <a:r>
              <a:rPr lang="en-US" sz="3200" dirty="0" smtClean="0"/>
              <a:t>Tracking &amp; Enforcement – Initial Scoping</a:t>
            </a:r>
            <a:endParaRPr lang="en-US" sz="3200" dirty="0"/>
          </a:p>
        </p:txBody>
      </p:sp>
      <p:sp>
        <p:nvSpPr>
          <p:cNvPr id="3" name="Content Placeholder 2"/>
          <p:cNvSpPr>
            <a:spLocks noGrp="1"/>
          </p:cNvSpPr>
          <p:nvPr>
            <p:ph idx="1"/>
          </p:nvPr>
        </p:nvSpPr>
        <p:spPr>
          <a:xfrm>
            <a:off x="228600" y="1219200"/>
            <a:ext cx="8534940" cy="5401460"/>
          </a:xfrm>
        </p:spPr>
        <p:txBody>
          <a:bodyPr/>
          <a:lstStyle/>
          <a:p>
            <a:r>
              <a:rPr lang="en-US" sz="2400" dirty="0" smtClean="0">
                <a:latin typeface="Calibri" panose="020F0502020204030204" pitchFamily="34" charset="0"/>
              </a:rPr>
              <a:t>The </a:t>
            </a:r>
            <a:r>
              <a:rPr lang="en-US" sz="2400" dirty="0" smtClean="0">
                <a:latin typeface="Calibri" panose="020F0502020204030204" pitchFamily="34" charset="0"/>
              </a:rPr>
              <a:t>essential ingredients of effective enforcement include metering, record keeping, inspections and penalties.</a:t>
            </a:r>
            <a:endParaRPr lang="en-US" sz="2400" dirty="0">
              <a:latin typeface="Calibri" panose="020F0502020204030204" pitchFamily="34" charset="0"/>
            </a:endParaRPr>
          </a:p>
          <a:p>
            <a:r>
              <a:rPr lang="en-US" sz="2400" dirty="0" smtClean="0">
                <a:latin typeface="Calibri" panose="020F0502020204030204" pitchFamily="34" charset="0"/>
              </a:rPr>
              <a:t>IOU / DR Aggregator </a:t>
            </a:r>
            <a:r>
              <a:rPr lang="en-US" sz="2400" dirty="0">
                <a:latin typeface="Calibri" panose="020F0502020204030204" pitchFamily="34" charset="0"/>
              </a:rPr>
              <a:t>must ask about BUG and show facility is reporting to AQMD.  </a:t>
            </a:r>
          </a:p>
          <a:p>
            <a:r>
              <a:rPr lang="en-US" sz="2400" dirty="0" smtClean="0">
                <a:latin typeface="Calibri" panose="020F0502020204030204" pitchFamily="34" charset="0"/>
              </a:rPr>
              <a:t>Customer </a:t>
            </a:r>
            <a:r>
              <a:rPr lang="en-US" sz="2400" dirty="0">
                <a:latin typeface="Calibri" panose="020F0502020204030204" pitchFamily="34" charset="0"/>
              </a:rPr>
              <a:t>pledge not to use BUG, with potential penalty, and recourse like electronic meter OR</a:t>
            </a:r>
          </a:p>
          <a:p>
            <a:pPr lvl="1"/>
            <a:r>
              <a:rPr lang="en-US" sz="2000" dirty="0" smtClean="0">
                <a:latin typeface="Calibri" panose="020F0502020204030204" pitchFamily="34" charset="0"/>
              </a:rPr>
              <a:t>If </a:t>
            </a:r>
            <a:r>
              <a:rPr lang="en-US" sz="2000" dirty="0">
                <a:latin typeface="Calibri" panose="020F0502020204030204" pitchFamily="34" charset="0"/>
              </a:rPr>
              <a:t>enrolling in DR, must put electronic meter on BUG and associate BUG with one account</a:t>
            </a:r>
          </a:p>
          <a:p>
            <a:pPr lvl="1"/>
            <a:r>
              <a:rPr lang="en-US" sz="2000" dirty="0" smtClean="0">
                <a:latin typeface="Calibri" panose="020F0502020204030204" pitchFamily="34" charset="0"/>
              </a:rPr>
              <a:t>Require </a:t>
            </a:r>
            <a:r>
              <a:rPr lang="en-US" sz="2000" dirty="0">
                <a:latin typeface="Calibri" panose="020F0502020204030204" pitchFamily="34" charset="0"/>
              </a:rPr>
              <a:t>electronic data and communication technology to facilitate verification for new BUGs</a:t>
            </a:r>
          </a:p>
          <a:p>
            <a:r>
              <a:rPr lang="en-US" sz="2400" dirty="0" smtClean="0">
                <a:latin typeface="Calibri" panose="020F0502020204030204" pitchFamily="34" charset="0"/>
              </a:rPr>
              <a:t>CARB </a:t>
            </a:r>
            <a:r>
              <a:rPr lang="en-US" sz="2400" dirty="0">
                <a:latin typeface="Calibri" panose="020F0502020204030204" pitchFamily="34" charset="0"/>
              </a:rPr>
              <a:t>provide clear guidance to </a:t>
            </a:r>
            <a:r>
              <a:rPr lang="en-US" sz="2400" dirty="0" smtClean="0">
                <a:latin typeface="Calibri" panose="020F0502020204030204" pitchFamily="34" charset="0"/>
              </a:rPr>
              <a:t>AQMDs: </a:t>
            </a:r>
          </a:p>
          <a:p>
            <a:pPr lvl="1"/>
            <a:r>
              <a:rPr lang="en-US" sz="2000" dirty="0" smtClean="0">
                <a:latin typeface="Calibri" panose="020F0502020204030204" pitchFamily="34" charset="0"/>
              </a:rPr>
              <a:t>regular </a:t>
            </a:r>
            <a:r>
              <a:rPr lang="en-US" sz="2000" dirty="0">
                <a:latin typeface="Calibri" panose="020F0502020204030204" pitchFamily="34" charset="0"/>
              </a:rPr>
              <a:t>reporting to CARB and CPUC on </a:t>
            </a:r>
            <a:r>
              <a:rPr lang="en-US" sz="2000" dirty="0" smtClean="0">
                <a:latin typeface="Calibri" panose="020F0502020204030204" pitchFamily="34" charset="0"/>
              </a:rPr>
              <a:t>BUGS </a:t>
            </a:r>
            <a:r>
              <a:rPr lang="en-US" sz="2000" dirty="0">
                <a:latin typeface="Calibri" panose="020F0502020204030204" pitchFamily="34" charset="0"/>
              </a:rPr>
              <a:t>usage and DR enrollment</a:t>
            </a:r>
          </a:p>
          <a:p>
            <a:pPr lvl="1"/>
            <a:r>
              <a:rPr lang="en-US" sz="2000" dirty="0" smtClean="0">
                <a:latin typeface="Calibri" panose="020F0502020204030204" pitchFamily="34" charset="0"/>
              </a:rPr>
              <a:t>CARB </a:t>
            </a:r>
            <a:r>
              <a:rPr lang="en-US" sz="2000" dirty="0">
                <a:latin typeface="Calibri" panose="020F0502020204030204" pitchFamily="34" charset="0"/>
              </a:rPr>
              <a:t>ATCM rules need to be clearer on which DR programs are </a:t>
            </a:r>
            <a:r>
              <a:rPr lang="en-US" sz="2000" dirty="0" smtClean="0">
                <a:latin typeface="Calibri" panose="020F0502020204030204" pitchFamily="34" charset="0"/>
              </a:rPr>
              <a:t>legal</a:t>
            </a:r>
            <a:endParaRPr lang="en-US" sz="2000" dirty="0">
              <a:latin typeface="Calibri" panose="020F0502020204030204" pitchFamily="34" charset="0"/>
            </a:endParaRPr>
          </a:p>
        </p:txBody>
      </p:sp>
    </p:spTree>
    <p:extLst>
      <p:ext uri="{BB962C8B-B14F-4D97-AF65-F5344CB8AC3E}">
        <p14:creationId xmlns:p14="http://schemas.microsoft.com/office/powerpoint/2010/main" val="133302771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NRDC">
  <a:themeElements>
    <a:clrScheme name="">
      <a:dk1>
        <a:srgbClr val="333333"/>
      </a:dk1>
      <a:lt1>
        <a:srgbClr val="FFFFFF"/>
      </a:lt1>
      <a:dk2>
        <a:srgbClr val="000000"/>
      </a:dk2>
      <a:lt2>
        <a:srgbClr val="C8C8C8"/>
      </a:lt2>
      <a:accent1>
        <a:srgbClr val="0061AA"/>
      </a:accent1>
      <a:accent2>
        <a:srgbClr val="009A67"/>
      </a:accent2>
      <a:accent3>
        <a:srgbClr val="FFFFFF"/>
      </a:accent3>
      <a:accent4>
        <a:srgbClr val="2A2A2A"/>
      </a:accent4>
      <a:accent5>
        <a:srgbClr val="AAB7D2"/>
      </a:accent5>
      <a:accent6>
        <a:srgbClr val="008B5D"/>
      </a:accent6>
      <a:hlink>
        <a:srgbClr val="9CBD31"/>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C 2007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C 2007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C 2007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C 2007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C 2007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C 2007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C 2007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C 2007 template 8">
        <a:dk1>
          <a:srgbClr val="3F515C"/>
        </a:dk1>
        <a:lt1>
          <a:srgbClr val="FFFFFF"/>
        </a:lt1>
        <a:dk2>
          <a:srgbClr val="006FA7"/>
        </a:dk2>
        <a:lt2>
          <a:srgbClr val="C8C8C8"/>
        </a:lt2>
        <a:accent1>
          <a:srgbClr val="2295CC"/>
        </a:accent1>
        <a:accent2>
          <a:srgbClr val="9AD6F0"/>
        </a:accent2>
        <a:accent3>
          <a:srgbClr val="FFFFFF"/>
        </a:accent3>
        <a:accent4>
          <a:srgbClr val="34444D"/>
        </a:accent4>
        <a:accent5>
          <a:srgbClr val="ABC8E2"/>
        </a:accent5>
        <a:accent6>
          <a:srgbClr val="8BC2D9"/>
        </a:accent6>
        <a:hlink>
          <a:srgbClr val="FFE2A7"/>
        </a:hlink>
        <a:folHlink>
          <a:srgbClr val="FF9F00"/>
        </a:folHlink>
      </a:clrScheme>
      <a:clrMap bg1="lt1" tx1="dk1" bg2="lt2" tx2="dk2" accent1="accent1" accent2="accent2" accent3="accent3" accent4="accent4" accent5="accent5" accent6="accent6" hlink="hlink" folHlink="folHlink"/>
    </a:extraClrScheme>
    <a:extraClrScheme>
      <a:clrScheme name="DC 2007 template 9">
        <a:dk1>
          <a:srgbClr val="3F515C"/>
        </a:dk1>
        <a:lt1>
          <a:srgbClr val="FFFFFF"/>
        </a:lt1>
        <a:dk2>
          <a:srgbClr val="005782"/>
        </a:dk2>
        <a:lt2>
          <a:srgbClr val="C8C8C8"/>
        </a:lt2>
        <a:accent1>
          <a:srgbClr val="2295CC"/>
        </a:accent1>
        <a:accent2>
          <a:srgbClr val="9AD6F0"/>
        </a:accent2>
        <a:accent3>
          <a:srgbClr val="FFFFFF"/>
        </a:accent3>
        <a:accent4>
          <a:srgbClr val="34444D"/>
        </a:accent4>
        <a:accent5>
          <a:srgbClr val="ABC8E2"/>
        </a:accent5>
        <a:accent6>
          <a:srgbClr val="8BC2D9"/>
        </a:accent6>
        <a:hlink>
          <a:srgbClr val="FFE2A7"/>
        </a:hlink>
        <a:folHlink>
          <a:srgbClr val="FF9F00"/>
        </a:folHlink>
      </a:clrScheme>
      <a:clrMap bg1="lt1" tx1="dk1" bg2="lt2" tx2="dk2" accent1="accent1" accent2="accent2" accent3="accent3" accent4="accent4" accent5="accent5" accent6="accent6" hlink="hlink" folHlink="folHlink"/>
    </a:extraClrScheme>
    <a:extraClrScheme>
      <a:clrScheme name="DC 2007 template 10">
        <a:dk1>
          <a:srgbClr val="3F515C"/>
        </a:dk1>
        <a:lt1>
          <a:srgbClr val="FFFFFF"/>
        </a:lt1>
        <a:dk2>
          <a:srgbClr val="005782"/>
        </a:dk2>
        <a:lt2>
          <a:srgbClr val="C8C8C8"/>
        </a:lt2>
        <a:accent1>
          <a:srgbClr val="2295CC"/>
        </a:accent1>
        <a:accent2>
          <a:srgbClr val="9AD6F0"/>
        </a:accent2>
        <a:accent3>
          <a:srgbClr val="FFFFFF"/>
        </a:accent3>
        <a:accent4>
          <a:srgbClr val="34444D"/>
        </a:accent4>
        <a:accent5>
          <a:srgbClr val="ABC8E2"/>
        </a:accent5>
        <a:accent6>
          <a:srgbClr val="8BC2D9"/>
        </a:accent6>
        <a:hlink>
          <a:srgbClr val="99CC00"/>
        </a:hlink>
        <a:folHlink>
          <a:srgbClr val="FF9F00"/>
        </a:folHlink>
      </a:clrScheme>
      <a:clrMap bg1="lt1" tx1="dk1" bg2="lt2" tx2="dk2" accent1="accent1" accent2="accent2" accent3="accent3" accent4="accent4" accent5="accent5" accent6="accent6" hlink="hlink" folHlink="folHlink"/>
    </a:extraClrScheme>
    <a:extraClrScheme>
      <a:clrScheme name="DC 2007 template 11">
        <a:dk1>
          <a:srgbClr val="000000"/>
        </a:dk1>
        <a:lt1>
          <a:srgbClr val="FFFFFF"/>
        </a:lt1>
        <a:dk2>
          <a:srgbClr val="005782"/>
        </a:dk2>
        <a:lt2>
          <a:srgbClr val="C8C8C8"/>
        </a:lt2>
        <a:accent1>
          <a:srgbClr val="2295CC"/>
        </a:accent1>
        <a:accent2>
          <a:srgbClr val="9AD6F0"/>
        </a:accent2>
        <a:accent3>
          <a:srgbClr val="FFFFFF"/>
        </a:accent3>
        <a:accent4>
          <a:srgbClr val="000000"/>
        </a:accent4>
        <a:accent5>
          <a:srgbClr val="ABC8E2"/>
        </a:accent5>
        <a:accent6>
          <a:srgbClr val="8BC2D9"/>
        </a:accent6>
        <a:hlink>
          <a:srgbClr val="99CC00"/>
        </a:hlink>
        <a:folHlink>
          <a:srgbClr val="FF9F00"/>
        </a:folHlink>
      </a:clrScheme>
      <a:clrMap bg1="lt1" tx1="dk1" bg2="lt2" tx2="dk2" accent1="accent1" accent2="accent2" accent3="accent3" accent4="accent4" accent5="accent5" accent6="accent6" hlink="hlink" folHlink="folHlink"/>
    </a:extraClrScheme>
    <a:extraClrScheme>
      <a:clrScheme name="DC 2007 template 12">
        <a:dk1>
          <a:srgbClr val="000000"/>
        </a:dk1>
        <a:lt1>
          <a:srgbClr val="FFFFFF"/>
        </a:lt1>
        <a:dk2>
          <a:srgbClr val="58A012"/>
        </a:dk2>
        <a:lt2>
          <a:srgbClr val="C8C8C8"/>
        </a:lt2>
        <a:accent1>
          <a:srgbClr val="91BF4F"/>
        </a:accent1>
        <a:accent2>
          <a:srgbClr val="1D91C5"/>
        </a:accent2>
        <a:accent3>
          <a:srgbClr val="FFFFFF"/>
        </a:accent3>
        <a:accent4>
          <a:srgbClr val="000000"/>
        </a:accent4>
        <a:accent5>
          <a:srgbClr val="C7DCB2"/>
        </a:accent5>
        <a:accent6>
          <a:srgbClr val="1983B2"/>
        </a:accent6>
        <a:hlink>
          <a:srgbClr val="99CC00"/>
        </a:hlink>
        <a:folHlink>
          <a:srgbClr val="F94706"/>
        </a:folHlink>
      </a:clrScheme>
      <a:clrMap bg1="lt1" tx1="dk1" bg2="lt2" tx2="dk2" accent1="accent1" accent2="accent2" accent3="accent3" accent4="accent4" accent5="accent5" accent6="accent6" hlink="hlink" folHlink="folHlink"/>
    </a:extraClrScheme>
    <a:extraClrScheme>
      <a:clrScheme name="DC 2007 template 13">
        <a:dk1>
          <a:srgbClr val="4D4D4D"/>
        </a:dk1>
        <a:lt1>
          <a:srgbClr val="FFFFFF"/>
        </a:lt1>
        <a:dk2>
          <a:srgbClr val="000000"/>
        </a:dk2>
        <a:lt2>
          <a:srgbClr val="C8C8C8"/>
        </a:lt2>
        <a:accent1>
          <a:srgbClr val="91BF4F"/>
        </a:accent1>
        <a:accent2>
          <a:srgbClr val="58A012"/>
        </a:accent2>
        <a:accent3>
          <a:srgbClr val="FFFFFF"/>
        </a:accent3>
        <a:accent4>
          <a:srgbClr val="404040"/>
        </a:accent4>
        <a:accent5>
          <a:srgbClr val="C7DCB2"/>
        </a:accent5>
        <a:accent6>
          <a:srgbClr val="4F910F"/>
        </a:accent6>
        <a:hlink>
          <a:srgbClr val="336699"/>
        </a:hlink>
        <a:folHlink>
          <a:srgbClr val="F94706"/>
        </a:folHlink>
      </a:clrScheme>
      <a:clrMap bg1="lt1" tx1="dk1" bg2="lt2" tx2="dk2" accent1="accent1" accent2="accent2" accent3="accent3" accent4="accent4" accent5="accent5" accent6="accent6" hlink="hlink" folHlink="folHlink"/>
    </a:extraClrScheme>
    <a:extraClrScheme>
      <a:clrScheme name="DC 2007 template 14">
        <a:dk1>
          <a:srgbClr val="4D4D4D"/>
        </a:dk1>
        <a:lt1>
          <a:srgbClr val="FFFFFF"/>
        </a:lt1>
        <a:dk2>
          <a:srgbClr val="000000"/>
        </a:dk2>
        <a:lt2>
          <a:srgbClr val="C8C8C8"/>
        </a:lt2>
        <a:accent1>
          <a:srgbClr val="91BF4F"/>
        </a:accent1>
        <a:accent2>
          <a:srgbClr val="58A012"/>
        </a:accent2>
        <a:accent3>
          <a:srgbClr val="FFFFFF"/>
        </a:accent3>
        <a:accent4>
          <a:srgbClr val="404040"/>
        </a:accent4>
        <a:accent5>
          <a:srgbClr val="C7DCB2"/>
        </a:accent5>
        <a:accent6>
          <a:srgbClr val="4F910F"/>
        </a:accent6>
        <a:hlink>
          <a:srgbClr val="003366"/>
        </a:hlink>
        <a:folHlink>
          <a:srgbClr val="F94706"/>
        </a:folHlink>
      </a:clrScheme>
      <a:clrMap bg1="lt1" tx1="dk1" bg2="lt2" tx2="dk2" accent1="accent1" accent2="accent2" accent3="accent3" accent4="accent4" accent5="accent5" accent6="accent6" hlink="hlink" folHlink="folHlink"/>
    </a:extraClrScheme>
    <a:extraClrScheme>
      <a:clrScheme name="DC 2007 template 15">
        <a:dk1>
          <a:srgbClr val="4D4D4D"/>
        </a:dk1>
        <a:lt1>
          <a:srgbClr val="FFFFFF"/>
        </a:lt1>
        <a:dk2>
          <a:srgbClr val="000000"/>
        </a:dk2>
        <a:lt2>
          <a:srgbClr val="C8C8C8"/>
        </a:lt2>
        <a:accent1>
          <a:srgbClr val="B34721"/>
        </a:accent1>
        <a:accent2>
          <a:srgbClr val="58A012"/>
        </a:accent2>
        <a:accent3>
          <a:srgbClr val="FFFFFF"/>
        </a:accent3>
        <a:accent4>
          <a:srgbClr val="404040"/>
        </a:accent4>
        <a:accent5>
          <a:srgbClr val="D6B1AB"/>
        </a:accent5>
        <a:accent6>
          <a:srgbClr val="4F910F"/>
        </a:accent6>
        <a:hlink>
          <a:srgbClr val="D8754C"/>
        </a:hlink>
        <a:folHlink>
          <a:srgbClr val="F7CE52"/>
        </a:folHlink>
      </a:clrScheme>
      <a:clrMap bg1="lt1" tx1="dk1" bg2="lt2" tx2="dk2" accent1="accent1" accent2="accent2" accent3="accent3" accent4="accent4" accent5="accent5" accent6="accent6" hlink="hlink" folHlink="folHlink"/>
    </a:extraClrScheme>
    <a:extraClrScheme>
      <a:clrScheme name="DC 2007 template 16">
        <a:dk1>
          <a:srgbClr val="4D4D4D"/>
        </a:dk1>
        <a:lt1>
          <a:srgbClr val="FFFFFF"/>
        </a:lt1>
        <a:dk2>
          <a:srgbClr val="000000"/>
        </a:dk2>
        <a:lt2>
          <a:srgbClr val="C8C8C8"/>
        </a:lt2>
        <a:accent1>
          <a:srgbClr val="0061AA"/>
        </a:accent1>
        <a:accent2>
          <a:srgbClr val="009A67"/>
        </a:accent2>
        <a:accent3>
          <a:srgbClr val="FFFFFF"/>
        </a:accent3>
        <a:accent4>
          <a:srgbClr val="404040"/>
        </a:accent4>
        <a:accent5>
          <a:srgbClr val="AAB7D2"/>
        </a:accent5>
        <a:accent6>
          <a:srgbClr val="008B5D"/>
        </a:accent6>
        <a:hlink>
          <a:srgbClr val="9CBD31"/>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NRDC</Template>
  <TotalTime>543</TotalTime>
  <Words>452</Words>
  <Application>Microsoft Office PowerPoint</Application>
  <PresentationFormat>On-screen Show (4:3)</PresentationFormat>
  <Paragraphs>26</Paragraphs>
  <Slides>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NRDC</vt:lpstr>
      <vt:lpstr>MSPhotoEd.3</vt:lpstr>
      <vt:lpstr>Tracking and Enforcing Back-Up Generators (BUGs) in Demand Response (DR) Programs</vt:lpstr>
      <vt:lpstr>Background</vt:lpstr>
      <vt:lpstr>Consequences</vt:lpstr>
      <vt:lpstr>Tracking &amp; Enforcement – Initial Scoping</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Enforcing the Prohibition on Diesel BUGs in DR</dc:title>
  <dc:creator>Bull, Pierre</dc:creator>
  <cp:lastModifiedBy>Bull, Pierre</cp:lastModifiedBy>
  <cp:revision>20</cp:revision>
  <dcterms:created xsi:type="dcterms:W3CDTF">2013-10-21T16:13:20Z</dcterms:created>
  <dcterms:modified xsi:type="dcterms:W3CDTF">2013-10-22T02:58:59Z</dcterms:modified>
</cp:coreProperties>
</file>