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82" r:id="rId2"/>
    <p:sldId id="630" r:id="rId3"/>
    <p:sldId id="638" r:id="rId4"/>
    <p:sldId id="631" r:id="rId5"/>
    <p:sldId id="632" r:id="rId6"/>
    <p:sldId id="634" r:id="rId7"/>
    <p:sldId id="620" r:id="rId8"/>
    <p:sldId id="641" r:id="rId9"/>
    <p:sldId id="628" r:id="rId10"/>
    <p:sldId id="635" r:id="rId11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E5C499"/>
    <a:srgbClr val="EAEC8A"/>
    <a:srgbClr val="FF66FF"/>
    <a:srgbClr val="FF99FF"/>
    <a:srgbClr val="99FF66"/>
    <a:srgbClr val="A5D9AE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6327" autoAdjust="0"/>
    <p:restoredTop sz="98996" autoAdjust="0"/>
  </p:normalViewPr>
  <p:slideViewPr>
    <p:cSldViewPr snapToGrid="0">
      <p:cViewPr varScale="1">
        <p:scale>
          <a:sx n="112" d="100"/>
          <a:sy n="112" d="100"/>
        </p:scale>
        <p:origin x="-17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818" y="-102"/>
      </p:cViewPr>
      <p:guideLst>
        <p:guide orient="horz" pos="2928"/>
        <p:guide pos="2208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B61EB2-CD86-43A1-BC02-EFE93DE5A08A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4C71F882-7DDA-4E77-875E-1CD0F57E1778}">
      <dgm:prSet phldrT="[Text]" custT="1"/>
      <dgm:spPr>
        <a:solidFill>
          <a:srgbClr val="92D050"/>
        </a:solidFill>
      </dgm:spPr>
      <dgm:t>
        <a:bodyPr anchor="ctr"/>
        <a:lstStyle/>
        <a:p>
          <a:endParaRPr lang="en-US" sz="1800" dirty="0" smtClean="0">
            <a:solidFill>
              <a:srgbClr val="006600"/>
            </a:solidFill>
          </a:endParaRPr>
        </a:p>
        <a:p>
          <a:endParaRPr lang="en-US" sz="1800" dirty="0" smtClean="0">
            <a:solidFill>
              <a:srgbClr val="006600"/>
            </a:solidFill>
          </a:endParaRPr>
        </a:p>
        <a:p>
          <a:r>
            <a:rPr lang="en-US" sz="2000" dirty="0" smtClean="0">
              <a:solidFill>
                <a:srgbClr val="006600"/>
              </a:solidFill>
            </a:rPr>
            <a:t>Integrated</a:t>
          </a:r>
        </a:p>
      </dgm:t>
    </dgm:pt>
    <dgm:pt modelId="{1C6D17F1-CDE4-4B20-BA85-B2EB3F92B52A}" type="parTrans" cxnId="{B205949C-C82F-4486-AA87-9BB8132F9CF2}">
      <dgm:prSet/>
      <dgm:spPr/>
      <dgm:t>
        <a:bodyPr/>
        <a:lstStyle/>
        <a:p>
          <a:endParaRPr lang="en-US"/>
        </a:p>
      </dgm:t>
    </dgm:pt>
    <dgm:pt modelId="{2FEBC982-138D-4EB0-9536-C0BE0D8DFAF9}" type="sibTrans" cxnId="{B205949C-C82F-4486-AA87-9BB8132F9CF2}">
      <dgm:prSet/>
      <dgm:spPr/>
      <dgm:t>
        <a:bodyPr/>
        <a:lstStyle/>
        <a:p>
          <a:endParaRPr lang="en-US"/>
        </a:p>
      </dgm:t>
    </dgm:pt>
    <dgm:pt modelId="{B7040F7E-2398-4AB1-BEC2-0E648D5C26ED}">
      <dgm:prSet phldrT="[Text]" custT="1"/>
      <dgm:spPr>
        <a:solidFill>
          <a:srgbClr val="B8E08C"/>
        </a:solidFill>
      </dgm:spPr>
      <dgm:t>
        <a:bodyPr/>
        <a:lstStyle/>
        <a:p>
          <a:r>
            <a:rPr lang="en-US" sz="2000" dirty="0" smtClean="0">
              <a:solidFill>
                <a:srgbClr val="006600"/>
              </a:solidFill>
            </a:rPr>
            <a:t>Synchronized</a:t>
          </a:r>
          <a:endParaRPr lang="en-US" sz="2000" dirty="0">
            <a:solidFill>
              <a:srgbClr val="006600"/>
            </a:solidFill>
          </a:endParaRPr>
        </a:p>
      </dgm:t>
    </dgm:pt>
    <dgm:pt modelId="{557F3A4A-51A0-41D7-973D-3B8161D7126B}" type="parTrans" cxnId="{B474F7C2-FF96-49FE-8A4A-338B8B35EA8A}">
      <dgm:prSet/>
      <dgm:spPr/>
      <dgm:t>
        <a:bodyPr/>
        <a:lstStyle/>
        <a:p>
          <a:endParaRPr lang="en-US"/>
        </a:p>
      </dgm:t>
    </dgm:pt>
    <dgm:pt modelId="{0DD5C5FF-E9A8-44B1-8796-C11D45B8B4A8}" type="sibTrans" cxnId="{B474F7C2-FF96-49FE-8A4A-338B8B35EA8A}">
      <dgm:prSet/>
      <dgm:spPr/>
      <dgm:t>
        <a:bodyPr/>
        <a:lstStyle/>
        <a:p>
          <a:endParaRPr lang="en-US"/>
        </a:p>
      </dgm:t>
    </dgm:pt>
    <dgm:pt modelId="{EF1B257A-2C5F-4D41-9137-43BC27B19DF5}">
      <dgm:prSet phldrT="[Text]" custT="1"/>
      <dgm:spPr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en-US" sz="2000" dirty="0" smtClean="0">
              <a:solidFill>
                <a:srgbClr val="006600"/>
              </a:solidFill>
            </a:rPr>
            <a:t>Coordinated</a:t>
          </a:r>
          <a:endParaRPr lang="en-US" sz="2000" dirty="0">
            <a:solidFill>
              <a:srgbClr val="006600"/>
            </a:solidFill>
          </a:endParaRPr>
        </a:p>
      </dgm:t>
    </dgm:pt>
    <dgm:pt modelId="{301FB799-EC5B-4DA8-8B60-5C5302D2609F}" type="sibTrans" cxnId="{053377D8-993C-4854-8BF7-699E8299031F}">
      <dgm:prSet/>
      <dgm:spPr/>
      <dgm:t>
        <a:bodyPr/>
        <a:lstStyle/>
        <a:p>
          <a:endParaRPr lang="en-US"/>
        </a:p>
      </dgm:t>
    </dgm:pt>
    <dgm:pt modelId="{66EEE5C3-69D7-4361-BFD6-4D3E1217A8CB}" type="parTrans" cxnId="{053377D8-993C-4854-8BF7-699E8299031F}">
      <dgm:prSet/>
      <dgm:spPr/>
      <dgm:t>
        <a:bodyPr/>
        <a:lstStyle/>
        <a:p>
          <a:endParaRPr lang="en-US"/>
        </a:p>
      </dgm:t>
    </dgm:pt>
    <dgm:pt modelId="{BEB02EA1-6A76-4A4C-872A-1046DB2D5A59}" type="pres">
      <dgm:prSet presAssocID="{4DB61EB2-CD86-43A1-BC02-EFE93DE5A08A}" presName="Name0" presStyleCnt="0">
        <dgm:presLayoutVars>
          <dgm:dir/>
          <dgm:animLvl val="lvl"/>
          <dgm:resizeHandles val="exact"/>
        </dgm:presLayoutVars>
      </dgm:prSet>
      <dgm:spPr/>
    </dgm:pt>
    <dgm:pt modelId="{D563A85B-54E6-44A8-8E6E-7CEC7D925238}" type="pres">
      <dgm:prSet presAssocID="{4C71F882-7DDA-4E77-875E-1CD0F57E1778}" presName="Name8" presStyleCnt="0"/>
      <dgm:spPr/>
    </dgm:pt>
    <dgm:pt modelId="{379A8CAF-543A-4499-B1E4-3C788DD1F197}" type="pres">
      <dgm:prSet presAssocID="{4C71F882-7DDA-4E77-875E-1CD0F57E177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66F61D-3C1C-4A7C-AC7B-F7EF5D7D6C94}" type="pres">
      <dgm:prSet presAssocID="{4C71F882-7DDA-4E77-875E-1CD0F57E177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3A890B-A047-4D6C-A82B-4D27E8DA6222}" type="pres">
      <dgm:prSet presAssocID="{B7040F7E-2398-4AB1-BEC2-0E648D5C26ED}" presName="Name8" presStyleCnt="0"/>
      <dgm:spPr/>
    </dgm:pt>
    <dgm:pt modelId="{0E6732D0-E630-4B8C-B233-A6187C6BCEBF}" type="pres">
      <dgm:prSet presAssocID="{B7040F7E-2398-4AB1-BEC2-0E648D5C26ED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886FB6-4610-4C16-B28D-842AAB2EEA01}" type="pres">
      <dgm:prSet presAssocID="{B7040F7E-2398-4AB1-BEC2-0E648D5C26E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F28615-8AAA-4041-9D5D-F181C610B1C2}" type="pres">
      <dgm:prSet presAssocID="{EF1B257A-2C5F-4D41-9137-43BC27B19DF5}" presName="Name8" presStyleCnt="0"/>
      <dgm:spPr/>
    </dgm:pt>
    <dgm:pt modelId="{274FDEF9-96D5-4A46-87CA-B48BC12F666F}" type="pres">
      <dgm:prSet presAssocID="{EF1B257A-2C5F-4D41-9137-43BC27B19DF5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413491-4C2D-4225-A2B8-C320CFBA2E91}" type="pres">
      <dgm:prSet presAssocID="{EF1B257A-2C5F-4D41-9137-43BC27B19DF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B8C265-8410-459F-9299-F48A51333ABA}" type="presOf" srcId="{EF1B257A-2C5F-4D41-9137-43BC27B19DF5}" destId="{8D413491-4C2D-4225-A2B8-C320CFBA2E91}" srcOrd="1" destOrd="0" presId="urn:microsoft.com/office/officeart/2005/8/layout/pyramid1"/>
    <dgm:cxn modelId="{B205949C-C82F-4486-AA87-9BB8132F9CF2}" srcId="{4DB61EB2-CD86-43A1-BC02-EFE93DE5A08A}" destId="{4C71F882-7DDA-4E77-875E-1CD0F57E1778}" srcOrd="0" destOrd="0" parTransId="{1C6D17F1-CDE4-4B20-BA85-B2EB3F92B52A}" sibTransId="{2FEBC982-138D-4EB0-9536-C0BE0D8DFAF9}"/>
    <dgm:cxn modelId="{053377D8-993C-4854-8BF7-699E8299031F}" srcId="{4DB61EB2-CD86-43A1-BC02-EFE93DE5A08A}" destId="{EF1B257A-2C5F-4D41-9137-43BC27B19DF5}" srcOrd="2" destOrd="0" parTransId="{66EEE5C3-69D7-4361-BFD6-4D3E1217A8CB}" sibTransId="{301FB799-EC5B-4DA8-8B60-5C5302D2609F}"/>
    <dgm:cxn modelId="{B474F7C2-FF96-49FE-8A4A-338B8B35EA8A}" srcId="{4DB61EB2-CD86-43A1-BC02-EFE93DE5A08A}" destId="{B7040F7E-2398-4AB1-BEC2-0E648D5C26ED}" srcOrd="1" destOrd="0" parTransId="{557F3A4A-51A0-41D7-973D-3B8161D7126B}" sibTransId="{0DD5C5FF-E9A8-44B1-8796-C11D45B8B4A8}"/>
    <dgm:cxn modelId="{1F6F2BCF-643D-40AA-A744-EFEB15D0F81C}" type="presOf" srcId="{4DB61EB2-CD86-43A1-BC02-EFE93DE5A08A}" destId="{BEB02EA1-6A76-4A4C-872A-1046DB2D5A59}" srcOrd="0" destOrd="0" presId="urn:microsoft.com/office/officeart/2005/8/layout/pyramid1"/>
    <dgm:cxn modelId="{003E3894-E5A8-40A4-8D9F-A679B3D00621}" type="presOf" srcId="{4C71F882-7DDA-4E77-875E-1CD0F57E1778}" destId="{379A8CAF-543A-4499-B1E4-3C788DD1F197}" srcOrd="0" destOrd="0" presId="urn:microsoft.com/office/officeart/2005/8/layout/pyramid1"/>
    <dgm:cxn modelId="{AE66EF4C-8DCF-456A-A190-A698722F28FF}" type="presOf" srcId="{4C71F882-7DDA-4E77-875E-1CD0F57E1778}" destId="{EE66F61D-3C1C-4A7C-AC7B-F7EF5D7D6C94}" srcOrd="1" destOrd="0" presId="urn:microsoft.com/office/officeart/2005/8/layout/pyramid1"/>
    <dgm:cxn modelId="{885A7EEF-0982-49D8-A5CF-0BD5A980BA9F}" type="presOf" srcId="{B7040F7E-2398-4AB1-BEC2-0E648D5C26ED}" destId="{0E6732D0-E630-4B8C-B233-A6187C6BCEBF}" srcOrd="0" destOrd="0" presId="urn:microsoft.com/office/officeart/2005/8/layout/pyramid1"/>
    <dgm:cxn modelId="{D9B22005-6823-444A-9B18-0EE297367F59}" type="presOf" srcId="{B7040F7E-2398-4AB1-BEC2-0E648D5C26ED}" destId="{35886FB6-4610-4C16-B28D-842AAB2EEA01}" srcOrd="1" destOrd="0" presId="urn:microsoft.com/office/officeart/2005/8/layout/pyramid1"/>
    <dgm:cxn modelId="{AA3C8D6E-89D5-4552-BF75-A62B1F4379B9}" type="presOf" srcId="{EF1B257A-2C5F-4D41-9137-43BC27B19DF5}" destId="{274FDEF9-96D5-4A46-87CA-B48BC12F666F}" srcOrd="0" destOrd="0" presId="urn:microsoft.com/office/officeart/2005/8/layout/pyramid1"/>
    <dgm:cxn modelId="{98195C7D-CAA2-48DA-91BA-89839E05366B}" type="presParOf" srcId="{BEB02EA1-6A76-4A4C-872A-1046DB2D5A59}" destId="{D563A85B-54E6-44A8-8E6E-7CEC7D925238}" srcOrd="0" destOrd="0" presId="urn:microsoft.com/office/officeart/2005/8/layout/pyramid1"/>
    <dgm:cxn modelId="{1BF6DC86-B6DA-4D68-8A37-591F8C6AAEB3}" type="presParOf" srcId="{D563A85B-54E6-44A8-8E6E-7CEC7D925238}" destId="{379A8CAF-543A-4499-B1E4-3C788DD1F197}" srcOrd="0" destOrd="0" presId="urn:microsoft.com/office/officeart/2005/8/layout/pyramid1"/>
    <dgm:cxn modelId="{F8DB4BEB-BEC7-410B-B8CB-B0712195621E}" type="presParOf" srcId="{D563A85B-54E6-44A8-8E6E-7CEC7D925238}" destId="{EE66F61D-3C1C-4A7C-AC7B-F7EF5D7D6C94}" srcOrd="1" destOrd="0" presId="urn:microsoft.com/office/officeart/2005/8/layout/pyramid1"/>
    <dgm:cxn modelId="{A49EAB65-B274-470E-82A8-6EF1351F6C1C}" type="presParOf" srcId="{BEB02EA1-6A76-4A4C-872A-1046DB2D5A59}" destId="{7A3A890B-A047-4D6C-A82B-4D27E8DA6222}" srcOrd="1" destOrd="0" presId="urn:microsoft.com/office/officeart/2005/8/layout/pyramid1"/>
    <dgm:cxn modelId="{878F99E2-8407-472E-A40B-26BAF8153AA0}" type="presParOf" srcId="{7A3A890B-A047-4D6C-A82B-4D27E8DA6222}" destId="{0E6732D0-E630-4B8C-B233-A6187C6BCEBF}" srcOrd="0" destOrd="0" presId="urn:microsoft.com/office/officeart/2005/8/layout/pyramid1"/>
    <dgm:cxn modelId="{5E35AB9B-0A34-483D-A645-49FBA926F27B}" type="presParOf" srcId="{7A3A890B-A047-4D6C-A82B-4D27E8DA6222}" destId="{35886FB6-4610-4C16-B28D-842AAB2EEA01}" srcOrd="1" destOrd="0" presId="urn:microsoft.com/office/officeart/2005/8/layout/pyramid1"/>
    <dgm:cxn modelId="{5E86440D-A6F6-445F-B0A5-856185A63F07}" type="presParOf" srcId="{BEB02EA1-6A76-4A4C-872A-1046DB2D5A59}" destId="{19F28615-8AAA-4041-9D5D-F181C610B1C2}" srcOrd="2" destOrd="0" presId="urn:microsoft.com/office/officeart/2005/8/layout/pyramid1"/>
    <dgm:cxn modelId="{1A0AF1E5-4563-4BDF-B88C-28196FF130B7}" type="presParOf" srcId="{19F28615-8AAA-4041-9D5D-F181C610B1C2}" destId="{274FDEF9-96D5-4A46-87CA-B48BC12F666F}" srcOrd="0" destOrd="0" presId="urn:microsoft.com/office/officeart/2005/8/layout/pyramid1"/>
    <dgm:cxn modelId="{435FC5A0-F17E-4C02-BA1F-1B4490D46024}" type="presParOf" srcId="{19F28615-8AAA-4041-9D5D-F181C610B1C2}" destId="{8D413491-4C2D-4225-A2B8-C320CFBA2E9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74B95C-3A2B-42AA-AE99-E03C7363E384}" type="doc">
      <dgm:prSet loTypeId="urn:microsoft.com/office/officeart/2005/8/layout/process4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FA95CBC4-BD09-4237-A46A-EED5224594F9}">
      <dgm:prSet phldrT="[Text]" custT="1"/>
      <dgm:spPr/>
      <dgm:t>
        <a:bodyPr/>
        <a:lstStyle/>
        <a:p>
          <a:r>
            <a:rPr lang="en-US" sz="1800" dirty="0" smtClean="0"/>
            <a:t>Programs</a:t>
          </a:r>
          <a:endParaRPr lang="en-US" sz="1400" dirty="0"/>
        </a:p>
      </dgm:t>
    </dgm:pt>
    <dgm:pt modelId="{25A14C9E-3022-4E0D-AA92-E3B25EF2AE9A}" type="parTrans" cxnId="{2ACB0BE6-F2D1-43CD-A502-0668A8F15FFC}">
      <dgm:prSet/>
      <dgm:spPr/>
      <dgm:t>
        <a:bodyPr/>
        <a:lstStyle/>
        <a:p>
          <a:endParaRPr lang="en-US"/>
        </a:p>
      </dgm:t>
    </dgm:pt>
    <dgm:pt modelId="{A1AA98C9-758C-483E-8FF9-97FE4F839170}" type="sibTrans" cxnId="{2ACB0BE6-F2D1-43CD-A502-0668A8F15FFC}">
      <dgm:prSet/>
      <dgm:spPr/>
      <dgm:t>
        <a:bodyPr/>
        <a:lstStyle/>
        <a:p>
          <a:endParaRPr lang="en-US"/>
        </a:p>
      </dgm:t>
    </dgm:pt>
    <dgm:pt modelId="{328D5FB7-B376-4FEF-95A9-83F725E2BF26}">
      <dgm:prSet phldrT="[Text]"/>
      <dgm:spPr/>
      <dgm:t>
        <a:bodyPr/>
        <a:lstStyle/>
        <a:p>
          <a:r>
            <a:rPr lang="en-US" dirty="0" smtClean="0"/>
            <a:t>EE</a:t>
          </a:r>
          <a:endParaRPr lang="en-US" dirty="0"/>
        </a:p>
      </dgm:t>
    </dgm:pt>
    <dgm:pt modelId="{747F1F55-FE69-431C-BE30-7E6D6B2DD119}" type="parTrans" cxnId="{9F87FA31-9F40-4ABA-AA06-AC7E95B3C60E}">
      <dgm:prSet/>
      <dgm:spPr/>
      <dgm:t>
        <a:bodyPr/>
        <a:lstStyle/>
        <a:p>
          <a:endParaRPr lang="en-US"/>
        </a:p>
      </dgm:t>
    </dgm:pt>
    <dgm:pt modelId="{A35CFB58-7057-4552-BE90-3AE9D10262DB}" type="sibTrans" cxnId="{9F87FA31-9F40-4ABA-AA06-AC7E95B3C60E}">
      <dgm:prSet/>
      <dgm:spPr/>
      <dgm:t>
        <a:bodyPr/>
        <a:lstStyle/>
        <a:p>
          <a:endParaRPr lang="en-US"/>
        </a:p>
      </dgm:t>
    </dgm:pt>
    <dgm:pt modelId="{6C048A17-2ACA-462F-96AC-1649202C2076}">
      <dgm:prSet phldrT="[Text]" custT="1"/>
      <dgm:spPr/>
      <dgm:t>
        <a:bodyPr/>
        <a:lstStyle/>
        <a:p>
          <a:r>
            <a:rPr lang="en-US" sz="1800" dirty="0" smtClean="0"/>
            <a:t>Coordination</a:t>
          </a:r>
          <a:endParaRPr lang="en-US" sz="1600" dirty="0"/>
        </a:p>
      </dgm:t>
    </dgm:pt>
    <dgm:pt modelId="{22F171A7-C2EB-4E94-893F-BA1483E0D0AF}" type="parTrans" cxnId="{8928A3B5-F473-474B-82DE-29BBD923C5B3}">
      <dgm:prSet/>
      <dgm:spPr/>
      <dgm:t>
        <a:bodyPr/>
        <a:lstStyle/>
        <a:p>
          <a:endParaRPr lang="en-US"/>
        </a:p>
      </dgm:t>
    </dgm:pt>
    <dgm:pt modelId="{EDB345C1-AD6D-4FE2-9B14-8DAF4C4DADE1}" type="sibTrans" cxnId="{8928A3B5-F473-474B-82DE-29BBD923C5B3}">
      <dgm:prSet/>
      <dgm:spPr/>
      <dgm:t>
        <a:bodyPr/>
        <a:lstStyle/>
        <a:p>
          <a:endParaRPr lang="en-US"/>
        </a:p>
      </dgm:t>
    </dgm:pt>
    <dgm:pt modelId="{FF8999DE-2DE2-416B-A103-22188459A536}">
      <dgm:prSet phldrT="[Text]" custT="1"/>
      <dgm:spPr/>
      <dgm:t>
        <a:bodyPr/>
        <a:lstStyle/>
        <a:p>
          <a:r>
            <a:rPr lang="en-US" sz="1200" dirty="0" smtClean="0"/>
            <a:t>Business</a:t>
          </a:r>
          <a:r>
            <a:rPr lang="en-US" sz="1100" dirty="0" smtClean="0"/>
            <a:t> Customer Delivery</a:t>
          </a:r>
          <a:endParaRPr lang="en-US" sz="1100" dirty="0"/>
        </a:p>
      </dgm:t>
    </dgm:pt>
    <dgm:pt modelId="{E310D3AA-CFB0-4C94-BB9A-131FD6B8565E}" type="parTrans" cxnId="{130CCFA9-3227-436D-BCE3-D564A1E2DD8B}">
      <dgm:prSet/>
      <dgm:spPr/>
      <dgm:t>
        <a:bodyPr/>
        <a:lstStyle/>
        <a:p>
          <a:endParaRPr lang="en-US"/>
        </a:p>
      </dgm:t>
    </dgm:pt>
    <dgm:pt modelId="{97084629-0B94-4946-8933-EAC90F08BBE5}" type="sibTrans" cxnId="{130CCFA9-3227-436D-BCE3-D564A1E2DD8B}">
      <dgm:prSet/>
      <dgm:spPr/>
      <dgm:t>
        <a:bodyPr/>
        <a:lstStyle/>
        <a:p>
          <a:endParaRPr lang="en-US"/>
        </a:p>
      </dgm:t>
    </dgm:pt>
    <dgm:pt modelId="{AFE62A0B-CDDA-42FB-901D-C955B6E773BF}">
      <dgm:prSet phldrT="[Text]"/>
      <dgm:spPr/>
      <dgm:t>
        <a:bodyPr/>
        <a:lstStyle/>
        <a:p>
          <a:r>
            <a:rPr lang="en-US" dirty="0" smtClean="0"/>
            <a:t>DR</a:t>
          </a:r>
          <a:endParaRPr lang="en-US" dirty="0"/>
        </a:p>
      </dgm:t>
    </dgm:pt>
    <dgm:pt modelId="{F86D2D9F-02CB-4C3D-AFB4-C60C33EB27DC}" type="parTrans" cxnId="{6A1F705F-79BC-4774-9D57-A05479D72605}">
      <dgm:prSet/>
      <dgm:spPr/>
      <dgm:t>
        <a:bodyPr/>
        <a:lstStyle/>
        <a:p>
          <a:endParaRPr lang="en-US"/>
        </a:p>
      </dgm:t>
    </dgm:pt>
    <dgm:pt modelId="{9D09BEDB-7F55-4B8D-9578-CB1BE55059F7}" type="sibTrans" cxnId="{6A1F705F-79BC-4774-9D57-A05479D72605}">
      <dgm:prSet/>
      <dgm:spPr/>
      <dgm:t>
        <a:bodyPr/>
        <a:lstStyle/>
        <a:p>
          <a:endParaRPr lang="en-US"/>
        </a:p>
      </dgm:t>
    </dgm:pt>
    <dgm:pt modelId="{526181AF-DFA7-4D4D-90B7-805E119B02C5}">
      <dgm:prSet phldrT="[Text]" custT="1"/>
      <dgm:spPr/>
      <dgm:t>
        <a:bodyPr/>
        <a:lstStyle/>
        <a:p>
          <a:r>
            <a:rPr lang="en-US" sz="1800" dirty="0" smtClean="0"/>
            <a:t>Marketing</a:t>
          </a:r>
          <a:endParaRPr lang="en-US" sz="1400" dirty="0"/>
        </a:p>
      </dgm:t>
    </dgm:pt>
    <dgm:pt modelId="{E921FB20-E3E7-41B9-8677-40A870F95EE0}" type="parTrans" cxnId="{17AFB00F-9758-449F-ACD8-25C69ACF4E2E}">
      <dgm:prSet/>
      <dgm:spPr/>
      <dgm:t>
        <a:bodyPr/>
        <a:lstStyle/>
        <a:p>
          <a:endParaRPr lang="en-US"/>
        </a:p>
      </dgm:t>
    </dgm:pt>
    <dgm:pt modelId="{2112A9D7-8685-43C7-BA4C-09C9A2BE7D3D}" type="sibTrans" cxnId="{17AFB00F-9758-449F-ACD8-25C69ACF4E2E}">
      <dgm:prSet/>
      <dgm:spPr/>
      <dgm:t>
        <a:bodyPr/>
        <a:lstStyle/>
        <a:p>
          <a:endParaRPr lang="en-US"/>
        </a:p>
      </dgm:t>
    </dgm:pt>
    <dgm:pt modelId="{95DFCF41-995C-4410-93BA-7216C039CDE6}">
      <dgm:prSet phldrT="[Text]"/>
      <dgm:spPr/>
      <dgm:t>
        <a:bodyPr/>
        <a:lstStyle/>
        <a:p>
          <a:r>
            <a:rPr lang="en-US" dirty="0" smtClean="0"/>
            <a:t>DG/Solar</a:t>
          </a:r>
          <a:endParaRPr lang="en-US" dirty="0"/>
        </a:p>
      </dgm:t>
    </dgm:pt>
    <dgm:pt modelId="{30AEF011-F38D-480A-ACA7-6472FB1C2263}" type="parTrans" cxnId="{8ECA79C5-3BFA-4239-8063-2AC0D328A29B}">
      <dgm:prSet/>
      <dgm:spPr/>
      <dgm:t>
        <a:bodyPr/>
        <a:lstStyle/>
        <a:p>
          <a:endParaRPr lang="en-US"/>
        </a:p>
      </dgm:t>
    </dgm:pt>
    <dgm:pt modelId="{18433D40-C8CA-4840-88FD-4088517932EE}" type="sibTrans" cxnId="{8ECA79C5-3BFA-4239-8063-2AC0D328A29B}">
      <dgm:prSet/>
      <dgm:spPr/>
      <dgm:t>
        <a:bodyPr/>
        <a:lstStyle/>
        <a:p>
          <a:endParaRPr lang="en-US"/>
        </a:p>
      </dgm:t>
    </dgm:pt>
    <dgm:pt modelId="{F820715A-66B2-4395-81F9-1CE177F023A2}">
      <dgm:prSet phldrT="[Text]"/>
      <dgm:spPr/>
      <dgm:t>
        <a:bodyPr/>
        <a:lstStyle/>
        <a:p>
          <a:r>
            <a:rPr lang="en-US" dirty="0" smtClean="0"/>
            <a:t>LIEE</a:t>
          </a:r>
          <a:endParaRPr lang="en-US" dirty="0"/>
        </a:p>
      </dgm:t>
    </dgm:pt>
    <dgm:pt modelId="{CC8403E4-081E-4410-94F5-7F2530D64CB7}" type="parTrans" cxnId="{3C2AE67E-D1F0-4DCE-8384-99412274F7C9}">
      <dgm:prSet/>
      <dgm:spPr/>
      <dgm:t>
        <a:bodyPr/>
        <a:lstStyle/>
        <a:p>
          <a:endParaRPr lang="en-US"/>
        </a:p>
      </dgm:t>
    </dgm:pt>
    <dgm:pt modelId="{D239FFAA-1B82-4753-8985-0C0BE8B6C231}" type="sibTrans" cxnId="{3C2AE67E-D1F0-4DCE-8384-99412274F7C9}">
      <dgm:prSet/>
      <dgm:spPr/>
      <dgm:t>
        <a:bodyPr/>
        <a:lstStyle/>
        <a:p>
          <a:endParaRPr lang="en-US"/>
        </a:p>
      </dgm:t>
    </dgm:pt>
    <dgm:pt modelId="{35B3B8C8-5337-4344-821B-917E8466D331}">
      <dgm:prSet phldrT="[Text]"/>
      <dgm:spPr/>
      <dgm:t>
        <a:bodyPr/>
        <a:lstStyle/>
        <a:p>
          <a:r>
            <a:rPr lang="en-US" dirty="0" smtClean="0"/>
            <a:t>Research</a:t>
          </a:r>
          <a:endParaRPr lang="en-US" dirty="0"/>
        </a:p>
      </dgm:t>
    </dgm:pt>
    <dgm:pt modelId="{D47A56C7-080A-4C62-94D0-FCE67F0BE931}" type="parTrans" cxnId="{FF5AF483-ECAA-43FC-9552-9E97840BD66D}">
      <dgm:prSet/>
      <dgm:spPr/>
      <dgm:t>
        <a:bodyPr/>
        <a:lstStyle/>
        <a:p>
          <a:endParaRPr lang="en-US"/>
        </a:p>
      </dgm:t>
    </dgm:pt>
    <dgm:pt modelId="{6FD5CC08-4B9C-4C73-84FB-20B3078A9F1B}" type="sibTrans" cxnId="{FF5AF483-ECAA-43FC-9552-9E97840BD66D}">
      <dgm:prSet/>
      <dgm:spPr/>
      <dgm:t>
        <a:bodyPr/>
        <a:lstStyle/>
        <a:p>
          <a:endParaRPr lang="en-US"/>
        </a:p>
      </dgm:t>
    </dgm:pt>
    <dgm:pt modelId="{9078C0BC-A546-4466-97C8-43A199F9D095}">
      <dgm:prSet phldrT="[Text]" custT="1"/>
      <dgm:spPr/>
      <dgm:t>
        <a:bodyPr/>
        <a:lstStyle/>
        <a:p>
          <a:r>
            <a:rPr lang="en-US" sz="1200" dirty="0" smtClean="0"/>
            <a:t>Third Parties</a:t>
          </a:r>
          <a:endParaRPr lang="en-US" sz="1200" dirty="0"/>
        </a:p>
      </dgm:t>
    </dgm:pt>
    <dgm:pt modelId="{9B36D607-87E6-4751-8C97-FBB04D618E42}" type="parTrans" cxnId="{596C6E90-2972-4932-A5DF-77E7C7D0E478}">
      <dgm:prSet/>
      <dgm:spPr/>
      <dgm:t>
        <a:bodyPr/>
        <a:lstStyle/>
        <a:p>
          <a:endParaRPr lang="en-US"/>
        </a:p>
      </dgm:t>
    </dgm:pt>
    <dgm:pt modelId="{A00C8D22-0CE7-4C95-97D3-04D9F3C86A78}" type="sibTrans" cxnId="{596C6E90-2972-4932-A5DF-77E7C7D0E478}">
      <dgm:prSet/>
      <dgm:spPr/>
      <dgm:t>
        <a:bodyPr/>
        <a:lstStyle/>
        <a:p>
          <a:endParaRPr lang="en-US"/>
        </a:p>
      </dgm:t>
    </dgm:pt>
    <dgm:pt modelId="{5ACDD788-D902-4CAB-B33E-05AD006F60CC}">
      <dgm:prSet phldrT="[Text]" custT="1"/>
      <dgm:spPr/>
      <dgm:t>
        <a:bodyPr/>
        <a:lstStyle/>
        <a:p>
          <a:r>
            <a:rPr lang="en-US" sz="1200" baseline="0" dirty="0" smtClean="0"/>
            <a:t>Partnerships</a:t>
          </a:r>
          <a:endParaRPr lang="en-US" sz="1200" baseline="0" dirty="0"/>
        </a:p>
      </dgm:t>
    </dgm:pt>
    <dgm:pt modelId="{2527D65B-C817-46EC-B85A-0D82DADFB17A}" type="parTrans" cxnId="{4D521327-7F8B-411B-8205-040614C92A15}">
      <dgm:prSet/>
      <dgm:spPr/>
      <dgm:t>
        <a:bodyPr/>
        <a:lstStyle/>
        <a:p>
          <a:endParaRPr lang="en-US"/>
        </a:p>
      </dgm:t>
    </dgm:pt>
    <dgm:pt modelId="{14E45A77-8B0A-49F2-A6E9-17DB22E0B34E}" type="sibTrans" cxnId="{4D521327-7F8B-411B-8205-040614C92A15}">
      <dgm:prSet/>
      <dgm:spPr/>
      <dgm:t>
        <a:bodyPr/>
        <a:lstStyle/>
        <a:p>
          <a:endParaRPr lang="en-US"/>
        </a:p>
      </dgm:t>
    </dgm:pt>
    <dgm:pt modelId="{A3A976D1-7092-44F8-858F-136B90FC5FC1}">
      <dgm:prSet phldrT="[Text]"/>
      <dgm:spPr/>
      <dgm:t>
        <a:bodyPr/>
        <a:lstStyle/>
        <a:p>
          <a:r>
            <a:rPr lang="en-US" dirty="0" smtClean="0"/>
            <a:t>Market Segment Customers</a:t>
          </a:r>
          <a:endParaRPr lang="en-US" dirty="0"/>
        </a:p>
      </dgm:t>
    </dgm:pt>
    <dgm:pt modelId="{5CC546B7-CC61-4CC5-9DE0-BED326D30D2A}" type="parTrans" cxnId="{90586DD0-520F-48DA-9B7B-CEFB2C4BC370}">
      <dgm:prSet/>
      <dgm:spPr/>
      <dgm:t>
        <a:bodyPr/>
        <a:lstStyle/>
        <a:p>
          <a:endParaRPr lang="en-US"/>
        </a:p>
      </dgm:t>
    </dgm:pt>
    <dgm:pt modelId="{BE517C1D-BA3E-4895-A9B7-8A11ECFCD187}" type="sibTrans" cxnId="{90586DD0-520F-48DA-9B7B-CEFB2C4BC370}">
      <dgm:prSet/>
      <dgm:spPr/>
      <dgm:t>
        <a:bodyPr/>
        <a:lstStyle/>
        <a:p>
          <a:endParaRPr lang="en-US"/>
        </a:p>
      </dgm:t>
    </dgm:pt>
    <dgm:pt modelId="{4CD2853A-5ECF-4E62-A610-EBBD40210A72}">
      <dgm:prSet phldrT="[Text]"/>
      <dgm:spPr/>
      <dgm:t>
        <a:bodyPr/>
        <a:lstStyle/>
        <a:p>
          <a:r>
            <a:rPr lang="en-US" dirty="0" smtClean="0"/>
            <a:t>Residential</a:t>
          </a:r>
          <a:endParaRPr lang="en-US" dirty="0"/>
        </a:p>
      </dgm:t>
    </dgm:pt>
    <dgm:pt modelId="{1D76CF87-D448-41E8-BA47-A90719837B08}" type="parTrans" cxnId="{A4EE12D1-905E-4E5F-B8D9-BCCD2279CC3E}">
      <dgm:prSet/>
      <dgm:spPr/>
      <dgm:t>
        <a:bodyPr/>
        <a:lstStyle/>
        <a:p>
          <a:endParaRPr lang="en-US"/>
        </a:p>
      </dgm:t>
    </dgm:pt>
    <dgm:pt modelId="{FF25B948-3631-4A4C-B570-D7F641730145}" type="sibTrans" cxnId="{A4EE12D1-905E-4E5F-B8D9-BCCD2279CC3E}">
      <dgm:prSet/>
      <dgm:spPr/>
      <dgm:t>
        <a:bodyPr/>
        <a:lstStyle/>
        <a:p>
          <a:endParaRPr lang="en-US"/>
        </a:p>
      </dgm:t>
    </dgm:pt>
    <dgm:pt modelId="{33A42D2C-CB3F-44A8-8447-CD550EC15862}">
      <dgm:prSet phldrT="[Text]"/>
      <dgm:spPr/>
      <dgm:t>
        <a:bodyPr/>
        <a:lstStyle/>
        <a:p>
          <a:r>
            <a:rPr lang="en-US" dirty="0" smtClean="0"/>
            <a:t>Commercial</a:t>
          </a:r>
          <a:endParaRPr lang="en-US" dirty="0"/>
        </a:p>
      </dgm:t>
    </dgm:pt>
    <dgm:pt modelId="{7CE8CBD9-4D14-4E98-83C4-70D44EEE257B}" type="parTrans" cxnId="{A47E2404-7708-4B2E-8D05-7153E19F2034}">
      <dgm:prSet/>
      <dgm:spPr/>
      <dgm:t>
        <a:bodyPr/>
        <a:lstStyle/>
        <a:p>
          <a:endParaRPr lang="en-US"/>
        </a:p>
      </dgm:t>
    </dgm:pt>
    <dgm:pt modelId="{26428410-35FA-4B96-8700-570E675C2483}" type="sibTrans" cxnId="{A47E2404-7708-4B2E-8D05-7153E19F2034}">
      <dgm:prSet/>
      <dgm:spPr/>
      <dgm:t>
        <a:bodyPr/>
        <a:lstStyle/>
        <a:p>
          <a:endParaRPr lang="en-US"/>
        </a:p>
      </dgm:t>
    </dgm:pt>
    <dgm:pt modelId="{55C122CC-C0BD-40C6-84CC-839081F4CAD5}">
      <dgm:prSet phldrT="[Text]"/>
      <dgm:spPr/>
      <dgm:t>
        <a:bodyPr/>
        <a:lstStyle/>
        <a:p>
          <a:r>
            <a:rPr lang="en-US" dirty="0" smtClean="0"/>
            <a:t>Industrial</a:t>
          </a:r>
          <a:endParaRPr lang="en-US" dirty="0"/>
        </a:p>
      </dgm:t>
    </dgm:pt>
    <dgm:pt modelId="{568A047D-92E4-4EAA-8CCC-A5E90E6D16D0}" type="parTrans" cxnId="{7FA1FC43-DA63-48C0-89DD-A244C64446DF}">
      <dgm:prSet/>
      <dgm:spPr/>
      <dgm:t>
        <a:bodyPr/>
        <a:lstStyle/>
        <a:p>
          <a:endParaRPr lang="en-US"/>
        </a:p>
      </dgm:t>
    </dgm:pt>
    <dgm:pt modelId="{18FC1463-4612-45FA-9932-90DC8387A59A}" type="sibTrans" cxnId="{7FA1FC43-DA63-48C0-89DD-A244C64446DF}">
      <dgm:prSet/>
      <dgm:spPr/>
      <dgm:t>
        <a:bodyPr/>
        <a:lstStyle/>
        <a:p>
          <a:endParaRPr lang="en-US"/>
        </a:p>
      </dgm:t>
    </dgm:pt>
    <dgm:pt modelId="{655994A7-05FE-478D-9F84-849451A4E482}">
      <dgm:prSet phldrT="[Text]"/>
      <dgm:spPr/>
      <dgm:t>
        <a:bodyPr/>
        <a:lstStyle/>
        <a:p>
          <a:r>
            <a:rPr lang="en-US" dirty="0" smtClean="0"/>
            <a:t>Government</a:t>
          </a:r>
          <a:endParaRPr lang="en-US" dirty="0"/>
        </a:p>
      </dgm:t>
    </dgm:pt>
    <dgm:pt modelId="{EF792DC6-489A-4137-8C43-3F783015BFA3}" type="parTrans" cxnId="{A9EDE78B-74AC-4450-87E7-F1EF95155FD9}">
      <dgm:prSet/>
      <dgm:spPr/>
      <dgm:t>
        <a:bodyPr/>
        <a:lstStyle/>
        <a:p>
          <a:endParaRPr lang="en-US"/>
        </a:p>
      </dgm:t>
    </dgm:pt>
    <dgm:pt modelId="{AE153039-2BAD-42C3-AE3E-837B19195AEE}" type="sibTrans" cxnId="{A9EDE78B-74AC-4450-87E7-F1EF95155FD9}">
      <dgm:prSet/>
      <dgm:spPr/>
      <dgm:t>
        <a:bodyPr/>
        <a:lstStyle/>
        <a:p>
          <a:endParaRPr lang="en-US"/>
        </a:p>
      </dgm:t>
    </dgm:pt>
    <dgm:pt modelId="{D040F5B2-BF07-4057-9DD6-6D05F51B06D4}">
      <dgm:prSet phldrT="[Text]"/>
      <dgm:spPr/>
      <dgm:t>
        <a:bodyPr/>
        <a:lstStyle/>
        <a:p>
          <a:r>
            <a:rPr lang="en-US" dirty="0" smtClean="0"/>
            <a:t>Health /Hospitality</a:t>
          </a:r>
          <a:endParaRPr lang="en-US" dirty="0"/>
        </a:p>
      </dgm:t>
    </dgm:pt>
    <dgm:pt modelId="{A7961F2A-C4AA-486A-B693-4C97283AA48B}" type="parTrans" cxnId="{DCA0277B-D71B-4153-8045-B5EEDFA870B0}">
      <dgm:prSet/>
      <dgm:spPr/>
      <dgm:t>
        <a:bodyPr/>
        <a:lstStyle/>
        <a:p>
          <a:endParaRPr lang="en-US"/>
        </a:p>
      </dgm:t>
    </dgm:pt>
    <dgm:pt modelId="{B53C3450-3581-4861-B90C-0D1DE3312AFD}" type="sibTrans" cxnId="{DCA0277B-D71B-4153-8045-B5EEDFA870B0}">
      <dgm:prSet/>
      <dgm:spPr/>
      <dgm:t>
        <a:bodyPr/>
        <a:lstStyle/>
        <a:p>
          <a:endParaRPr lang="en-US"/>
        </a:p>
      </dgm:t>
    </dgm:pt>
    <dgm:pt modelId="{F19285D9-0C9A-4485-8A84-00E5958415D8}">
      <dgm:prSet phldrT="[Text]"/>
      <dgm:spPr/>
      <dgm:t>
        <a:bodyPr/>
        <a:lstStyle/>
        <a:p>
          <a:r>
            <a:rPr lang="en-US" dirty="0" smtClean="0"/>
            <a:t>Schools</a:t>
          </a:r>
          <a:endParaRPr lang="en-US" dirty="0"/>
        </a:p>
      </dgm:t>
    </dgm:pt>
    <dgm:pt modelId="{8820BE69-46D5-4FA6-9AAC-97D03433EF41}" type="parTrans" cxnId="{839AB9F8-47DD-4ABC-BA65-6C2EAD4AA0C4}">
      <dgm:prSet/>
      <dgm:spPr/>
      <dgm:t>
        <a:bodyPr/>
        <a:lstStyle/>
        <a:p>
          <a:endParaRPr lang="en-US"/>
        </a:p>
      </dgm:t>
    </dgm:pt>
    <dgm:pt modelId="{DC8DB300-2BEC-4BF5-A45C-347C09FCA33E}" type="sibTrans" cxnId="{839AB9F8-47DD-4ABC-BA65-6C2EAD4AA0C4}">
      <dgm:prSet/>
      <dgm:spPr/>
      <dgm:t>
        <a:bodyPr/>
        <a:lstStyle/>
        <a:p>
          <a:endParaRPr lang="en-US"/>
        </a:p>
      </dgm:t>
    </dgm:pt>
    <dgm:pt modelId="{0614E3E4-08EF-4550-A996-776BE52ACC59}">
      <dgm:prSet phldrT="[Text]"/>
      <dgm:spPr/>
      <dgm:t>
        <a:bodyPr/>
        <a:lstStyle/>
        <a:p>
          <a:r>
            <a:rPr lang="en-US" dirty="0" smtClean="0"/>
            <a:t>Ag</a:t>
          </a:r>
          <a:endParaRPr lang="en-US" dirty="0"/>
        </a:p>
      </dgm:t>
    </dgm:pt>
    <dgm:pt modelId="{19F6C292-92CB-4FC6-ACA5-19CA868B9BC4}" type="parTrans" cxnId="{2B6A424C-BF31-404B-B85E-2D0BD8D8A53F}">
      <dgm:prSet/>
      <dgm:spPr/>
      <dgm:t>
        <a:bodyPr/>
        <a:lstStyle/>
        <a:p>
          <a:endParaRPr lang="en-US"/>
        </a:p>
      </dgm:t>
    </dgm:pt>
    <dgm:pt modelId="{793F79D4-2899-4DC3-90C1-C1257B870DBF}" type="sibTrans" cxnId="{2B6A424C-BF31-404B-B85E-2D0BD8D8A53F}">
      <dgm:prSet/>
      <dgm:spPr/>
      <dgm:t>
        <a:bodyPr/>
        <a:lstStyle/>
        <a:p>
          <a:endParaRPr lang="en-US"/>
        </a:p>
      </dgm:t>
    </dgm:pt>
    <dgm:pt modelId="{F7EC95F2-FED2-4D1A-8B07-C800AE46D497}">
      <dgm:prSet phldrT="[Text]" custT="1"/>
      <dgm:spPr/>
      <dgm:t>
        <a:bodyPr/>
        <a:lstStyle/>
        <a:p>
          <a:r>
            <a:rPr lang="en-US" dirty="0" smtClean="0"/>
            <a:t>Delivery Channels</a:t>
          </a:r>
          <a:endParaRPr lang="en-US" sz="1200" dirty="0"/>
        </a:p>
      </dgm:t>
    </dgm:pt>
    <dgm:pt modelId="{7D615B05-D35E-40CD-A7E9-F65F915D08E7}" type="parTrans" cxnId="{7AB538D5-40A0-48CD-B1CB-4AA89B598232}">
      <dgm:prSet/>
      <dgm:spPr/>
      <dgm:t>
        <a:bodyPr/>
        <a:lstStyle/>
        <a:p>
          <a:endParaRPr lang="en-US"/>
        </a:p>
      </dgm:t>
    </dgm:pt>
    <dgm:pt modelId="{8766D7E5-159A-4574-A473-9B06D01CFA66}" type="sibTrans" cxnId="{7AB538D5-40A0-48CD-B1CB-4AA89B598232}">
      <dgm:prSet/>
      <dgm:spPr/>
      <dgm:t>
        <a:bodyPr/>
        <a:lstStyle/>
        <a:p>
          <a:endParaRPr lang="en-US"/>
        </a:p>
      </dgm:t>
    </dgm:pt>
    <dgm:pt modelId="{E6864D7D-050F-4448-9748-D5AF693A4E76}">
      <dgm:prSet phldrT="[Text]"/>
      <dgm:spPr/>
      <dgm:t>
        <a:bodyPr/>
        <a:lstStyle/>
        <a:p>
          <a:r>
            <a:rPr lang="en-US" dirty="0" smtClean="0"/>
            <a:t>AMI</a:t>
          </a:r>
          <a:endParaRPr lang="en-US" dirty="0"/>
        </a:p>
      </dgm:t>
    </dgm:pt>
    <dgm:pt modelId="{B8DEA0C4-D5B6-4A0E-8AB9-9CE732405BD9}" type="parTrans" cxnId="{1FD1B1EA-19EC-4B9A-8239-426AA5495B7D}">
      <dgm:prSet/>
      <dgm:spPr/>
      <dgm:t>
        <a:bodyPr/>
        <a:lstStyle/>
        <a:p>
          <a:endParaRPr lang="en-US"/>
        </a:p>
      </dgm:t>
    </dgm:pt>
    <dgm:pt modelId="{407A3037-589D-49CB-8297-E1C7AD980D3E}" type="sibTrans" cxnId="{1FD1B1EA-19EC-4B9A-8239-426AA5495B7D}">
      <dgm:prSet/>
      <dgm:spPr/>
      <dgm:t>
        <a:bodyPr/>
        <a:lstStyle/>
        <a:p>
          <a:endParaRPr lang="en-US"/>
        </a:p>
      </dgm:t>
    </dgm:pt>
    <dgm:pt modelId="{4D608CE0-F93B-44CE-9B3D-223C34DBD06B}">
      <dgm:prSet phldrT="[Text]"/>
      <dgm:spPr/>
      <dgm:t>
        <a:bodyPr/>
        <a:lstStyle/>
        <a:p>
          <a:r>
            <a:rPr lang="en-US" dirty="0" smtClean="0"/>
            <a:t>Dynamic Pricing</a:t>
          </a:r>
          <a:endParaRPr lang="en-US" dirty="0"/>
        </a:p>
      </dgm:t>
    </dgm:pt>
    <dgm:pt modelId="{ADB6F0F3-9154-42F9-8896-8D629654D2E1}" type="parTrans" cxnId="{A3ECB95C-E3DF-47B7-B20B-3FC904EA4C99}">
      <dgm:prSet/>
      <dgm:spPr/>
      <dgm:t>
        <a:bodyPr/>
        <a:lstStyle/>
        <a:p>
          <a:endParaRPr lang="en-US"/>
        </a:p>
      </dgm:t>
    </dgm:pt>
    <dgm:pt modelId="{A4CE28CB-1BA9-4406-AA26-D385390FAB69}" type="sibTrans" cxnId="{A3ECB95C-E3DF-47B7-B20B-3FC904EA4C99}">
      <dgm:prSet/>
      <dgm:spPr/>
      <dgm:t>
        <a:bodyPr/>
        <a:lstStyle/>
        <a:p>
          <a:endParaRPr lang="en-US"/>
        </a:p>
      </dgm:t>
    </dgm:pt>
    <dgm:pt modelId="{6ABEBE17-7822-436D-8903-9753A83B60C9}">
      <dgm:prSet phldrT="[Text]"/>
      <dgm:spPr/>
      <dgm:t>
        <a:bodyPr/>
        <a:lstStyle/>
        <a:p>
          <a:r>
            <a:rPr lang="en-US" dirty="0" smtClean="0"/>
            <a:t>Marketing Implementation / Collateral</a:t>
          </a:r>
          <a:endParaRPr lang="en-US" dirty="0"/>
        </a:p>
      </dgm:t>
    </dgm:pt>
    <dgm:pt modelId="{EB0C7674-1EB5-4E92-BC61-B2871A7216D6}" type="parTrans" cxnId="{14A4C4A4-0A85-4E22-90D3-16293D2FC2D6}">
      <dgm:prSet/>
      <dgm:spPr/>
      <dgm:t>
        <a:bodyPr/>
        <a:lstStyle/>
        <a:p>
          <a:endParaRPr lang="en-US"/>
        </a:p>
      </dgm:t>
    </dgm:pt>
    <dgm:pt modelId="{C5FC2273-A62F-413B-A631-F22DFD9B60C3}" type="sibTrans" cxnId="{14A4C4A4-0A85-4E22-90D3-16293D2FC2D6}">
      <dgm:prSet/>
      <dgm:spPr/>
      <dgm:t>
        <a:bodyPr/>
        <a:lstStyle/>
        <a:p>
          <a:endParaRPr lang="en-US"/>
        </a:p>
      </dgm:t>
    </dgm:pt>
    <dgm:pt modelId="{50490506-1FA4-4EB7-A5C7-0B2577E61243}">
      <dgm:prSet phldrT="[Text]"/>
      <dgm:spPr/>
      <dgm:t>
        <a:bodyPr/>
        <a:lstStyle/>
        <a:p>
          <a:r>
            <a:rPr lang="en-US" dirty="0" smtClean="0"/>
            <a:t>Statewide Efforts</a:t>
          </a:r>
          <a:endParaRPr lang="en-US" dirty="0"/>
        </a:p>
      </dgm:t>
    </dgm:pt>
    <dgm:pt modelId="{9BBCD621-3240-45C8-A09E-C6C72492A9D7}" type="parTrans" cxnId="{DB7044D8-9DC4-41C2-93BC-285A10D9F80D}">
      <dgm:prSet/>
      <dgm:spPr/>
      <dgm:t>
        <a:bodyPr/>
        <a:lstStyle/>
        <a:p>
          <a:endParaRPr lang="en-US"/>
        </a:p>
      </dgm:t>
    </dgm:pt>
    <dgm:pt modelId="{C442A8D9-162D-45ED-BF9E-DF7B85A38424}" type="sibTrans" cxnId="{DB7044D8-9DC4-41C2-93BC-285A10D9F80D}">
      <dgm:prSet/>
      <dgm:spPr/>
      <dgm:t>
        <a:bodyPr/>
        <a:lstStyle/>
        <a:p>
          <a:endParaRPr lang="en-US"/>
        </a:p>
      </dgm:t>
    </dgm:pt>
    <dgm:pt modelId="{18C425CC-B311-4304-BDF9-B2F34D159AF5}" type="pres">
      <dgm:prSet presAssocID="{5D74B95C-3A2B-42AA-AE99-E03C7363E3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FF4840-11FD-4E31-A45C-297EA82CA5C0}" type="pres">
      <dgm:prSet presAssocID="{A3A976D1-7092-44F8-858F-136B90FC5FC1}" presName="boxAndChildren" presStyleCnt="0"/>
      <dgm:spPr/>
      <dgm:t>
        <a:bodyPr/>
        <a:lstStyle/>
        <a:p>
          <a:endParaRPr lang="en-US"/>
        </a:p>
      </dgm:t>
    </dgm:pt>
    <dgm:pt modelId="{432067D5-0844-493E-AA74-31A03489F3C4}" type="pres">
      <dgm:prSet presAssocID="{A3A976D1-7092-44F8-858F-136B90FC5FC1}" presName="parentTextBox" presStyleLbl="node1" presStyleIdx="0" presStyleCnt="5"/>
      <dgm:spPr/>
      <dgm:t>
        <a:bodyPr/>
        <a:lstStyle/>
        <a:p>
          <a:endParaRPr lang="en-US"/>
        </a:p>
      </dgm:t>
    </dgm:pt>
    <dgm:pt modelId="{F8ACF879-E9B9-442A-B7E2-B4524EA57670}" type="pres">
      <dgm:prSet presAssocID="{A3A976D1-7092-44F8-858F-136B90FC5FC1}" presName="entireBox" presStyleLbl="node1" presStyleIdx="0" presStyleCnt="5"/>
      <dgm:spPr/>
      <dgm:t>
        <a:bodyPr/>
        <a:lstStyle/>
        <a:p>
          <a:endParaRPr lang="en-US"/>
        </a:p>
      </dgm:t>
    </dgm:pt>
    <dgm:pt modelId="{D1067036-2468-4549-BA20-B13A01AC82F6}" type="pres">
      <dgm:prSet presAssocID="{A3A976D1-7092-44F8-858F-136B90FC5FC1}" presName="descendantBox" presStyleCnt="0"/>
      <dgm:spPr/>
      <dgm:t>
        <a:bodyPr/>
        <a:lstStyle/>
        <a:p>
          <a:endParaRPr lang="en-US"/>
        </a:p>
      </dgm:t>
    </dgm:pt>
    <dgm:pt modelId="{78A09FE2-8F36-4F2F-A077-D418B10B7BBA}" type="pres">
      <dgm:prSet presAssocID="{4CD2853A-5ECF-4E62-A610-EBBD40210A72}" presName="childTextBox" presStyleLbl="fgAccFollowNode1" presStyleIdx="0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4F949E-3C39-44D8-82F3-E10F170262DA}" type="pres">
      <dgm:prSet presAssocID="{33A42D2C-CB3F-44A8-8447-CD550EC15862}" presName="childTextBox" presStyleLbl="fgAccFollowNode1" presStyleIdx="1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0372CE-273B-4919-9AEB-6832616866CE}" type="pres">
      <dgm:prSet presAssocID="{55C122CC-C0BD-40C6-84CC-839081F4CAD5}" presName="childTextBox" presStyleLbl="fgAccFollowNode1" presStyleIdx="2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B0BF41-79FA-4B59-8355-02C261C409D8}" type="pres">
      <dgm:prSet presAssocID="{655994A7-05FE-478D-9F84-849451A4E482}" presName="childTextBox" presStyleLbl="fgAccFollowNode1" presStyleIdx="3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E669D3-3703-414E-B58B-D62FDF3AB691}" type="pres">
      <dgm:prSet presAssocID="{D040F5B2-BF07-4057-9DD6-6D05F51B06D4}" presName="childTextBox" presStyleLbl="fgAccFollowNode1" presStyleIdx="4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CFFA17-DF40-4354-89B7-51700D964ED3}" type="pres">
      <dgm:prSet presAssocID="{F19285D9-0C9A-4485-8A84-00E5958415D8}" presName="childTextBox" presStyleLbl="fgAccFollowNode1" presStyleIdx="5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98890F-C761-4259-A2D1-50F9532D0F1D}" type="pres">
      <dgm:prSet presAssocID="{0614E3E4-08EF-4550-A996-776BE52ACC59}" presName="childTextBox" presStyleLbl="fgAccFollowNode1" presStyleIdx="6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677214-C8E5-4D68-A4AB-5F8777CE6B30}" type="pres">
      <dgm:prSet presAssocID="{8766D7E5-159A-4574-A473-9B06D01CFA66}" presName="sp" presStyleCnt="0"/>
      <dgm:spPr/>
      <dgm:t>
        <a:bodyPr/>
        <a:lstStyle/>
        <a:p>
          <a:endParaRPr lang="en-US"/>
        </a:p>
      </dgm:t>
    </dgm:pt>
    <dgm:pt modelId="{BB1E31F8-CB04-4D09-AC00-1926F7C0639C}" type="pres">
      <dgm:prSet presAssocID="{F7EC95F2-FED2-4D1A-8B07-C800AE46D497}" presName="arrowAndChildren" presStyleCnt="0"/>
      <dgm:spPr/>
      <dgm:t>
        <a:bodyPr/>
        <a:lstStyle/>
        <a:p>
          <a:endParaRPr lang="en-US"/>
        </a:p>
      </dgm:t>
    </dgm:pt>
    <dgm:pt modelId="{788A3350-28CA-46F5-B6FF-218752F2E5B1}" type="pres">
      <dgm:prSet presAssocID="{F7EC95F2-FED2-4D1A-8B07-C800AE46D497}" presName="parentTextArrow" presStyleLbl="node1" presStyleIdx="0" presStyleCnt="5"/>
      <dgm:spPr/>
      <dgm:t>
        <a:bodyPr/>
        <a:lstStyle/>
        <a:p>
          <a:endParaRPr lang="en-US"/>
        </a:p>
      </dgm:t>
    </dgm:pt>
    <dgm:pt modelId="{0D7ADD68-D499-4B3E-8698-EFD5C79BAAD0}" type="pres">
      <dgm:prSet presAssocID="{F7EC95F2-FED2-4D1A-8B07-C800AE46D497}" presName="arrow" presStyleLbl="node1" presStyleIdx="1" presStyleCnt="5"/>
      <dgm:spPr/>
      <dgm:t>
        <a:bodyPr/>
        <a:lstStyle/>
        <a:p>
          <a:endParaRPr lang="en-US"/>
        </a:p>
      </dgm:t>
    </dgm:pt>
    <dgm:pt modelId="{9F10FCEF-7829-4161-A325-7937C79A4453}" type="pres">
      <dgm:prSet presAssocID="{F7EC95F2-FED2-4D1A-8B07-C800AE46D497}" presName="descendantArrow" presStyleCnt="0"/>
      <dgm:spPr/>
      <dgm:t>
        <a:bodyPr/>
        <a:lstStyle/>
        <a:p>
          <a:endParaRPr lang="en-US"/>
        </a:p>
      </dgm:t>
    </dgm:pt>
    <dgm:pt modelId="{6965E3DA-7594-44C5-916B-AD98BB32BB63}" type="pres">
      <dgm:prSet presAssocID="{FF8999DE-2DE2-416B-A103-22188459A536}" presName="childTextArrow" presStyleLbl="fgAccFollowNode1" presStyleIdx="7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0B54B0-B41E-4C8D-90E3-04F2163B3FE1}" type="pres">
      <dgm:prSet presAssocID="{9078C0BC-A546-4466-97C8-43A199F9D095}" presName="childTextArrow" presStyleLbl="fgAccFollowNode1" presStyleIdx="8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6EFB67-C5B0-46B3-985E-DEF469424DFB}" type="pres">
      <dgm:prSet presAssocID="{5ACDD788-D902-4CAB-B33E-05AD006F60CC}" presName="childTextArrow" presStyleLbl="fgAccFollowNode1" presStyleIdx="9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471EC7-9197-4FBD-A271-D408E504A1CC}" type="pres">
      <dgm:prSet presAssocID="{EDB345C1-AD6D-4FE2-9B14-8DAF4C4DADE1}" presName="sp" presStyleCnt="0"/>
      <dgm:spPr/>
      <dgm:t>
        <a:bodyPr/>
        <a:lstStyle/>
        <a:p>
          <a:endParaRPr lang="en-US"/>
        </a:p>
      </dgm:t>
    </dgm:pt>
    <dgm:pt modelId="{A7EBC16E-9D71-4371-AC11-6F6EA57C291A}" type="pres">
      <dgm:prSet presAssocID="{6C048A17-2ACA-462F-96AC-1649202C2076}" presName="arrowAndChildren" presStyleCnt="0"/>
      <dgm:spPr/>
      <dgm:t>
        <a:bodyPr/>
        <a:lstStyle/>
        <a:p>
          <a:endParaRPr lang="en-US"/>
        </a:p>
      </dgm:t>
    </dgm:pt>
    <dgm:pt modelId="{89548D72-1F12-40D6-A70E-F1FA19D3B125}" type="pres">
      <dgm:prSet presAssocID="{6C048A17-2ACA-462F-96AC-1649202C2076}" presName="parentTextArrow" presStyleLbl="node1" presStyleIdx="2" presStyleCnt="5" custScaleY="83671"/>
      <dgm:spPr/>
      <dgm:t>
        <a:bodyPr/>
        <a:lstStyle/>
        <a:p>
          <a:endParaRPr lang="en-US"/>
        </a:p>
      </dgm:t>
    </dgm:pt>
    <dgm:pt modelId="{7D9266DA-8B22-4924-9DB7-F0FFAF74DE13}" type="pres">
      <dgm:prSet presAssocID="{2112A9D7-8685-43C7-BA4C-09C9A2BE7D3D}" presName="sp" presStyleCnt="0"/>
      <dgm:spPr/>
      <dgm:t>
        <a:bodyPr/>
        <a:lstStyle/>
        <a:p>
          <a:endParaRPr lang="en-US"/>
        </a:p>
      </dgm:t>
    </dgm:pt>
    <dgm:pt modelId="{1C0B746C-32C6-4A62-B17E-43C537E94C94}" type="pres">
      <dgm:prSet presAssocID="{526181AF-DFA7-4D4D-90B7-805E119B02C5}" presName="arrowAndChildren" presStyleCnt="0"/>
      <dgm:spPr/>
      <dgm:t>
        <a:bodyPr/>
        <a:lstStyle/>
        <a:p>
          <a:endParaRPr lang="en-US"/>
        </a:p>
      </dgm:t>
    </dgm:pt>
    <dgm:pt modelId="{C0753951-96A9-46A4-A314-1DAA448E8277}" type="pres">
      <dgm:prSet presAssocID="{526181AF-DFA7-4D4D-90B7-805E119B02C5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DC4B7CE8-E3E5-4D1F-BE5D-6E766DAEC0F2}" type="pres">
      <dgm:prSet presAssocID="{526181AF-DFA7-4D4D-90B7-805E119B02C5}" presName="arrow" presStyleLbl="node1" presStyleIdx="3" presStyleCnt="5"/>
      <dgm:spPr/>
      <dgm:t>
        <a:bodyPr/>
        <a:lstStyle/>
        <a:p>
          <a:endParaRPr lang="en-US"/>
        </a:p>
      </dgm:t>
    </dgm:pt>
    <dgm:pt modelId="{95390E9A-A55C-4D4C-AE79-B06A46E72A48}" type="pres">
      <dgm:prSet presAssocID="{526181AF-DFA7-4D4D-90B7-805E119B02C5}" presName="descendantArrow" presStyleCnt="0"/>
      <dgm:spPr/>
      <dgm:t>
        <a:bodyPr/>
        <a:lstStyle/>
        <a:p>
          <a:endParaRPr lang="en-US"/>
        </a:p>
      </dgm:t>
    </dgm:pt>
    <dgm:pt modelId="{C52A08BF-BF63-4037-810F-21144231BFDF}" type="pres">
      <dgm:prSet presAssocID="{35B3B8C8-5337-4344-821B-917E8466D331}" presName="childTextArrow" presStyleLbl="fgAccFollowNode1" presStyleIdx="10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22B3C0-C1CE-438C-B0A0-282940DCBB44}" type="pres">
      <dgm:prSet presAssocID="{50490506-1FA4-4EB7-A5C7-0B2577E61243}" presName="childTextArrow" presStyleLbl="fgAccFollowNode1" presStyleIdx="11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0DD7D3-7E84-4E59-B2D4-C5BE6EC34AD8}" type="pres">
      <dgm:prSet presAssocID="{6ABEBE17-7822-436D-8903-9753A83B60C9}" presName="childTextArrow" presStyleLbl="fgAccFollowNode1" presStyleIdx="12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AE0915-F8D3-4922-A391-0C4971A9210E}" type="pres">
      <dgm:prSet presAssocID="{A1AA98C9-758C-483E-8FF9-97FE4F839170}" presName="sp" presStyleCnt="0"/>
      <dgm:spPr/>
      <dgm:t>
        <a:bodyPr/>
        <a:lstStyle/>
        <a:p>
          <a:endParaRPr lang="en-US"/>
        </a:p>
      </dgm:t>
    </dgm:pt>
    <dgm:pt modelId="{1136CDD6-5E39-47BD-932F-D6D980ABD7B2}" type="pres">
      <dgm:prSet presAssocID="{FA95CBC4-BD09-4237-A46A-EED5224594F9}" presName="arrowAndChildren" presStyleCnt="0"/>
      <dgm:spPr/>
      <dgm:t>
        <a:bodyPr/>
        <a:lstStyle/>
        <a:p>
          <a:endParaRPr lang="en-US"/>
        </a:p>
      </dgm:t>
    </dgm:pt>
    <dgm:pt modelId="{3FD56EAE-84E8-43BD-94A2-8B24FE85D3FA}" type="pres">
      <dgm:prSet presAssocID="{FA95CBC4-BD09-4237-A46A-EED5224594F9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794C6A2B-53AA-4352-B3DC-84004D377875}" type="pres">
      <dgm:prSet presAssocID="{FA95CBC4-BD09-4237-A46A-EED5224594F9}" presName="arrow" presStyleLbl="node1" presStyleIdx="4" presStyleCnt="5"/>
      <dgm:spPr/>
      <dgm:t>
        <a:bodyPr/>
        <a:lstStyle/>
        <a:p>
          <a:endParaRPr lang="en-US"/>
        </a:p>
      </dgm:t>
    </dgm:pt>
    <dgm:pt modelId="{931D3E96-9C7D-44F1-805B-630C7830EEE5}" type="pres">
      <dgm:prSet presAssocID="{FA95CBC4-BD09-4237-A46A-EED5224594F9}" presName="descendantArrow" presStyleCnt="0"/>
      <dgm:spPr/>
      <dgm:t>
        <a:bodyPr/>
        <a:lstStyle/>
        <a:p>
          <a:endParaRPr lang="en-US"/>
        </a:p>
      </dgm:t>
    </dgm:pt>
    <dgm:pt modelId="{1E85ABD9-8822-4FE7-844E-0F59DFB945A4}" type="pres">
      <dgm:prSet presAssocID="{328D5FB7-B376-4FEF-95A9-83F725E2BF26}" presName="childTextArrow" presStyleLbl="fgAccFollowNode1" presStyleIdx="13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6B3FA2-ECEA-47A3-83E5-E31F9C9FF6CE}" type="pres">
      <dgm:prSet presAssocID="{AFE62A0B-CDDA-42FB-901D-C955B6E773BF}" presName="childTextArrow" presStyleLbl="fgAccFollowNode1" presStyleIdx="14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DDAA43-C6BE-4946-93E8-6FA3BBB172D6}" type="pres">
      <dgm:prSet presAssocID="{95DFCF41-995C-4410-93BA-7216C039CDE6}" presName="childTextArrow" presStyleLbl="fgAccFollowNode1" presStyleIdx="15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69A624-3DE8-4F06-8C37-1027FA6A7D20}" type="pres">
      <dgm:prSet presAssocID="{F820715A-66B2-4395-81F9-1CE177F023A2}" presName="childTextArrow" presStyleLbl="fgAccFollowNode1" presStyleIdx="16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67495F-633C-4EBB-9102-4D5BFA66DC0C}" type="pres">
      <dgm:prSet presAssocID="{E6864D7D-050F-4448-9748-D5AF693A4E76}" presName="childTextArrow" presStyleLbl="fgAccFollowNode1" presStyleIdx="17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E075D6-7E6E-4758-83F7-8249B7C60FFF}" type="pres">
      <dgm:prSet presAssocID="{4D608CE0-F93B-44CE-9B3D-223C34DBD06B}" presName="childTextArrow" presStyleLbl="fgAccFollowNode1" presStyleIdx="18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0DF3A2-804A-4F14-BCB9-DDF150B9C0E9}" type="presOf" srcId="{D040F5B2-BF07-4057-9DD6-6D05F51B06D4}" destId="{72E669D3-3703-414E-B58B-D62FDF3AB691}" srcOrd="0" destOrd="0" presId="urn:microsoft.com/office/officeart/2005/8/layout/process4"/>
    <dgm:cxn modelId="{DCA0277B-D71B-4153-8045-B5EEDFA870B0}" srcId="{A3A976D1-7092-44F8-858F-136B90FC5FC1}" destId="{D040F5B2-BF07-4057-9DD6-6D05F51B06D4}" srcOrd="4" destOrd="0" parTransId="{A7961F2A-C4AA-486A-B693-4C97283AA48B}" sibTransId="{B53C3450-3581-4861-B90C-0D1DE3312AFD}"/>
    <dgm:cxn modelId="{BDABEE3D-8F89-4F0E-AD1A-E71F23791D4E}" type="presOf" srcId="{A3A976D1-7092-44F8-858F-136B90FC5FC1}" destId="{432067D5-0844-493E-AA74-31A03489F3C4}" srcOrd="0" destOrd="0" presId="urn:microsoft.com/office/officeart/2005/8/layout/process4"/>
    <dgm:cxn modelId="{0535D233-EAF0-4F64-948D-DE8910C2F0FD}" type="presOf" srcId="{33A42D2C-CB3F-44A8-8447-CD550EC15862}" destId="{024F949E-3C39-44D8-82F3-E10F170262DA}" srcOrd="0" destOrd="0" presId="urn:microsoft.com/office/officeart/2005/8/layout/process4"/>
    <dgm:cxn modelId="{883F56BD-8588-4A60-9445-4C9ADD35F415}" type="presOf" srcId="{FA95CBC4-BD09-4237-A46A-EED5224594F9}" destId="{794C6A2B-53AA-4352-B3DC-84004D377875}" srcOrd="1" destOrd="0" presId="urn:microsoft.com/office/officeart/2005/8/layout/process4"/>
    <dgm:cxn modelId="{196D1813-1E83-4F9C-A437-F09A8718F22E}" type="presOf" srcId="{55C122CC-C0BD-40C6-84CC-839081F4CAD5}" destId="{6E0372CE-273B-4919-9AEB-6832616866CE}" srcOrd="0" destOrd="0" presId="urn:microsoft.com/office/officeart/2005/8/layout/process4"/>
    <dgm:cxn modelId="{67A714FB-42EF-4D37-A2E7-0D2811CE66BF}" type="presOf" srcId="{655994A7-05FE-478D-9F84-849451A4E482}" destId="{B4B0BF41-79FA-4B59-8355-02C261C409D8}" srcOrd="0" destOrd="0" presId="urn:microsoft.com/office/officeart/2005/8/layout/process4"/>
    <dgm:cxn modelId="{CA2F8921-BE5F-4F04-90A9-DC5BA61118C8}" type="presOf" srcId="{6C048A17-2ACA-462F-96AC-1649202C2076}" destId="{89548D72-1F12-40D6-A70E-F1FA19D3B125}" srcOrd="0" destOrd="0" presId="urn:microsoft.com/office/officeart/2005/8/layout/process4"/>
    <dgm:cxn modelId="{232332AB-2DEF-4124-AAED-24CAA6511A4F}" type="presOf" srcId="{4D608CE0-F93B-44CE-9B3D-223C34DBD06B}" destId="{13E075D6-7E6E-4758-83F7-8249B7C60FFF}" srcOrd="0" destOrd="0" presId="urn:microsoft.com/office/officeart/2005/8/layout/process4"/>
    <dgm:cxn modelId="{B56D095D-C0C8-428E-BC94-E540A479E4BA}" type="presOf" srcId="{F19285D9-0C9A-4485-8A84-00E5958415D8}" destId="{20CFFA17-DF40-4354-89B7-51700D964ED3}" srcOrd="0" destOrd="0" presId="urn:microsoft.com/office/officeart/2005/8/layout/process4"/>
    <dgm:cxn modelId="{D0DAEE3B-0E18-4B72-96C0-3B9840A28820}" type="presOf" srcId="{FA95CBC4-BD09-4237-A46A-EED5224594F9}" destId="{3FD56EAE-84E8-43BD-94A2-8B24FE85D3FA}" srcOrd="0" destOrd="0" presId="urn:microsoft.com/office/officeart/2005/8/layout/process4"/>
    <dgm:cxn modelId="{A3ECB95C-E3DF-47B7-B20B-3FC904EA4C99}" srcId="{FA95CBC4-BD09-4237-A46A-EED5224594F9}" destId="{4D608CE0-F93B-44CE-9B3D-223C34DBD06B}" srcOrd="5" destOrd="0" parTransId="{ADB6F0F3-9154-42F9-8896-8D629654D2E1}" sibTransId="{A4CE28CB-1BA9-4406-AA26-D385390FAB69}"/>
    <dgm:cxn modelId="{9F87FA31-9F40-4ABA-AA06-AC7E95B3C60E}" srcId="{FA95CBC4-BD09-4237-A46A-EED5224594F9}" destId="{328D5FB7-B376-4FEF-95A9-83F725E2BF26}" srcOrd="0" destOrd="0" parTransId="{747F1F55-FE69-431C-BE30-7E6D6B2DD119}" sibTransId="{A35CFB58-7057-4552-BE90-3AE9D10262DB}"/>
    <dgm:cxn modelId="{D77C8173-0646-414D-BC26-9393B0CD817E}" type="presOf" srcId="{AFE62A0B-CDDA-42FB-901D-C955B6E773BF}" destId="{7F6B3FA2-ECEA-47A3-83E5-E31F9C9FF6CE}" srcOrd="0" destOrd="0" presId="urn:microsoft.com/office/officeart/2005/8/layout/process4"/>
    <dgm:cxn modelId="{A4EE12D1-905E-4E5F-B8D9-BCCD2279CC3E}" srcId="{A3A976D1-7092-44F8-858F-136B90FC5FC1}" destId="{4CD2853A-5ECF-4E62-A610-EBBD40210A72}" srcOrd="0" destOrd="0" parTransId="{1D76CF87-D448-41E8-BA47-A90719837B08}" sibTransId="{FF25B948-3631-4A4C-B570-D7F641730145}"/>
    <dgm:cxn modelId="{94356CE6-6D75-486E-AB1B-F551E719182A}" type="presOf" srcId="{FF8999DE-2DE2-416B-A103-22188459A536}" destId="{6965E3DA-7594-44C5-916B-AD98BB32BB63}" srcOrd="0" destOrd="0" presId="urn:microsoft.com/office/officeart/2005/8/layout/process4"/>
    <dgm:cxn modelId="{ABEAA2FC-C469-408F-B2A9-6B39131AD7DA}" type="presOf" srcId="{F7EC95F2-FED2-4D1A-8B07-C800AE46D497}" destId="{788A3350-28CA-46F5-B6FF-218752F2E5B1}" srcOrd="0" destOrd="0" presId="urn:microsoft.com/office/officeart/2005/8/layout/process4"/>
    <dgm:cxn modelId="{2ACB0BE6-F2D1-43CD-A502-0668A8F15FFC}" srcId="{5D74B95C-3A2B-42AA-AE99-E03C7363E384}" destId="{FA95CBC4-BD09-4237-A46A-EED5224594F9}" srcOrd="0" destOrd="0" parTransId="{25A14C9E-3022-4E0D-AA92-E3B25EF2AE9A}" sibTransId="{A1AA98C9-758C-483E-8FF9-97FE4F839170}"/>
    <dgm:cxn modelId="{6A1F705F-79BC-4774-9D57-A05479D72605}" srcId="{FA95CBC4-BD09-4237-A46A-EED5224594F9}" destId="{AFE62A0B-CDDA-42FB-901D-C955B6E773BF}" srcOrd="1" destOrd="0" parTransId="{F86D2D9F-02CB-4C3D-AFB4-C60C33EB27DC}" sibTransId="{9D09BEDB-7F55-4B8D-9578-CB1BE55059F7}"/>
    <dgm:cxn modelId="{14A4C4A4-0A85-4E22-90D3-16293D2FC2D6}" srcId="{526181AF-DFA7-4D4D-90B7-805E119B02C5}" destId="{6ABEBE17-7822-436D-8903-9753A83B60C9}" srcOrd="2" destOrd="0" parTransId="{EB0C7674-1EB5-4E92-BC61-B2871A7216D6}" sibTransId="{C5FC2273-A62F-413B-A631-F22DFD9B60C3}"/>
    <dgm:cxn modelId="{3DF82B34-EB76-4B1A-9321-ECC6D457513D}" type="presOf" srcId="{6ABEBE17-7822-436D-8903-9753A83B60C9}" destId="{780DD7D3-7E84-4E59-B2D4-C5BE6EC34AD8}" srcOrd="0" destOrd="0" presId="urn:microsoft.com/office/officeart/2005/8/layout/process4"/>
    <dgm:cxn modelId="{FF5AF483-ECAA-43FC-9552-9E97840BD66D}" srcId="{526181AF-DFA7-4D4D-90B7-805E119B02C5}" destId="{35B3B8C8-5337-4344-821B-917E8466D331}" srcOrd="0" destOrd="0" parTransId="{D47A56C7-080A-4C62-94D0-FCE67F0BE931}" sibTransId="{6FD5CC08-4B9C-4C73-84FB-20B3078A9F1B}"/>
    <dgm:cxn modelId="{0A2B05D7-6C50-4942-86F5-272C6F54D8FF}" type="presOf" srcId="{526181AF-DFA7-4D4D-90B7-805E119B02C5}" destId="{DC4B7CE8-E3E5-4D1F-BE5D-6E766DAEC0F2}" srcOrd="1" destOrd="0" presId="urn:microsoft.com/office/officeart/2005/8/layout/process4"/>
    <dgm:cxn modelId="{D5F9218B-EF4D-4189-934D-D8DE257B1100}" type="presOf" srcId="{5ACDD788-D902-4CAB-B33E-05AD006F60CC}" destId="{3D6EFB67-C5B0-46B3-985E-DEF469424DFB}" srcOrd="0" destOrd="0" presId="urn:microsoft.com/office/officeart/2005/8/layout/process4"/>
    <dgm:cxn modelId="{7AB538D5-40A0-48CD-B1CB-4AA89B598232}" srcId="{5D74B95C-3A2B-42AA-AE99-E03C7363E384}" destId="{F7EC95F2-FED2-4D1A-8B07-C800AE46D497}" srcOrd="3" destOrd="0" parTransId="{7D615B05-D35E-40CD-A7E9-F65F915D08E7}" sibTransId="{8766D7E5-159A-4574-A473-9B06D01CFA66}"/>
    <dgm:cxn modelId="{7FA1FC43-DA63-48C0-89DD-A244C64446DF}" srcId="{A3A976D1-7092-44F8-858F-136B90FC5FC1}" destId="{55C122CC-C0BD-40C6-84CC-839081F4CAD5}" srcOrd="2" destOrd="0" parTransId="{568A047D-92E4-4EAA-8CCC-A5E90E6D16D0}" sibTransId="{18FC1463-4612-45FA-9932-90DC8387A59A}"/>
    <dgm:cxn modelId="{E753CD58-9548-4D88-A053-362E0AC45172}" type="presOf" srcId="{F820715A-66B2-4395-81F9-1CE177F023A2}" destId="{AF69A624-3DE8-4F06-8C37-1027FA6A7D20}" srcOrd="0" destOrd="0" presId="urn:microsoft.com/office/officeart/2005/8/layout/process4"/>
    <dgm:cxn modelId="{839AB9F8-47DD-4ABC-BA65-6C2EAD4AA0C4}" srcId="{A3A976D1-7092-44F8-858F-136B90FC5FC1}" destId="{F19285D9-0C9A-4485-8A84-00E5958415D8}" srcOrd="5" destOrd="0" parTransId="{8820BE69-46D5-4FA6-9AAC-97D03433EF41}" sibTransId="{DC8DB300-2BEC-4BF5-A45C-347C09FCA33E}"/>
    <dgm:cxn modelId="{1FD1B1EA-19EC-4B9A-8239-426AA5495B7D}" srcId="{FA95CBC4-BD09-4237-A46A-EED5224594F9}" destId="{E6864D7D-050F-4448-9748-D5AF693A4E76}" srcOrd="4" destOrd="0" parTransId="{B8DEA0C4-D5B6-4A0E-8AB9-9CE732405BD9}" sibTransId="{407A3037-589D-49CB-8297-E1C7AD980D3E}"/>
    <dgm:cxn modelId="{1084566E-0963-4F25-BE69-4C8C8B859FF9}" type="presOf" srcId="{328D5FB7-B376-4FEF-95A9-83F725E2BF26}" destId="{1E85ABD9-8822-4FE7-844E-0F59DFB945A4}" srcOrd="0" destOrd="0" presId="urn:microsoft.com/office/officeart/2005/8/layout/process4"/>
    <dgm:cxn modelId="{0C9F3878-CF13-46E3-BEE4-1F1C5B0BFE49}" type="presOf" srcId="{526181AF-DFA7-4D4D-90B7-805E119B02C5}" destId="{C0753951-96A9-46A4-A314-1DAA448E8277}" srcOrd="0" destOrd="0" presId="urn:microsoft.com/office/officeart/2005/8/layout/process4"/>
    <dgm:cxn modelId="{07FC1A3B-C274-4417-B8EC-CD53D7E37404}" type="presOf" srcId="{A3A976D1-7092-44F8-858F-136B90FC5FC1}" destId="{F8ACF879-E9B9-442A-B7E2-B4524EA57670}" srcOrd="1" destOrd="0" presId="urn:microsoft.com/office/officeart/2005/8/layout/process4"/>
    <dgm:cxn modelId="{E0F8DECF-C22E-48BB-879D-4E4D1E189C52}" type="presOf" srcId="{0614E3E4-08EF-4550-A996-776BE52ACC59}" destId="{4B98890F-C761-4259-A2D1-50F9532D0F1D}" srcOrd="0" destOrd="0" presId="urn:microsoft.com/office/officeart/2005/8/layout/process4"/>
    <dgm:cxn modelId="{34B0D60F-E1E3-42CA-A210-585AD564CC95}" type="presOf" srcId="{9078C0BC-A546-4466-97C8-43A199F9D095}" destId="{EA0B54B0-B41E-4C8D-90E3-04F2163B3FE1}" srcOrd="0" destOrd="0" presId="urn:microsoft.com/office/officeart/2005/8/layout/process4"/>
    <dgm:cxn modelId="{B45366B6-78D8-451A-870D-A1E9C983DB72}" type="presOf" srcId="{35B3B8C8-5337-4344-821B-917E8466D331}" destId="{C52A08BF-BF63-4037-810F-21144231BFDF}" srcOrd="0" destOrd="0" presId="urn:microsoft.com/office/officeart/2005/8/layout/process4"/>
    <dgm:cxn modelId="{8928A3B5-F473-474B-82DE-29BBD923C5B3}" srcId="{5D74B95C-3A2B-42AA-AE99-E03C7363E384}" destId="{6C048A17-2ACA-462F-96AC-1649202C2076}" srcOrd="2" destOrd="0" parTransId="{22F171A7-C2EB-4E94-893F-BA1483E0D0AF}" sibTransId="{EDB345C1-AD6D-4FE2-9B14-8DAF4C4DADE1}"/>
    <dgm:cxn modelId="{8ECA79C5-3BFA-4239-8063-2AC0D328A29B}" srcId="{FA95CBC4-BD09-4237-A46A-EED5224594F9}" destId="{95DFCF41-995C-4410-93BA-7216C039CDE6}" srcOrd="2" destOrd="0" parTransId="{30AEF011-F38D-480A-ACA7-6472FB1C2263}" sibTransId="{18433D40-C8CA-4840-88FD-4088517932EE}"/>
    <dgm:cxn modelId="{2B6A424C-BF31-404B-B85E-2D0BD8D8A53F}" srcId="{A3A976D1-7092-44F8-858F-136B90FC5FC1}" destId="{0614E3E4-08EF-4550-A996-776BE52ACC59}" srcOrd="6" destOrd="0" parTransId="{19F6C292-92CB-4FC6-ACA5-19CA868B9BC4}" sibTransId="{793F79D4-2899-4DC3-90C1-C1257B870DBF}"/>
    <dgm:cxn modelId="{90586DD0-520F-48DA-9B7B-CEFB2C4BC370}" srcId="{5D74B95C-3A2B-42AA-AE99-E03C7363E384}" destId="{A3A976D1-7092-44F8-858F-136B90FC5FC1}" srcOrd="4" destOrd="0" parTransId="{5CC546B7-CC61-4CC5-9DE0-BED326D30D2A}" sibTransId="{BE517C1D-BA3E-4895-A9B7-8A11ECFCD187}"/>
    <dgm:cxn modelId="{4D521327-7F8B-411B-8205-040614C92A15}" srcId="{F7EC95F2-FED2-4D1A-8B07-C800AE46D497}" destId="{5ACDD788-D902-4CAB-B33E-05AD006F60CC}" srcOrd="2" destOrd="0" parTransId="{2527D65B-C817-46EC-B85A-0D82DADFB17A}" sibTransId="{14E45A77-8B0A-49F2-A6E9-17DB22E0B34E}"/>
    <dgm:cxn modelId="{130CCFA9-3227-436D-BCE3-D564A1E2DD8B}" srcId="{F7EC95F2-FED2-4D1A-8B07-C800AE46D497}" destId="{FF8999DE-2DE2-416B-A103-22188459A536}" srcOrd="0" destOrd="0" parTransId="{E310D3AA-CFB0-4C94-BB9A-131FD6B8565E}" sibTransId="{97084629-0B94-4946-8933-EAC90F08BBE5}"/>
    <dgm:cxn modelId="{596C6E90-2972-4932-A5DF-77E7C7D0E478}" srcId="{F7EC95F2-FED2-4D1A-8B07-C800AE46D497}" destId="{9078C0BC-A546-4466-97C8-43A199F9D095}" srcOrd="1" destOrd="0" parTransId="{9B36D607-87E6-4751-8C97-FBB04D618E42}" sibTransId="{A00C8D22-0CE7-4C95-97D3-04D9F3C86A78}"/>
    <dgm:cxn modelId="{A9EDE78B-74AC-4450-87E7-F1EF95155FD9}" srcId="{A3A976D1-7092-44F8-858F-136B90FC5FC1}" destId="{655994A7-05FE-478D-9F84-849451A4E482}" srcOrd="3" destOrd="0" parTransId="{EF792DC6-489A-4137-8C43-3F783015BFA3}" sibTransId="{AE153039-2BAD-42C3-AE3E-837B19195AEE}"/>
    <dgm:cxn modelId="{874DD90B-9F0C-4FB3-8D24-ADDCE54DB82F}" type="presOf" srcId="{F7EC95F2-FED2-4D1A-8B07-C800AE46D497}" destId="{0D7ADD68-D499-4B3E-8698-EFD5C79BAAD0}" srcOrd="1" destOrd="0" presId="urn:microsoft.com/office/officeart/2005/8/layout/process4"/>
    <dgm:cxn modelId="{344902A4-25CF-45CE-885F-B8255917692B}" type="presOf" srcId="{E6864D7D-050F-4448-9748-D5AF693A4E76}" destId="{6F67495F-633C-4EBB-9102-4D5BFA66DC0C}" srcOrd="0" destOrd="0" presId="urn:microsoft.com/office/officeart/2005/8/layout/process4"/>
    <dgm:cxn modelId="{DB7044D8-9DC4-41C2-93BC-285A10D9F80D}" srcId="{526181AF-DFA7-4D4D-90B7-805E119B02C5}" destId="{50490506-1FA4-4EB7-A5C7-0B2577E61243}" srcOrd="1" destOrd="0" parTransId="{9BBCD621-3240-45C8-A09E-C6C72492A9D7}" sibTransId="{C442A8D9-162D-45ED-BF9E-DF7B85A38424}"/>
    <dgm:cxn modelId="{3C2AE67E-D1F0-4DCE-8384-99412274F7C9}" srcId="{FA95CBC4-BD09-4237-A46A-EED5224594F9}" destId="{F820715A-66B2-4395-81F9-1CE177F023A2}" srcOrd="3" destOrd="0" parTransId="{CC8403E4-081E-4410-94F5-7F2530D64CB7}" sibTransId="{D239FFAA-1B82-4753-8985-0C0BE8B6C231}"/>
    <dgm:cxn modelId="{023E5894-E6CD-4F7E-B9B5-D0BFC1EA50AD}" type="presOf" srcId="{95DFCF41-995C-4410-93BA-7216C039CDE6}" destId="{EEDDAA43-C6BE-4946-93E8-6FA3BBB172D6}" srcOrd="0" destOrd="0" presId="urn:microsoft.com/office/officeart/2005/8/layout/process4"/>
    <dgm:cxn modelId="{17AFB00F-9758-449F-ACD8-25C69ACF4E2E}" srcId="{5D74B95C-3A2B-42AA-AE99-E03C7363E384}" destId="{526181AF-DFA7-4D4D-90B7-805E119B02C5}" srcOrd="1" destOrd="0" parTransId="{E921FB20-E3E7-41B9-8677-40A870F95EE0}" sibTransId="{2112A9D7-8685-43C7-BA4C-09C9A2BE7D3D}"/>
    <dgm:cxn modelId="{9324A2BA-CD7E-4EEC-AFE2-BA5C01430491}" type="presOf" srcId="{5D74B95C-3A2B-42AA-AE99-E03C7363E384}" destId="{18C425CC-B311-4304-BDF9-B2F34D159AF5}" srcOrd="0" destOrd="0" presId="urn:microsoft.com/office/officeart/2005/8/layout/process4"/>
    <dgm:cxn modelId="{A47E2404-7708-4B2E-8D05-7153E19F2034}" srcId="{A3A976D1-7092-44F8-858F-136B90FC5FC1}" destId="{33A42D2C-CB3F-44A8-8447-CD550EC15862}" srcOrd="1" destOrd="0" parTransId="{7CE8CBD9-4D14-4E98-83C4-70D44EEE257B}" sibTransId="{26428410-35FA-4B96-8700-570E675C2483}"/>
    <dgm:cxn modelId="{C8BA7291-EEF3-440B-84AF-F7BDEF249992}" type="presOf" srcId="{50490506-1FA4-4EB7-A5C7-0B2577E61243}" destId="{CE22B3C0-C1CE-438C-B0A0-282940DCBB44}" srcOrd="0" destOrd="0" presId="urn:microsoft.com/office/officeart/2005/8/layout/process4"/>
    <dgm:cxn modelId="{F44E4FE9-F1DD-499F-8D4F-CF199BBC5B47}" type="presOf" srcId="{4CD2853A-5ECF-4E62-A610-EBBD40210A72}" destId="{78A09FE2-8F36-4F2F-A077-D418B10B7BBA}" srcOrd="0" destOrd="0" presId="urn:microsoft.com/office/officeart/2005/8/layout/process4"/>
    <dgm:cxn modelId="{86FF0C92-7714-4F71-8D35-8AEDDE2E61C2}" type="presParOf" srcId="{18C425CC-B311-4304-BDF9-B2F34D159AF5}" destId="{65FF4840-11FD-4E31-A45C-297EA82CA5C0}" srcOrd="0" destOrd="0" presId="urn:microsoft.com/office/officeart/2005/8/layout/process4"/>
    <dgm:cxn modelId="{9470B54E-99F1-4FCF-8EF3-BD0090B96022}" type="presParOf" srcId="{65FF4840-11FD-4E31-A45C-297EA82CA5C0}" destId="{432067D5-0844-493E-AA74-31A03489F3C4}" srcOrd="0" destOrd="0" presId="urn:microsoft.com/office/officeart/2005/8/layout/process4"/>
    <dgm:cxn modelId="{A47AF2A2-E893-4AEE-BFAB-81784DA94E16}" type="presParOf" srcId="{65FF4840-11FD-4E31-A45C-297EA82CA5C0}" destId="{F8ACF879-E9B9-442A-B7E2-B4524EA57670}" srcOrd="1" destOrd="0" presId="urn:microsoft.com/office/officeart/2005/8/layout/process4"/>
    <dgm:cxn modelId="{D0C0C7CA-E554-4D27-B727-4C254F646781}" type="presParOf" srcId="{65FF4840-11FD-4E31-A45C-297EA82CA5C0}" destId="{D1067036-2468-4549-BA20-B13A01AC82F6}" srcOrd="2" destOrd="0" presId="urn:microsoft.com/office/officeart/2005/8/layout/process4"/>
    <dgm:cxn modelId="{24A6174D-334A-4F66-B039-95EC753D4454}" type="presParOf" srcId="{D1067036-2468-4549-BA20-B13A01AC82F6}" destId="{78A09FE2-8F36-4F2F-A077-D418B10B7BBA}" srcOrd="0" destOrd="0" presId="urn:microsoft.com/office/officeart/2005/8/layout/process4"/>
    <dgm:cxn modelId="{D0F4BAEC-514F-43E8-A745-98F5803FEE5A}" type="presParOf" srcId="{D1067036-2468-4549-BA20-B13A01AC82F6}" destId="{024F949E-3C39-44D8-82F3-E10F170262DA}" srcOrd="1" destOrd="0" presId="urn:microsoft.com/office/officeart/2005/8/layout/process4"/>
    <dgm:cxn modelId="{D2E0A7AD-543B-4BC7-BD6D-934B16311CF3}" type="presParOf" srcId="{D1067036-2468-4549-BA20-B13A01AC82F6}" destId="{6E0372CE-273B-4919-9AEB-6832616866CE}" srcOrd="2" destOrd="0" presId="urn:microsoft.com/office/officeart/2005/8/layout/process4"/>
    <dgm:cxn modelId="{B218AF63-A8F1-4064-AB4B-F9D0373B1298}" type="presParOf" srcId="{D1067036-2468-4549-BA20-B13A01AC82F6}" destId="{B4B0BF41-79FA-4B59-8355-02C261C409D8}" srcOrd="3" destOrd="0" presId="urn:microsoft.com/office/officeart/2005/8/layout/process4"/>
    <dgm:cxn modelId="{F535F221-535E-4374-B10B-DFF54DF6E8FE}" type="presParOf" srcId="{D1067036-2468-4549-BA20-B13A01AC82F6}" destId="{72E669D3-3703-414E-B58B-D62FDF3AB691}" srcOrd="4" destOrd="0" presId="urn:microsoft.com/office/officeart/2005/8/layout/process4"/>
    <dgm:cxn modelId="{65E73257-8599-46E9-A45F-4316143D8AAB}" type="presParOf" srcId="{D1067036-2468-4549-BA20-B13A01AC82F6}" destId="{20CFFA17-DF40-4354-89B7-51700D964ED3}" srcOrd="5" destOrd="0" presId="urn:microsoft.com/office/officeart/2005/8/layout/process4"/>
    <dgm:cxn modelId="{B68E2A8A-AFC9-4168-8431-7933D08BF418}" type="presParOf" srcId="{D1067036-2468-4549-BA20-B13A01AC82F6}" destId="{4B98890F-C761-4259-A2D1-50F9532D0F1D}" srcOrd="6" destOrd="0" presId="urn:microsoft.com/office/officeart/2005/8/layout/process4"/>
    <dgm:cxn modelId="{FDE8B6C1-CB47-4BCD-ACB1-966E8785CCEC}" type="presParOf" srcId="{18C425CC-B311-4304-BDF9-B2F34D159AF5}" destId="{88677214-C8E5-4D68-A4AB-5F8777CE6B30}" srcOrd="1" destOrd="0" presId="urn:microsoft.com/office/officeart/2005/8/layout/process4"/>
    <dgm:cxn modelId="{A31ED9C1-4773-45D2-8DD6-4554B7A785E8}" type="presParOf" srcId="{18C425CC-B311-4304-BDF9-B2F34D159AF5}" destId="{BB1E31F8-CB04-4D09-AC00-1926F7C0639C}" srcOrd="2" destOrd="0" presId="urn:microsoft.com/office/officeart/2005/8/layout/process4"/>
    <dgm:cxn modelId="{55B20E22-3B4D-4320-A539-33DD0B75AFFA}" type="presParOf" srcId="{BB1E31F8-CB04-4D09-AC00-1926F7C0639C}" destId="{788A3350-28CA-46F5-B6FF-218752F2E5B1}" srcOrd="0" destOrd="0" presId="urn:microsoft.com/office/officeart/2005/8/layout/process4"/>
    <dgm:cxn modelId="{0ADD58F1-03E0-4262-A645-020D8E922DA4}" type="presParOf" srcId="{BB1E31F8-CB04-4D09-AC00-1926F7C0639C}" destId="{0D7ADD68-D499-4B3E-8698-EFD5C79BAAD0}" srcOrd="1" destOrd="0" presId="urn:microsoft.com/office/officeart/2005/8/layout/process4"/>
    <dgm:cxn modelId="{8E8F701D-144F-49BE-BE5D-35EBE238980C}" type="presParOf" srcId="{BB1E31F8-CB04-4D09-AC00-1926F7C0639C}" destId="{9F10FCEF-7829-4161-A325-7937C79A4453}" srcOrd="2" destOrd="0" presId="urn:microsoft.com/office/officeart/2005/8/layout/process4"/>
    <dgm:cxn modelId="{78846FD9-61B6-4214-8DC2-39231FEC3C3D}" type="presParOf" srcId="{9F10FCEF-7829-4161-A325-7937C79A4453}" destId="{6965E3DA-7594-44C5-916B-AD98BB32BB63}" srcOrd="0" destOrd="0" presId="urn:microsoft.com/office/officeart/2005/8/layout/process4"/>
    <dgm:cxn modelId="{B2680529-2D6D-4F6A-9CE6-6CF2FCA7F09E}" type="presParOf" srcId="{9F10FCEF-7829-4161-A325-7937C79A4453}" destId="{EA0B54B0-B41E-4C8D-90E3-04F2163B3FE1}" srcOrd="1" destOrd="0" presId="urn:microsoft.com/office/officeart/2005/8/layout/process4"/>
    <dgm:cxn modelId="{58AF7EF5-078B-4261-99CE-EA2D02F32AFE}" type="presParOf" srcId="{9F10FCEF-7829-4161-A325-7937C79A4453}" destId="{3D6EFB67-C5B0-46B3-985E-DEF469424DFB}" srcOrd="2" destOrd="0" presId="urn:microsoft.com/office/officeart/2005/8/layout/process4"/>
    <dgm:cxn modelId="{97BA2F96-CB45-4DE6-8F4B-905E085F67BB}" type="presParOf" srcId="{18C425CC-B311-4304-BDF9-B2F34D159AF5}" destId="{43471EC7-9197-4FBD-A271-D408E504A1CC}" srcOrd="3" destOrd="0" presId="urn:microsoft.com/office/officeart/2005/8/layout/process4"/>
    <dgm:cxn modelId="{946F90BE-607C-4E51-968D-DDC71E62BBB0}" type="presParOf" srcId="{18C425CC-B311-4304-BDF9-B2F34D159AF5}" destId="{A7EBC16E-9D71-4371-AC11-6F6EA57C291A}" srcOrd="4" destOrd="0" presId="urn:microsoft.com/office/officeart/2005/8/layout/process4"/>
    <dgm:cxn modelId="{2743E976-791C-4E1F-A5BC-9D16066DCBC0}" type="presParOf" srcId="{A7EBC16E-9D71-4371-AC11-6F6EA57C291A}" destId="{89548D72-1F12-40D6-A70E-F1FA19D3B125}" srcOrd="0" destOrd="0" presId="urn:microsoft.com/office/officeart/2005/8/layout/process4"/>
    <dgm:cxn modelId="{B391EF25-A894-4F7C-865F-BCE9F3CED003}" type="presParOf" srcId="{18C425CC-B311-4304-BDF9-B2F34D159AF5}" destId="{7D9266DA-8B22-4924-9DB7-F0FFAF74DE13}" srcOrd="5" destOrd="0" presId="urn:microsoft.com/office/officeart/2005/8/layout/process4"/>
    <dgm:cxn modelId="{F75022F8-CC80-4C62-A553-0ACEC50431E3}" type="presParOf" srcId="{18C425CC-B311-4304-BDF9-B2F34D159AF5}" destId="{1C0B746C-32C6-4A62-B17E-43C537E94C94}" srcOrd="6" destOrd="0" presId="urn:microsoft.com/office/officeart/2005/8/layout/process4"/>
    <dgm:cxn modelId="{731F9B66-A4B3-47AD-BF07-2E5D8C13BF71}" type="presParOf" srcId="{1C0B746C-32C6-4A62-B17E-43C537E94C94}" destId="{C0753951-96A9-46A4-A314-1DAA448E8277}" srcOrd="0" destOrd="0" presId="urn:microsoft.com/office/officeart/2005/8/layout/process4"/>
    <dgm:cxn modelId="{283669A2-EAB3-46A9-8427-E2C65CCB532C}" type="presParOf" srcId="{1C0B746C-32C6-4A62-B17E-43C537E94C94}" destId="{DC4B7CE8-E3E5-4D1F-BE5D-6E766DAEC0F2}" srcOrd="1" destOrd="0" presId="urn:microsoft.com/office/officeart/2005/8/layout/process4"/>
    <dgm:cxn modelId="{6725BBA9-8E10-44BF-A3F4-720981B10A4B}" type="presParOf" srcId="{1C0B746C-32C6-4A62-B17E-43C537E94C94}" destId="{95390E9A-A55C-4D4C-AE79-B06A46E72A48}" srcOrd="2" destOrd="0" presId="urn:microsoft.com/office/officeart/2005/8/layout/process4"/>
    <dgm:cxn modelId="{D7BDA99B-B665-4866-BA80-E03EB03662BE}" type="presParOf" srcId="{95390E9A-A55C-4D4C-AE79-B06A46E72A48}" destId="{C52A08BF-BF63-4037-810F-21144231BFDF}" srcOrd="0" destOrd="0" presId="urn:microsoft.com/office/officeart/2005/8/layout/process4"/>
    <dgm:cxn modelId="{D58CBD0D-20B1-457D-8743-0C081EC0CBA6}" type="presParOf" srcId="{95390E9A-A55C-4D4C-AE79-B06A46E72A48}" destId="{CE22B3C0-C1CE-438C-B0A0-282940DCBB44}" srcOrd="1" destOrd="0" presId="urn:microsoft.com/office/officeart/2005/8/layout/process4"/>
    <dgm:cxn modelId="{AB846B3A-CF17-4E04-9E0E-41AC2ADA5010}" type="presParOf" srcId="{95390E9A-A55C-4D4C-AE79-B06A46E72A48}" destId="{780DD7D3-7E84-4E59-B2D4-C5BE6EC34AD8}" srcOrd="2" destOrd="0" presId="urn:microsoft.com/office/officeart/2005/8/layout/process4"/>
    <dgm:cxn modelId="{3181646E-11E6-43BB-9089-A4686DC1390F}" type="presParOf" srcId="{18C425CC-B311-4304-BDF9-B2F34D159AF5}" destId="{31AE0915-F8D3-4922-A391-0C4971A9210E}" srcOrd="7" destOrd="0" presId="urn:microsoft.com/office/officeart/2005/8/layout/process4"/>
    <dgm:cxn modelId="{5D9CC9A6-3D75-4430-BF88-980C61B0BF4F}" type="presParOf" srcId="{18C425CC-B311-4304-BDF9-B2F34D159AF5}" destId="{1136CDD6-5E39-47BD-932F-D6D980ABD7B2}" srcOrd="8" destOrd="0" presId="urn:microsoft.com/office/officeart/2005/8/layout/process4"/>
    <dgm:cxn modelId="{07537E0D-78D5-43D6-9EF6-95DEC093C2C0}" type="presParOf" srcId="{1136CDD6-5E39-47BD-932F-D6D980ABD7B2}" destId="{3FD56EAE-84E8-43BD-94A2-8B24FE85D3FA}" srcOrd="0" destOrd="0" presId="urn:microsoft.com/office/officeart/2005/8/layout/process4"/>
    <dgm:cxn modelId="{5ECA7ACC-205C-4E2F-84F7-49687C7B58BF}" type="presParOf" srcId="{1136CDD6-5E39-47BD-932F-D6D980ABD7B2}" destId="{794C6A2B-53AA-4352-B3DC-84004D377875}" srcOrd="1" destOrd="0" presId="urn:microsoft.com/office/officeart/2005/8/layout/process4"/>
    <dgm:cxn modelId="{747DB7FD-FF77-48AE-8CEE-06620C7C94FE}" type="presParOf" srcId="{1136CDD6-5E39-47BD-932F-D6D980ABD7B2}" destId="{931D3E96-9C7D-44F1-805B-630C7830EEE5}" srcOrd="2" destOrd="0" presId="urn:microsoft.com/office/officeart/2005/8/layout/process4"/>
    <dgm:cxn modelId="{66B0BD63-9AFC-4343-82BE-81685A649A7E}" type="presParOf" srcId="{931D3E96-9C7D-44F1-805B-630C7830EEE5}" destId="{1E85ABD9-8822-4FE7-844E-0F59DFB945A4}" srcOrd="0" destOrd="0" presId="urn:microsoft.com/office/officeart/2005/8/layout/process4"/>
    <dgm:cxn modelId="{D1F13706-B355-49DF-BFCE-6D258EF15F39}" type="presParOf" srcId="{931D3E96-9C7D-44F1-805B-630C7830EEE5}" destId="{7F6B3FA2-ECEA-47A3-83E5-E31F9C9FF6CE}" srcOrd="1" destOrd="0" presId="urn:microsoft.com/office/officeart/2005/8/layout/process4"/>
    <dgm:cxn modelId="{AD108062-9B88-4A09-B043-343A53E83812}" type="presParOf" srcId="{931D3E96-9C7D-44F1-805B-630C7830EEE5}" destId="{EEDDAA43-C6BE-4946-93E8-6FA3BBB172D6}" srcOrd="2" destOrd="0" presId="urn:microsoft.com/office/officeart/2005/8/layout/process4"/>
    <dgm:cxn modelId="{7FB1496A-D224-43C0-81DF-52DFF5822D12}" type="presParOf" srcId="{931D3E96-9C7D-44F1-805B-630C7830EEE5}" destId="{AF69A624-3DE8-4F06-8C37-1027FA6A7D20}" srcOrd="3" destOrd="0" presId="urn:microsoft.com/office/officeart/2005/8/layout/process4"/>
    <dgm:cxn modelId="{56684E1D-8EAA-4F5B-A1E3-A9F50E8CE4F3}" type="presParOf" srcId="{931D3E96-9C7D-44F1-805B-630C7830EEE5}" destId="{6F67495F-633C-4EBB-9102-4D5BFA66DC0C}" srcOrd="4" destOrd="0" presId="urn:microsoft.com/office/officeart/2005/8/layout/process4"/>
    <dgm:cxn modelId="{0698AE40-D7AF-4866-84B3-F4B59F9D87C6}" type="presParOf" srcId="{931D3E96-9C7D-44F1-805B-630C7830EEE5}" destId="{13E075D6-7E6E-4758-83F7-8249B7C60FFF}" srcOrd="5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9A8CAF-543A-4499-B1E4-3C788DD1F197}">
      <dsp:nvSpPr>
        <dsp:cNvPr id="0" name=""/>
        <dsp:cNvSpPr/>
      </dsp:nvSpPr>
      <dsp:spPr>
        <a:xfrm>
          <a:off x="1778000" y="0"/>
          <a:ext cx="1778000" cy="1227666"/>
        </a:xfrm>
        <a:prstGeom prst="trapezoid">
          <a:avLst>
            <a:gd name="adj" fmla="val 72414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solidFill>
              <a:srgbClr val="00660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solidFill>
              <a:srgbClr val="00660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6600"/>
              </a:solidFill>
            </a:rPr>
            <a:t>Integrated</a:t>
          </a:r>
        </a:p>
      </dsp:txBody>
      <dsp:txXfrm>
        <a:off x="1778000" y="0"/>
        <a:ext cx="1778000" cy="1227666"/>
      </dsp:txXfrm>
    </dsp:sp>
    <dsp:sp modelId="{0E6732D0-E630-4B8C-B233-A6187C6BCEBF}">
      <dsp:nvSpPr>
        <dsp:cNvPr id="0" name=""/>
        <dsp:cNvSpPr/>
      </dsp:nvSpPr>
      <dsp:spPr>
        <a:xfrm>
          <a:off x="889000" y="1227666"/>
          <a:ext cx="3556000" cy="1227666"/>
        </a:xfrm>
        <a:prstGeom prst="trapezoid">
          <a:avLst>
            <a:gd name="adj" fmla="val 72414"/>
          </a:avLst>
        </a:prstGeom>
        <a:solidFill>
          <a:srgbClr val="B8E08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6600"/>
              </a:solidFill>
            </a:rPr>
            <a:t>Synchronized</a:t>
          </a:r>
          <a:endParaRPr lang="en-US" sz="2000" kern="1200" dirty="0">
            <a:solidFill>
              <a:srgbClr val="006600"/>
            </a:solidFill>
          </a:endParaRPr>
        </a:p>
      </dsp:txBody>
      <dsp:txXfrm>
        <a:off x="1511299" y="1227666"/>
        <a:ext cx="2311400" cy="1227666"/>
      </dsp:txXfrm>
    </dsp:sp>
    <dsp:sp modelId="{274FDEF9-96D5-4A46-87CA-B48BC12F666F}">
      <dsp:nvSpPr>
        <dsp:cNvPr id="0" name=""/>
        <dsp:cNvSpPr/>
      </dsp:nvSpPr>
      <dsp:spPr>
        <a:xfrm>
          <a:off x="0" y="2455333"/>
          <a:ext cx="5334000" cy="1227666"/>
        </a:xfrm>
        <a:prstGeom prst="trapezoid">
          <a:avLst>
            <a:gd name="adj" fmla="val 72414"/>
          </a:avLst>
        </a:prstGeom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6600"/>
              </a:solidFill>
            </a:rPr>
            <a:t>Coordinated</a:t>
          </a:r>
          <a:endParaRPr lang="en-US" sz="2000" kern="1200" dirty="0">
            <a:solidFill>
              <a:srgbClr val="006600"/>
            </a:solidFill>
          </a:endParaRPr>
        </a:p>
      </dsp:txBody>
      <dsp:txXfrm>
        <a:off x="933449" y="2455333"/>
        <a:ext cx="3467100" cy="12276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ACF879-E9B9-442A-B7E2-B4524EA57670}">
      <dsp:nvSpPr>
        <dsp:cNvPr id="0" name=""/>
        <dsp:cNvSpPr/>
      </dsp:nvSpPr>
      <dsp:spPr>
        <a:xfrm>
          <a:off x="0" y="4486866"/>
          <a:ext cx="7696200" cy="767618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Market Segment Customers</a:t>
          </a:r>
          <a:endParaRPr lang="en-US" sz="1500" kern="1200" dirty="0"/>
        </a:p>
      </dsp:txBody>
      <dsp:txXfrm>
        <a:off x="0" y="4486866"/>
        <a:ext cx="7696200" cy="414513"/>
      </dsp:txXfrm>
    </dsp:sp>
    <dsp:sp modelId="{78A09FE2-8F36-4F2F-A077-D418B10B7BBA}">
      <dsp:nvSpPr>
        <dsp:cNvPr id="0" name=""/>
        <dsp:cNvSpPr/>
      </dsp:nvSpPr>
      <dsp:spPr>
        <a:xfrm>
          <a:off x="939" y="4886027"/>
          <a:ext cx="1099188" cy="35310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Residential</a:t>
          </a:r>
          <a:endParaRPr lang="en-US" sz="1200" kern="1200" dirty="0"/>
        </a:p>
      </dsp:txBody>
      <dsp:txXfrm>
        <a:off x="939" y="4886027"/>
        <a:ext cx="1099188" cy="353104"/>
      </dsp:txXfrm>
    </dsp:sp>
    <dsp:sp modelId="{024F949E-3C39-44D8-82F3-E10F170262DA}">
      <dsp:nvSpPr>
        <dsp:cNvPr id="0" name=""/>
        <dsp:cNvSpPr/>
      </dsp:nvSpPr>
      <dsp:spPr>
        <a:xfrm>
          <a:off x="1100128" y="4886027"/>
          <a:ext cx="1099188" cy="35310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-2222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Commercial</a:t>
          </a:r>
          <a:endParaRPr lang="en-US" sz="1200" kern="1200" dirty="0"/>
        </a:p>
      </dsp:txBody>
      <dsp:txXfrm>
        <a:off x="1100128" y="4886027"/>
        <a:ext cx="1099188" cy="353104"/>
      </dsp:txXfrm>
    </dsp:sp>
    <dsp:sp modelId="{6E0372CE-273B-4919-9AEB-6832616866CE}">
      <dsp:nvSpPr>
        <dsp:cNvPr id="0" name=""/>
        <dsp:cNvSpPr/>
      </dsp:nvSpPr>
      <dsp:spPr>
        <a:xfrm>
          <a:off x="2199316" y="4886027"/>
          <a:ext cx="1099188" cy="35310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-4444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Industrial</a:t>
          </a:r>
          <a:endParaRPr lang="en-US" sz="1200" kern="1200" dirty="0"/>
        </a:p>
      </dsp:txBody>
      <dsp:txXfrm>
        <a:off x="2199316" y="4886027"/>
        <a:ext cx="1099188" cy="353104"/>
      </dsp:txXfrm>
    </dsp:sp>
    <dsp:sp modelId="{B4B0BF41-79FA-4B59-8355-02C261C409D8}">
      <dsp:nvSpPr>
        <dsp:cNvPr id="0" name=""/>
        <dsp:cNvSpPr/>
      </dsp:nvSpPr>
      <dsp:spPr>
        <a:xfrm>
          <a:off x="3298505" y="4886027"/>
          <a:ext cx="1099188" cy="35310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-6667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Government</a:t>
          </a:r>
          <a:endParaRPr lang="en-US" sz="1200" kern="1200" dirty="0"/>
        </a:p>
      </dsp:txBody>
      <dsp:txXfrm>
        <a:off x="3298505" y="4886027"/>
        <a:ext cx="1099188" cy="353104"/>
      </dsp:txXfrm>
    </dsp:sp>
    <dsp:sp modelId="{72E669D3-3703-414E-B58B-D62FDF3AB691}">
      <dsp:nvSpPr>
        <dsp:cNvPr id="0" name=""/>
        <dsp:cNvSpPr/>
      </dsp:nvSpPr>
      <dsp:spPr>
        <a:xfrm>
          <a:off x="4397694" y="4886027"/>
          <a:ext cx="1099188" cy="35310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-8889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Health /Hospitality</a:t>
          </a:r>
          <a:endParaRPr lang="en-US" sz="1200" kern="1200" dirty="0"/>
        </a:p>
      </dsp:txBody>
      <dsp:txXfrm>
        <a:off x="4397694" y="4886027"/>
        <a:ext cx="1099188" cy="353104"/>
      </dsp:txXfrm>
    </dsp:sp>
    <dsp:sp modelId="{20CFFA17-DF40-4354-89B7-51700D964ED3}">
      <dsp:nvSpPr>
        <dsp:cNvPr id="0" name=""/>
        <dsp:cNvSpPr/>
      </dsp:nvSpPr>
      <dsp:spPr>
        <a:xfrm>
          <a:off x="5496883" y="4886027"/>
          <a:ext cx="1099188" cy="35310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-11111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Schools</a:t>
          </a:r>
          <a:endParaRPr lang="en-US" sz="1200" kern="1200" dirty="0"/>
        </a:p>
      </dsp:txBody>
      <dsp:txXfrm>
        <a:off x="5496883" y="4886027"/>
        <a:ext cx="1099188" cy="353104"/>
      </dsp:txXfrm>
    </dsp:sp>
    <dsp:sp modelId="{4B98890F-C761-4259-A2D1-50F9532D0F1D}">
      <dsp:nvSpPr>
        <dsp:cNvPr id="0" name=""/>
        <dsp:cNvSpPr/>
      </dsp:nvSpPr>
      <dsp:spPr>
        <a:xfrm>
          <a:off x="6596071" y="4886027"/>
          <a:ext cx="1099188" cy="35310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Ag</a:t>
          </a:r>
          <a:endParaRPr lang="en-US" sz="1200" kern="1200" dirty="0"/>
        </a:p>
      </dsp:txBody>
      <dsp:txXfrm>
        <a:off x="6596071" y="4886027"/>
        <a:ext cx="1099188" cy="353104"/>
      </dsp:txXfrm>
    </dsp:sp>
    <dsp:sp modelId="{0D7ADD68-D499-4B3E-8698-EFD5C79BAAD0}">
      <dsp:nvSpPr>
        <dsp:cNvPr id="0" name=""/>
        <dsp:cNvSpPr/>
      </dsp:nvSpPr>
      <dsp:spPr>
        <a:xfrm rot="10800000">
          <a:off x="0" y="3317783"/>
          <a:ext cx="7696200" cy="1180596"/>
        </a:xfrm>
        <a:prstGeom prst="upArrowCallout">
          <a:avLst/>
        </a:prstGeom>
        <a:solidFill>
          <a:schemeClr val="accent2">
            <a:alpha val="90000"/>
            <a:hueOff val="0"/>
            <a:satOff val="0"/>
            <a:lumOff val="0"/>
            <a:alphaOff val="-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kern="1200" dirty="0" smtClean="0"/>
            <a:t>Delivery Channels</a:t>
          </a:r>
          <a:endParaRPr lang="en-US" sz="1200" kern="1200" dirty="0"/>
        </a:p>
      </dsp:txBody>
      <dsp:txXfrm rot="-10800000">
        <a:off x="0" y="3317783"/>
        <a:ext cx="7696200" cy="414389"/>
      </dsp:txXfrm>
    </dsp:sp>
    <dsp:sp modelId="{6965E3DA-7594-44C5-916B-AD98BB32BB63}">
      <dsp:nvSpPr>
        <dsp:cNvPr id="0" name=""/>
        <dsp:cNvSpPr/>
      </dsp:nvSpPr>
      <dsp:spPr>
        <a:xfrm>
          <a:off x="3757" y="3732173"/>
          <a:ext cx="2562894" cy="35299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-15556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Business</a:t>
          </a:r>
          <a:r>
            <a:rPr lang="en-US" sz="1100" kern="1200" dirty="0" smtClean="0"/>
            <a:t> Customer Delivery</a:t>
          </a:r>
          <a:endParaRPr lang="en-US" sz="1100" kern="1200" dirty="0"/>
        </a:p>
      </dsp:txBody>
      <dsp:txXfrm>
        <a:off x="3757" y="3732173"/>
        <a:ext cx="2562894" cy="352998"/>
      </dsp:txXfrm>
    </dsp:sp>
    <dsp:sp modelId="{EA0B54B0-B41E-4C8D-90E3-04F2163B3FE1}">
      <dsp:nvSpPr>
        <dsp:cNvPr id="0" name=""/>
        <dsp:cNvSpPr/>
      </dsp:nvSpPr>
      <dsp:spPr>
        <a:xfrm>
          <a:off x="2566652" y="3732173"/>
          <a:ext cx="2562894" cy="35299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-17778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Third Parties</a:t>
          </a:r>
          <a:endParaRPr lang="en-US" sz="1200" kern="1200" dirty="0"/>
        </a:p>
      </dsp:txBody>
      <dsp:txXfrm>
        <a:off x="2566652" y="3732173"/>
        <a:ext cx="2562894" cy="352998"/>
      </dsp:txXfrm>
    </dsp:sp>
    <dsp:sp modelId="{3D6EFB67-C5B0-46B3-985E-DEF469424DFB}">
      <dsp:nvSpPr>
        <dsp:cNvPr id="0" name=""/>
        <dsp:cNvSpPr/>
      </dsp:nvSpPr>
      <dsp:spPr>
        <a:xfrm>
          <a:off x="5129547" y="3732173"/>
          <a:ext cx="2562894" cy="35299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baseline="0" dirty="0" smtClean="0"/>
            <a:t>Partnerships</a:t>
          </a:r>
          <a:endParaRPr lang="en-US" sz="1200" kern="1200" baseline="0" dirty="0"/>
        </a:p>
      </dsp:txBody>
      <dsp:txXfrm>
        <a:off x="5129547" y="3732173"/>
        <a:ext cx="2562894" cy="352998"/>
      </dsp:txXfrm>
    </dsp:sp>
    <dsp:sp modelId="{89548D72-1F12-40D6-A70E-F1FA19D3B125}">
      <dsp:nvSpPr>
        <dsp:cNvPr id="0" name=""/>
        <dsp:cNvSpPr/>
      </dsp:nvSpPr>
      <dsp:spPr>
        <a:xfrm rot="10800000">
          <a:off x="0" y="2341480"/>
          <a:ext cx="7696200" cy="987817"/>
        </a:xfrm>
        <a:prstGeom prst="upArrowCallout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Coordination</a:t>
          </a:r>
          <a:endParaRPr lang="en-US" sz="1600" kern="1200" dirty="0"/>
        </a:p>
      </dsp:txBody>
      <dsp:txXfrm rot="10800000">
        <a:off x="0" y="2341480"/>
        <a:ext cx="7696200" cy="641854"/>
      </dsp:txXfrm>
    </dsp:sp>
    <dsp:sp modelId="{DC4B7CE8-E3E5-4D1F-BE5D-6E766DAEC0F2}">
      <dsp:nvSpPr>
        <dsp:cNvPr id="0" name=""/>
        <dsp:cNvSpPr/>
      </dsp:nvSpPr>
      <dsp:spPr>
        <a:xfrm rot="10800000">
          <a:off x="0" y="1172398"/>
          <a:ext cx="7696200" cy="1180596"/>
        </a:xfrm>
        <a:prstGeom prst="upArrowCallout">
          <a:avLst/>
        </a:prstGeom>
        <a:solidFill>
          <a:schemeClr val="accent2">
            <a:alpha val="90000"/>
            <a:hueOff val="0"/>
            <a:satOff val="0"/>
            <a:lumOff val="0"/>
            <a:alphaOff val="-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Marketing</a:t>
          </a:r>
          <a:endParaRPr lang="en-US" sz="1400" kern="1200" dirty="0"/>
        </a:p>
      </dsp:txBody>
      <dsp:txXfrm rot="-10800000">
        <a:off x="0" y="1172398"/>
        <a:ext cx="7696200" cy="414389"/>
      </dsp:txXfrm>
    </dsp:sp>
    <dsp:sp modelId="{C52A08BF-BF63-4037-810F-21144231BFDF}">
      <dsp:nvSpPr>
        <dsp:cNvPr id="0" name=""/>
        <dsp:cNvSpPr/>
      </dsp:nvSpPr>
      <dsp:spPr>
        <a:xfrm>
          <a:off x="3757" y="1586787"/>
          <a:ext cx="2562894" cy="35299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-22222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Research</a:t>
          </a:r>
          <a:endParaRPr lang="en-US" sz="1200" kern="1200" dirty="0"/>
        </a:p>
      </dsp:txBody>
      <dsp:txXfrm>
        <a:off x="3757" y="1586787"/>
        <a:ext cx="2562894" cy="352998"/>
      </dsp:txXfrm>
    </dsp:sp>
    <dsp:sp modelId="{CE22B3C0-C1CE-438C-B0A0-282940DCBB44}">
      <dsp:nvSpPr>
        <dsp:cNvPr id="0" name=""/>
        <dsp:cNvSpPr/>
      </dsp:nvSpPr>
      <dsp:spPr>
        <a:xfrm>
          <a:off x="2566652" y="1586787"/>
          <a:ext cx="2562894" cy="35299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-24444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Statewide Efforts</a:t>
          </a:r>
          <a:endParaRPr lang="en-US" sz="1200" kern="1200" dirty="0"/>
        </a:p>
      </dsp:txBody>
      <dsp:txXfrm>
        <a:off x="2566652" y="1586787"/>
        <a:ext cx="2562894" cy="352998"/>
      </dsp:txXfrm>
    </dsp:sp>
    <dsp:sp modelId="{780DD7D3-7E84-4E59-B2D4-C5BE6EC34AD8}">
      <dsp:nvSpPr>
        <dsp:cNvPr id="0" name=""/>
        <dsp:cNvSpPr/>
      </dsp:nvSpPr>
      <dsp:spPr>
        <a:xfrm>
          <a:off x="5129547" y="1586787"/>
          <a:ext cx="2562894" cy="35299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Marketing Implementation / Collateral</a:t>
          </a:r>
          <a:endParaRPr lang="en-US" sz="1200" kern="1200" dirty="0"/>
        </a:p>
      </dsp:txBody>
      <dsp:txXfrm>
        <a:off x="5129547" y="1586787"/>
        <a:ext cx="2562894" cy="352998"/>
      </dsp:txXfrm>
    </dsp:sp>
    <dsp:sp modelId="{794C6A2B-53AA-4352-B3DC-84004D377875}">
      <dsp:nvSpPr>
        <dsp:cNvPr id="0" name=""/>
        <dsp:cNvSpPr/>
      </dsp:nvSpPr>
      <dsp:spPr>
        <a:xfrm rot="10800000">
          <a:off x="0" y="3315"/>
          <a:ext cx="7696200" cy="1180596"/>
        </a:xfrm>
        <a:prstGeom prst="upArrowCallou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Programs</a:t>
          </a:r>
          <a:endParaRPr lang="en-US" sz="1400" kern="1200" dirty="0"/>
        </a:p>
      </dsp:txBody>
      <dsp:txXfrm rot="-10800000">
        <a:off x="0" y="3315"/>
        <a:ext cx="7696200" cy="414389"/>
      </dsp:txXfrm>
    </dsp:sp>
    <dsp:sp modelId="{1E85ABD9-8822-4FE7-844E-0F59DFB945A4}">
      <dsp:nvSpPr>
        <dsp:cNvPr id="0" name=""/>
        <dsp:cNvSpPr/>
      </dsp:nvSpPr>
      <dsp:spPr>
        <a:xfrm>
          <a:off x="3757" y="417704"/>
          <a:ext cx="1281447" cy="35299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-28889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EE</a:t>
          </a:r>
          <a:endParaRPr lang="en-US" sz="1200" kern="1200" dirty="0"/>
        </a:p>
      </dsp:txBody>
      <dsp:txXfrm>
        <a:off x="3757" y="417704"/>
        <a:ext cx="1281447" cy="352998"/>
      </dsp:txXfrm>
    </dsp:sp>
    <dsp:sp modelId="{7F6B3FA2-ECEA-47A3-83E5-E31F9C9FF6CE}">
      <dsp:nvSpPr>
        <dsp:cNvPr id="0" name=""/>
        <dsp:cNvSpPr/>
      </dsp:nvSpPr>
      <dsp:spPr>
        <a:xfrm>
          <a:off x="1285205" y="417704"/>
          <a:ext cx="1281447" cy="35299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-31111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DR</a:t>
          </a:r>
          <a:endParaRPr lang="en-US" sz="1200" kern="1200" dirty="0"/>
        </a:p>
      </dsp:txBody>
      <dsp:txXfrm>
        <a:off x="1285205" y="417704"/>
        <a:ext cx="1281447" cy="352998"/>
      </dsp:txXfrm>
    </dsp:sp>
    <dsp:sp modelId="{EEDDAA43-C6BE-4946-93E8-6FA3BBB172D6}">
      <dsp:nvSpPr>
        <dsp:cNvPr id="0" name=""/>
        <dsp:cNvSpPr/>
      </dsp:nvSpPr>
      <dsp:spPr>
        <a:xfrm>
          <a:off x="2566652" y="417704"/>
          <a:ext cx="1281447" cy="35299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-33333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DG/Solar</a:t>
          </a:r>
          <a:endParaRPr lang="en-US" sz="1200" kern="1200" dirty="0"/>
        </a:p>
      </dsp:txBody>
      <dsp:txXfrm>
        <a:off x="2566652" y="417704"/>
        <a:ext cx="1281447" cy="352998"/>
      </dsp:txXfrm>
    </dsp:sp>
    <dsp:sp modelId="{AF69A624-3DE8-4F06-8C37-1027FA6A7D20}">
      <dsp:nvSpPr>
        <dsp:cNvPr id="0" name=""/>
        <dsp:cNvSpPr/>
      </dsp:nvSpPr>
      <dsp:spPr>
        <a:xfrm>
          <a:off x="3848099" y="417704"/>
          <a:ext cx="1281447" cy="35299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-35556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LIEE</a:t>
          </a:r>
          <a:endParaRPr lang="en-US" sz="1200" kern="1200" dirty="0"/>
        </a:p>
      </dsp:txBody>
      <dsp:txXfrm>
        <a:off x="3848099" y="417704"/>
        <a:ext cx="1281447" cy="352998"/>
      </dsp:txXfrm>
    </dsp:sp>
    <dsp:sp modelId="{6F67495F-633C-4EBB-9102-4D5BFA66DC0C}">
      <dsp:nvSpPr>
        <dsp:cNvPr id="0" name=""/>
        <dsp:cNvSpPr/>
      </dsp:nvSpPr>
      <dsp:spPr>
        <a:xfrm>
          <a:off x="5129547" y="417704"/>
          <a:ext cx="1281447" cy="35299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-37778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AMI</a:t>
          </a:r>
          <a:endParaRPr lang="en-US" sz="1200" kern="1200" dirty="0"/>
        </a:p>
      </dsp:txBody>
      <dsp:txXfrm>
        <a:off x="5129547" y="417704"/>
        <a:ext cx="1281447" cy="352998"/>
      </dsp:txXfrm>
    </dsp:sp>
    <dsp:sp modelId="{13E075D6-7E6E-4758-83F7-8249B7C60FFF}">
      <dsp:nvSpPr>
        <dsp:cNvPr id="0" name=""/>
        <dsp:cNvSpPr/>
      </dsp:nvSpPr>
      <dsp:spPr>
        <a:xfrm>
          <a:off x="6410994" y="417704"/>
          <a:ext cx="1281447" cy="35299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Dynamic Pricing</a:t>
          </a:r>
          <a:endParaRPr lang="en-US" sz="1200" kern="1200" dirty="0"/>
        </a:p>
      </dsp:txBody>
      <dsp:txXfrm>
        <a:off x="6410994" y="417704"/>
        <a:ext cx="1281447" cy="352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C2267B8-6B14-4801-8CDA-5048B8237E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455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CB48F6-465E-422A-B048-C2E639F663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60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92FC85-EC80-4824-A1C3-23A5C3D71BF3}" type="slidenum">
              <a:rPr lang="en-US" sz="1200" smtClean="0"/>
              <a:pPr eaLnBrk="1" hangingPunct="1"/>
              <a:t>0</a:t>
            </a:fld>
            <a:endParaRPr lang="en-US" sz="1200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0275">
              <a:defRPr sz="20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0275">
              <a:defRPr sz="20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0275">
              <a:defRPr sz="20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0275">
              <a:defRPr sz="20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30275" eaLnBrk="0" fontAlgn="base" hangingPunct="0">
              <a:lnSpc>
                <a:spcPct val="90000"/>
              </a:lnSpc>
              <a:spcBef>
                <a:spcPct val="90000"/>
              </a:spcBef>
              <a:spcAft>
                <a:spcPct val="0"/>
              </a:spcAft>
              <a:buClr>
                <a:srgbClr val="EF9100"/>
              </a:buClr>
              <a:buSzPct val="100000"/>
              <a:defRPr sz="20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30275" eaLnBrk="0" fontAlgn="base" hangingPunct="0">
              <a:lnSpc>
                <a:spcPct val="90000"/>
              </a:lnSpc>
              <a:spcBef>
                <a:spcPct val="90000"/>
              </a:spcBef>
              <a:spcAft>
                <a:spcPct val="0"/>
              </a:spcAft>
              <a:buClr>
                <a:srgbClr val="EF9100"/>
              </a:buClr>
              <a:buSzPct val="100000"/>
              <a:defRPr sz="20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30275" eaLnBrk="0" fontAlgn="base" hangingPunct="0">
              <a:lnSpc>
                <a:spcPct val="90000"/>
              </a:lnSpc>
              <a:spcBef>
                <a:spcPct val="90000"/>
              </a:spcBef>
              <a:spcAft>
                <a:spcPct val="0"/>
              </a:spcAft>
              <a:buClr>
                <a:srgbClr val="EF9100"/>
              </a:buClr>
              <a:buSzPct val="100000"/>
              <a:defRPr sz="20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30275" eaLnBrk="0" fontAlgn="base" hangingPunct="0">
              <a:lnSpc>
                <a:spcPct val="90000"/>
              </a:lnSpc>
              <a:spcBef>
                <a:spcPct val="90000"/>
              </a:spcBef>
              <a:spcAft>
                <a:spcPct val="0"/>
              </a:spcAft>
              <a:buClr>
                <a:srgbClr val="EF9100"/>
              </a:buClr>
              <a:buSzPct val="100000"/>
              <a:defRPr sz="20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63CAAE6-C54F-4E7E-B9FE-6FB89C654D5E}" type="slidenum">
              <a:rPr lang="en-US" sz="1300" b="0" smtClean="0">
                <a:latin typeface="Arial" charset="0"/>
                <a:ea typeface="ＭＳ Ｐゴシック" pitchFamily="34" charset="-128"/>
              </a:rPr>
              <a:pPr eaLnBrk="1" hangingPunct="1"/>
              <a:t>3</a:t>
            </a:fld>
            <a:endParaRPr lang="en-US" sz="1300" b="0" dirty="0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0275">
              <a:defRPr sz="20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0275">
              <a:defRPr sz="20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0275">
              <a:defRPr sz="20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0275">
              <a:defRPr sz="20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30275" eaLnBrk="0" fontAlgn="base" hangingPunct="0">
              <a:lnSpc>
                <a:spcPct val="90000"/>
              </a:lnSpc>
              <a:spcBef>
                <a:spcPct val="90000"/>
              </a:spcBef>
              <a:spcAft>
                <a:spcPct val="0"/>
              </a:spcAft>
              <a:buClr>
                <a:srgbClr val="EF9100"/>
              </a:buClr>
              <a:buSzPct val="100000"/>
              <a:defRPr sz="20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30275" eaLnBrk="0" fontAlgn="base" hangingPunct="0">
              <a:lnSpc>
                <a:spcPct val="90000"/>
              </a:lnSpc>
              <a:spcBef>
                <a:spcPct val="90000"/>
              </a:spcBef>
              <a:spcAft>
                <a:spcPct val="0"/>
              </a:spcAft>
              <a:buClr>
                <a:srgbClr val="EF9100"/>
              </a:buClr>
              <a:buSzPct val="100000"/>
              <a:defRPr sz="20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30275" eaLnBrk="0" fontAlgn="base" hangingPunct="0">
              <a:lnSpc>
                <a:spcPct val="90000"/>
              </a:lnSpc>
              <a:spcBef>
                <a:spcPct val="90000"/>
              </a:spcBef>
              <a:spcAft>
                <a:spcPct val="0"/>
              </a:spcAft>
              <a:buClr>
                <a:srgbClr val="EF9100"/>
              </a:buClr>
              <a:buSzPct val="100000"/>
              <a:defRPr sz="20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30275" eaLnBrk="0" fontAlgn="base" hangingPunct="0">
              <a:lnSpc>
                <a:spcPct val="90000"/>
              </a:lnSpc>
              <a:spcBef>
                <a:spcPct val="90000"/>
              </a:spcBef>
              <a:spcAft>
                <a:spcPct val="0"/>
              </a:spcAft>
              <a:buClr>
                <a:srgbClr val="EF9100"/>
              </a:buClr>
              <a:buSzPct val="100000"/>
              <a:defRPr sz="20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DD51B86-72EB-498D-A47C-2F764571D52B}" type="slidenum">
              <a:rPr lang="en-US" sz="1300" b="0" smtClean="0">
                <a:latin typeface="Arial" charset="0"/>
                <a:ea typeface="ＭＳ Ｐゴシック" pitchFamily="34" charset="-128"/>
              </a:rPr>
              <a:pPr eaLnBrk="1" hangingPunct="1"/>
              <a:t>4</a:t>
            </a:fld>
            <a:endParaRPr lang="en-US" sz="1300" b="0" dirty="0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B37242-FA16-4AD4-82EC-DF0DEAABE081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05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7" name="Rectangle 3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Objective of this slide is to help transition thinking from Program focus to what “Solutions” might look like.</a:t>
            </a:r>
          </a:p>
          <a:p>
            <a:endParaRPr lang="en-US" dirty="0"/>
          </a:p>
          <a:p>
            <a:r>
              <a:rPr lang="en-US" b="1" dirty="0"/>
              <a:t>EXAMPLE: </a:t>
            </a:r>
          </a:p>
          <a:p>
            <a:r>
              <a:rPr lang="en-US" dirty="0"/>
              <a:t>Customer seeking multiple projects, in past would have to complete various program applications, starting next year, most of their needs can be </a:t>
            </a:r>
            <a:r>
              <a:rPr lang="en-US" dirty="0" smtClean="0"/>
              <a:t>accommodated </a:t>
            </a:r>
            <a:r>
              <a:rPr lang="en-US" dirty="0"/>
              <a:t>through the more comprehensive approach of DSM Solutions – </a:t>
            </a:r>
          </a:p>
          <a:p>
            <a:pPr lvl="1">
              <a:buFontTx/>
              <a:buChar char="•"/>
            </a:pPr>
            <a:r>
              <a:rPr lang="en-US" dirty="0"/>
              <a:t>identified by an integrated audit, </a:t>
            </a:r>
          </a:p>
          <a:p>
            <a:pPr lvl="1">
              <a:buFontTx/>
              <a:buChar char="•"/>
            </a:pPr>
            <a:r>
              <a:rPr lang="en-US" dirty="0"/>
              <a:t>illustrated in an Energy Management Guide and </a:t>
            </a:r>
          </a:p>
          <a:p>
            <a:pPr lvl="1">
              <a:buFontTx/>
              <a:buChar char="•"/>
            </a:pPr>
            <a:r>
              <a:rPr lang="en-US" dirty="0"/>
              <a:t>applied for through the Consolidated Application.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0275">
              <a:defRPr sz="20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0275">
              <a:defRPr sz="20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0275">
              <a:defRPr sz="20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0275">
              <a:defRPr sz="20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30275" eaLnBrk="0" fontAlgn="base" hangingPunct="0">
              <a:lnSpc>
                <a:spcPct val="90000"/>
              </a:lnSpc>
              <a:spcBef>
                <a:spcPct val="90000"/>
              </a:spcBef>
              <a:spcAft>
                <a:spcPct val="0"/>
              </a:spcAft>
              <a:buClr>
                <a:srgbClr val="EF9100"/>
              </a:buClr>
              <a:buSzPct val="100000"/>
              <a:defRPr sz="20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30275" eaLnBrk="0" fontAlgn="base" hangingPunct="0">
              <a:lnSpc>
                <a:spcPct val="90000"/>
              </a:lnSpc>
              <a:spcBef>
                <a:spcPct val="90000"/>
              </a:spcBef>
              <a:spcAft>
                <a:spcPct val="0"/>
              </a:spcAft>
              <a:buClr>
                <a:srgbClr val="EF9100"/>
              </a:buClr>
              <a:buSzPct val="100000"/>
              <a:defRPr sz="20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30275" eaLnBrk="0" fontAlgn="base" hangingPunct="0">
              <a:lnSpc>
                <a:spcPct val="90000"/>
              </a:lnSpc>
              <a:spcBef>
                <a:spcPct val="90000"/>
              </a:spcBef>
              <a:spcAft>
                <a:spcPct val="0"/>
              </a:spcAft>
              <a:buClr>
                <a:srgbClr val="EF9100"/>
              </a:buClr>
              <a:buSzPct val="100000"/>
              <a:defRPr sz="20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30275" eaLnBrk="0" fontAlgn="base" hangingPunct="0">
              <a:lnSpc>
                <a:spcPct val="90000"/>
              </a:lnSpc>
              <a:spcBef>
                <a:spcPct val="90000"/>
              </a:spcBef>
              <a:spcAft>
                <a:spcPct val="0"/>
              </a:spcAft>
              <a:buClr>
                <a:srgbClr val="EF9100"/>
              </a:buClr>
              <a:buSzPct val="100000"/>
              <a:defRPr sz="20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429355B-BD27-4F35-9984-255FC04B005B}" type="slidenum">
              <a:rPr lang="en-US" sz="1300" b="0" smtClean="0">
                <a:latin typeface="Arial" charset="0"/>
                <a:ea typeface="ＭＳ Ｐゴシック" pitchFamily="34" charset="-128"/>
              </a:rPr>
              <a:pPr eaLnBrk="1" hangingPunct="1"/>
              <a:t>9</a:t>
            </a:fld>
            <a:endParaRPr lang="en-US" sz="1300" b="0" dirty="0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pc_sc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10313"/>
            <a:ext cx="131445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2425700" y="6515100"/>
            <a:ext cx="4267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latin typeface="Myriad Pro" pitchFamily="34" charset="0"/>
              </a:rPr>
              <a:t>© Copyright 2011, Southern California Edison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3962401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5562600"/>
            <a:ext cx="6324600" cy="609600"/>
          </a:xfrm>
        </p:spPr>
        <p:txBody>
          <a:bodyPr/>
          <a:lstStyle>
            <a:lvl1pPr marL="0" indent="0" algn="r">
              <a:buFontTx/>
              <a:buNone/>
              <a:defRPr sz="1400" b="1">
                <a:solidFill>
                  <a:srgbClr val="339933"/>
                </a:solidFill>
              </a:defRPr>
            </a:lvl1pPr>
          </a:lstStyle>
          <a:p>
            <a:r>
              <a:rPr lang="en-US"/>
              <a:t>Click to add Name &amp; Title</a:t>
            </a:r>
          </a:p>
        </p:txBody>
      </p:sp>
    </p:spTree>
    <p:extLst>
      <p:ext uri="{BB962C8B-B14F-4D97-AF65-F5344CB8AC3E}">
        <p14:creationId xmlns:p14="http://schemas.microsoft.com/office/powerpoint/2010/main" val="4283970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15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1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1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73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993665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838200"/>
            <a:ext cx="8229600" cy="639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40386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40386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810000"/>
            <a:ext cx="40386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10000"/>
            <a:ext cx="40386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0198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293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08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6064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6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4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571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689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596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2"/>
          <p:cNvGrpSpPr>
            <a:grpSpLocks/>
          </p:cNvGrpSpPr>
          <p:nvPr userDrawn="1"/>
        </p:nvGrpSpPr>
        <p:grpSpPr bwMode="auto">
          <a:xfrm>
            <a:off x="0" y="0"/>
            <a:ext cx="9144000" cy="4962525"/>
            <a:chOff x="0" y="0"/>
            <a:chExt cx="5760" cy="3126"/>
          </a:xfrm>
        </p:grpSpPr>
        <p:pic>
          <p:nvPicPr>
            <p:cNvPr id="1032" name="Picture 13" descr="SmartConnect Background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3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14" descr="LtW_1line_white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" y="90"/>
              <a:ext cx="1452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15" descr="hpc_sce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10313"/>
            <a:ext cx="131445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2425700" y="6515100"/>
            <a:ext cx="4267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latin typeface="Myriad Pro" pitchFamily="34" charset="0"/>
              </a:rPr>
              <a:t>© Copyright 2011, Southern California Edison</a:t>
            </a:r>
          </a:p>
        </p:txBody>
      </p:sp>
      <p:sp>
        <p:nvSpPr>
          <p:cNvPr id="1031" name="Rectangle 18"/>
          <p:cNvSpPr>
            <a:spLocks noChangeArrowheads="1"/>
          </p:cNvSpPr>
          <p:nvPr userDrawn="1"/>
        </p:nvSpPr>
        <p:spPr bwMode="auto">
          <a:xfrm>
            <a:off x="3276600" y="6324600"/>
            <a:ext cx="2362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927A695-D887-48EB-91E8-0205AB245416}" type="slidenum">
              <a:rPr lang="en-US" sz="800">
                <a:latin typeface="Myriad Pro" pitchFamily="34" charset="0"/>
              </a:rPr>
              <a:pPr/>
              <a:t>‹#›</a:t>
            </a:fld>
            <a:endParaRPr lang="en-US" sz="800" dirty="0">
              <a:latin typeface="Myriad Pro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99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9933"/>
          </a:solidFill>
          <a:latin typeface="Myriad Pro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9933"/>
          </a:solidFill>
          <a:latin typeface="Myriad Pro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9933"/>
          </a:solidFill>
          <a:latin typeface="Myriad Pro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9933"/>
          </a:solidFill>
          <a:latin typeface="Myriad Pro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9933"/>
          </a:solidFill>
          <a:latin typeface="Myriad Pro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9933"/>
          </a:solidFill>
          <a:latin typeface="Myriad Pro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9933"/>
          </a:solidFill>
          <a:latin typeface="Myriad Pro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9933"/>
          </a:solidFill>
          <a:latin typeface="Myriad Pro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2"/>
          <p:cNvGrpSpPr>
            <a:grpSpLocks/>
          </p:cNvGrpSpPr>
          <p:nvPr/>
        </p:nvGrpSpPr>
        <p:grpSpPr bwMode="auto">
          <a:xfrm>
            <a:off x="0" y="0"/>
            <a:ext cx="9144000" cy="4962525"/>
            <a:chOff x="0" y="0"/>
            <a:chExt cx="5760" cy="3126"/>
          </a:xfrm>
        </p:grpSpPr>
        <p:pic>
          <p:nvPicPr>
            <p:cNvPr id="3076" name="Picture 13" descr="SmartConnect Backgroun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3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7" name="Picture 14" descr="LtW_1line_whit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" y="90"/>
              <a:ext cx="1452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2975" y="1565275"/>
            <a:ext cx="6418263" cy="3341688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Integrated Demand Side Management (IDSM) :</a:t>
            </a:r>
            <a:br>
              <a:rPr lang="en-US" sz="3200" dirty="0" smtClean="0"/>
            </a:br>
            <a:r>
              <a:rPr lang="en-US" sz="3200" dirty="0" smtClean="0"/>
              <a:t>Après 2014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DR OIR Workshop #2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October 22, 2013</a:t>
            </a:r>
            <a:endParaRPr lang="en-US" sz="16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2"/>
          <p:cNvSpPr>
            <a:spLocks noGrp="1"/>
          </p:cNvSpPr>
          <p:nvPr>
            <p:ph type="title"/>
          </p:nvPr>
        </p:nvSpPr>
        <p:spPr>
          <a:xfrm>
            <a:off x="165463" y="448492"/>
            <a:ext cx="8763000" cy="9144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ea typeface="ＭＳ Ｐゴシック" pitchFamily="34" charset="-128"/>
              </a:rPr>
              <a:t>Bottom Line Benefits of IDSM concept</a:t>
            </a:r>
          </a:p>
        </p:txBody>
      </p:sp>
      <p:sp>
        <p:nvSpPr>
          <p:cNvPr id="21507" name="Content Placeholder 3"/>
          <p:cNvSpPr>
            <a:spLocks noGrp="1"/>
          </p:cNvSpPr>
          <p:nvPr>
            <p:ph idx="1"/>
          </p:nvPr>
        </p:nvSpPr>
        <p:spPr>
          <a:xfrm>
            <a:off x="347663" y="1490133"/>
            <a:ext cx="8526462" cy="4572000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rgbClr val="FF0000"/>
                </a:solidFill>
                <a:ea typeface="ＭＳ Ｐゴシック" pitchFamily="34" charset="-128"/>
              </a:rPr>
              <a:t>Improved coordination </a:t>
            </a:r>
            <a:r>
              <a:rPr lang="en-US" sz="2400" b="1" dirty="0" smtClean="0">
                <a:ea typeface="ＭＳ Ｐゴシック" pitchFamily="34" charset="-128"/>
              </a:rPr>
              <a:t>on the regulatory and program front will </a:t>
            </a:r>
            <a:r>
              <a:rPr lang="en-US" sz="2400" b="1" i="1" dirty="0" smtClean="0">
                <a:solidFill>
                  <a:srgbClr val="00B050"/>
                </a:solidFill>
                <a:ea typeface="ＭＳ Ｐゴシック" pitchFamily="34" charset="-128"/>
              </a:rPr>
              <a:t>improve the customer payback</a:t>
            </a:r>
            <a:endParaRPr lang="en-US" sz="2400" b="1" i="1" dirty="0" smtClean="0">
              <a:solidFill>
                <a:srgbClr val="00B050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sz="2400" b="1" dirty="0" smtClean="0">
                <a:solidFill>
                  <a:srgbClr val="FF0000"/>
                </a:solidFill>
                <a:ea typeface="ＭＳ Ｐゴシック" pitchFamily="34" charset="-128"/>
              </a:rPr>
              <a:t>Better leveraging </a:t>
            </a:r>
            <a:r>
              <a:rPr lang="en-US" sz="2400" b="1" dirty="0" smtClean="0">
                <a:ea typeface="ＭＳ Ｐゴシック" pitchFamily="34" charset="-128"/>
              </a:rPr>
              <a:t>of marketing campaigns for </a:t>
            </a:r>
            <a:r>
              <a:rPr lang="en-US" sz="2400" b="1" i="1" dirty="0" smtClean="0">
                <a:solidFill>
                  <a:srgbClr val="00B050"/>
                </a:solidFill>
                <a:ea typeface="ＭＳ Ｐゴシック" pitchFamily="34" charset="-128"/>
              </a:rPr>
              <a:t>more effective customer </a:t>
            </a:r>
            <a:r>
              <a:rPr lang="en-US" sz="2400" b="1" i="1" dirty="0" smtClean="0">
                <a:solidFill>
                  <a:srgbClr val="00B050"/>
                </a:solidFill>
                <a:ea typeface="ＭＳ Ｐゴシック" pitchFamily="34" charset="-128"/>
              </a:rPr>
              <a:t>adoption </a:t>
            </a:r>
            <a:r>
              <a:rPr lang="en-US" sz="2400" b="1" i="1" dirty="0" smtClean="0">
                <a:solidFill>
                  <a:srgbClr val="00B050"/>
                </a:solidFill>
                <a:ea typeface="ＭＳ Ｐゴシック" pitchFamily="34" charset="-128"/>
              </a:rPr>
              <a:t>rates</a:t>
            </a:r>
            <a:r>
              <a:rPr lang="en-US" sz="2400" b="1" dirty="0" smtClean="0">
                <a:ea typeface="ＭＳ Ｐゴシック" pitchFamily="34" charset="-128"/>
              </a:rPr>
              <a:t> and reduced costs</a:t>
            </a:r>
            <a:endParaRPr lang="en-US" sz="2400" b="1" dirty="0" smtClean="0">
              <a:ea typeface="ＭＳ Ｐゴシック" pitchFamily="34" charset="-128"/>
            </a:endParaRPr>
          </a:p>
          <a:p>
            <a:pPr eaLnBrk="1" hangingPunct="1"/>
            <a:r>
              <a:rPr lang="en-US" sz="2400" b="1" dirty="0" smtClean="0">
                <a:solidFill>
                  <a:srgbClr val="FF0000"/>
                </a:solidFill>
                <a:ea typeface="ＭＳ Ｐゴシック" pitchFamily="34" charset="-128"/>
              </a:rPr>
              <a:t>Better alignment </a:t>
            </a:r>
            <a:r>
              <a:rPr lang="en-US" sz="2400" b="1" dirty="0" smtClean="0">
                <a:ea typeface="ＭＳ Ｐゴシック" pitchFamily="34" charset="-128"/>
              </a:rPr>
              <a:t>of programs with customer needs </a:t>
            </a:r>
          </a:p>
          <a:p>
            <a:pPr eaLnBrk="1" hangingPunct="1"/>
            <a:r>
              <a:rPr lang="en-US" sz="2400" b="1" i="1" dirty="0" smtClean="0">
                <a:ea typeface="ＭＳ Ｐゴシック" pitchFamily="34" charset="-128"/>
              </a:rPr>
              <a:t>Ultimately, the </a:t>
            </a:r>
            <a:r>
              <a:rPr lang="en-US" sz="2400" b="1" i="1" dirty="0" smtClean="0">
                <a:solidFill>
                  <a:srgbClr val="00B050"/>
                </a:solidFill>
                <a:ea typeface="ＭＳ Ｐゴシック" pitchFamily="34" charset="-128"/>
              </a:rPr>
              <a:t>customer </a:t>
            </a:r>
            <a:r>
              <a:rPr lang="en-US" sz="2400" b="1" i="1" dirty="0" smtClean="0">
                <a:solidFill>
                  <a:srgbClr val="00B050"/>
                </a:solidFill>
                <a:ea typeface="ＭＳ Ｐゴシック" pitchFamily="34" charset="-128"/>
              </a:rPr>
              <a:t>and all ratepayers benefit </a:t>
            </a:r>
            <a:r>
              <a:rPr lang="en-US" sz="2400" b="1" i="1" dirty="0" smtClean="0">
                <a:ea typeface="ＭＳ Ｐゴシック" pitchFamily="34" charset="-128"/>
              </a:rPr>
              <a:t>through </a:t>
            </a:r>
            <a:r>
              <a:rPr lang="en-US" sz="2400" b="1" i="1" dirty="0" smtClean="0">
                <a:ea typeface="ＭＳ Ｐゴシック" pitchFamily="34" charset="-128"/>
              </a:rPr>
              <a:t>the </a:t>
            </a:r>
            <a:r>
              <a:rPr lang="en-US" b="1" i="1" dirty="0" smtClean="0">
                <a:ea typeface="ＭＳ Ｐゴシック" pitchFamily="34" charset="-128"/>
              </a:rPr>
              <a:t>integrated </a:t>
            </a:r>
            <a:r>
              <a:rPr lang="en-US" sz="2400" b="1" i="1" dirty="0" smtClean="0">
                <a:ea typeface="ＭＳ Ｐゴシック" pitchFamily="34" charset="-128"/>
              </a:rPr>
              <a:t>delivery </a:t>
            </a:r>
            <a:r>
              <a:rPr lang="en-US" sz="2400" b="1" i="1" dirty="0" smtClean="0">
                <a:ea typeface="ＭＳ Ｐゴシック" pitchFamily="34" charset="-128"/>
              </a:rPr>
              <a:t>of the </a:t>
            </a:r>
          </a:p>
          <a:p>
            <a:pPr lvl="1" eaLnBrk="1" hangingPunct="1"/>
            <a:r>
              <a:rPr lang="en-US" sz="2200" b="1" i="1" dirty="0" smtClean="0">
                <a:ea typeface="ＭＳ Ｐゴシック" pitchFamily="34" charset="-128"/>
              </a:rPr>
              <a:t>right solutions </a:t>
            </a:r>
            <a:r>
              <a:rPr lang="en-US" sz="2200" b="1" i="1" dirty="0" smtClean="0">
                <a:ea typeface="ＭＳ Ｐゴシック" pitchFamily="34" charset="-128"/>
              </a:rPr>
              <a:t>(integrated cost-effective measures)</a:t>
            </a:r>
            <a:endParaRPr lang="en-US" sz="2200" b="1" i="1" dirty="0" smtClean="0">
              <a:ea typeface="ＭＳ Ｐゴシック" pitchFamily="34" charset="-128"/>
            </a:endParaRPr>
          </a:p>
          <a:p>
            <a:pPr lvl="1" eaLnBrk="1" hangingPunct="1"/>
            <a:r>
              <a:rPr lang="en-US" sz="2200" b="1" i="1" dirty="0" smtClean="0">
                <a:ea typeface="ＭＳ Ｐゴシック" pitchFamily="34" charset="-128"/>
              </a:rPr>
              <a:t>right focus </a:t>
            </a:r>
            <a:r>
              <a:rPr lang="en-US" sz="2200" b="1" i="1" dirty="0" smtClean="0">
                <a:ea typeface="ＭＳ Ｐゴシック" pitchFamily="34" charset="-128"/>
              </a:rPr>
              <a:t>(appreciate the customer loading order)</a:t>
            </a:r>
            <a:endParaRPr lang="en-US" sz="2200" b="1" i="1" dirty="0" smtClean="0">
              <a:ea typeface="ＭＳ Ｐゴシック" pitchFamily="34" charset="-128"/>
            </a:endParaRPr>
          </a:p>
          <a:p>
            <a:pPr lvl="1" eaLnBrk="1" hangingPunct="1"/>
            <a:r>
              <a:rPr lang="en-US" sz="2200" b="1" i="1" dirty="0" smtClean="0">
                <a:ea typeface="ＭＳ Ｐゴシック" pitchFamily="34" charset="-128"/>
              </a:rPr>
              <a:t>right timing </a:t>
            </a:r>
            <a:r>
              <a:rPr lang="en-US" sz="2200" b="1" i="1" dirty="0" smtClean="0">
                <a:ea typeface="ＭＳ Ｐゴシック" pitchFamily="34" charset="-128"/>
              </a:rPr>
              <a:t>(working with the customer sales cycle)</a:t>
            </a:r>
            <a:endParaRPr lang="en-US" sz="2200" b="1" i="1" dirty="0" smtClean="0">
              <a:ea typeface="ＭＳ Ｐゴシック" pitchFamily="34" charset="-128"/>
            </a:endParaRP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IDSM = EE, DR, DG, and storage for 2015 and beyond</a:t>
            </a:r>
            <a:endParaRPr lang="en-US" sz="24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708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IDSM Concept – Purpose &amp; Objectives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858000" y="6534150"/>
            <a:ext cx="2133600" cy="323850"/>
          </a:xfrm>
          <a:prstGeom prst="rect">
            <a:avLst/>
          </a:prstGeom>
        </p:spPr>
        <p:txBody>
          <a:bodyPr/>
          <a:lstStyle/>
          <a:p>
            <a:fld id="{AE728A71-1D97-4D25-A18D-4F1033879ED6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159327" y="1624667"/>
            <a:ext cx="5860473" cy="4596909"/>
            <a:chOff x="159327" y="1828800"/>
            <a:chExt cx="5860473" cy="4596909"/>
          </a:xfrm>
        </p:grpSpPr>
        <p:cxnSp>
          <p:nvCxnSpPr>
            <p:cNvPr id="11" name="Straight Arrow Connector 10"/>
            <p:cNvCxnSpPr/>
            <p:nvPr/>
          </p:nvCxnSpPr>
          <p:spPr>
            <a:xfrm flipV="1">
              <a:off x="159327" y="5562600"/>
              <a:ext cx="381000" cy="8382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8" name="Group 27"/>
            <p:cNvGrpSpPr/>
            <p:nvPr/>
          </p:nvGrpSpPr>
          <p:grpSpPr>
            <a:xfrm>
              <a:off x="457200" y="1828800"/>
              <a:ext cx="5562600" cy="4596909"/>
              <a:chOff x="457200" y="1828800"/>
              <a:chExt cx="5562600" cy="4596909"/>
            </a:xfrm>
          </p:grpSpPr>
          <p:graphicFrame>
            <p:nvGraphicFramePr>
              <p:cNvPr id="5" name="Diagram 4"/>
              <p:cNvGraphicFramePr/>
              <p:nvPr>
                <p:extLst>
                  <p:ext uri="{D42A27DB-BD31-4B8C-83A1-F6EECF244321}">
                    <p14:modId xmlns:p14="http://schemas.microsoft.com/office/powerpoint/2010/main" val="139517091"/>
                  </p:ext>
                </p:extLst>
              </p:nvPr>
            </p:nvGraphicFramePr>
            <p:xfrm>
              <a:off x="457200" y="1828800"/>
              <a:ext cx="5334000" cy="3683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13" name="TextBox 12"/>
              <p:cNvSpPr txBox="1"/>
              <p:nvPr/>
            </p:nvSpPr>
            <p:spPr>
              <a:xfrm>
                <a:off x="751854" y="5854429"/>
                <a:ext cx="52931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EE</a:t>
                </a:r>
                <a:endParaRPr lang="en-US" sz="1600" dirty="0"/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 flipV="1">
                <a:off x="3124200" y="5587509"/>
                <a:ext cx="0" cy="8382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V="1">
                <a:off x="1600200" y="5576456"/>
                <a:ext cx="228600" cy="82434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2209800" y="5855313"/>
                <a:ext cx="5517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DR</a:t>
                </a:r>
                <a:endParaRPr lang="en-US" sz="1600" dirty="0"/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 flipH="1" flipV="1">
                <a:off x="4419600" y="5576456"/>
                <a:ext cx="152400" cy="82434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3581400" y="5855313"/>
                <a:ext cx="46038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DG</a:t>
                </a:r>
                <a:endParaRPr lang="en-US" sz="1600" dirty="0"/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 flipH="1" flipV="1">
                <a:off x="5715000" y="5612418"/>
                <a:ext cx="304800" cy="78838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4946473" y="5846802"/>
                <a:ext cx="4459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/>
                  <a:t>ST</a:t>
                </a:r>
                <a:endParaRPr lang="en-US" sz="1600" dirty="0" smtClean="0"/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4572000" y="3001383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6600"/>
                </a:solidFill>
              </a:rPr>
              <a:t>Marketing activity synchronized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6600"/>
                </a:solidFill>
              </a:rPr>
              <a:t>DR install </a:t>
            </a:r>
            <a:r>
              <a:rPr lang="en-US" sz="1600" dirty="0">
                <a:solidFill>
                  <a:srgbClr val="006600"/>
                </a:solidFill>
                <a:latin typeface="Times New Roman"/>
                <a:cs typeface="Times New Roman"/>
              </a:rPr>
              <a:t>→ </a:t>
            </a:r>
            <a:r>
              <a:rPr lang="en-US" sz="1600" dirty="0" smtClean="0">
                <a:solidFill>
                  <a:srgbClr val="006600"/>
                </a:solidFill>
                <a:cs typeface="Times New Roman"/>
              </a:rPr>
              <a:t>EE and/or DG </a:t>
            </a:r>
            <a:r>
              <a:rPr lang="en-US" sz="1600" dirty="0" smtClean="0">
                <a:solidFill>
                  <a:srgbClr val="006600"/>
                </a:solidFill>
                <a:cs typeface="Times New Roman"/>
              </a:rPr>
              <a:t>next?</a:t>
            </a:r>
            <a:endParaRPr lang="en-US" sz="1600" dirty="0" smtClean="0">
              <a:solidFill>
                <a:srgbClr val="0066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6600"/>
                </a:solidFill>
              </a:rPr>
              <a:t>Cross-sell </a:t>
            </a:r>
            <a:r>
              <a:rPr lang="en-US" sz="1600" dirty="0" smtClean="0">
                <a:solidFill>
                  <a:srgbClr val="006600"/>
                </a:solidFill>
              </a:rPr>
              <a:t>IDSM Offerings</a:t>
            </a:r>
            <a:endParaRPr lang="en-US" sz="1600" dirty="0" smtClean="0">
              <a:solidFill>
                <a:srgbClr val="0066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59442" y="4343400"/>
            <a:ext cx="32797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6600"/>
                </a:solidFill>
              </a:rPr>
              <a:t>Mass Market campaign </a:t>
            </a:r>
            <a:endParaRPr lang="en-US" sz="1600" dirty="0" smtClean="0">
              <a:solidFill>
                <a:srgbClr val="0066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6600"/>
                </a:solidFill>
              </a:rPr>
              <a:t>Little DR or DG opportunity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6600"/>
                </a:solidFill>
              </a:rPr>
              <a:t>Target EE (e.g. small retail)</a:t>
            </a:r>
            <a:endParaRPr lang="en-US" sz="1600" dirty="0">
              <a:solidFill>
                <a:srgbClr val="0066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90810" y="1828800"/>
            <a:ext cx="47435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6600"/>
                </a:solidFill>
              </a:rPr>
              <a:t>Seamless </a:t>
            </a:r>
            <a:r>
              <a:rPr lang="en-US" sz="1600" dirty="0" smtClean="0">
                <a:solidFill>
                  <a:srgbClr val="006600"/>
                </a:solidFill>
              </a:rPr>
              <a:t>integration of measures</a:t>
            </a:r>
            <a:endParaRPr lang="en-US" sz="1600" dirty="0" smtClean="0">
              <a:solidFill>
                <a:srgbClr val="0066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6600"/>
                </a:solidFill>
              </a:rPr>
              <a:t>IDSM audit </a:t>
            </a:r>
            <a:r>
              <a:rPr lang="en-US" sz="1600" dirty="0" smtClean="0">
                <a:solidFill>
                  <a:srgbClr val="006600"/>
                </a:solidFill>
                <a:latin typeface="Times New Roman"/>
                <a:cs typeface="Times New Roman"/>
              </a:rPr>
              <a:t>→ </a:t>
            </a:r>
            <a:r>
              <a:rPr lang="en-US" sz="1600" dirty="0" smtClean="0">
                <a:solidFill>
                  <a:srgbClr val="006600"/>
                </a:solidFill>
                <a:latin typeface="+mn-lt"/>
                <a:cs typeface="Times New Roman"/>
              </a:rPr>
              <a:t>IDSM proposal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solidFill>
                  <a:srgbClr val="006600"/>
                </a:solidFill>
              </a:rPr>
              <a:t>Pursue all </a:t>
            </a:r>
            <a:r>
              <a:rPr lang="en-US" sz="1600" dirty="0" smtClean="0">
                <a:solidFill>
                  <a:srgbClr val="006600"/>
                </a:solidFill>
              </a:rPr>
              <a:t>cost-effective DSM </a:t>
            </a:r>
            <a:r>
              <a:rPr lang="en-US" sz="1600" dirty="0">
                <a:solidFill>
                  <a:srgbClr val="006600"/>
                </a:solidFill>
              </a:rPr>
              <a:t>opportunities</a:t>
            </a:r>
          </a:p>
        </p:txBody>
      </p:sp>
    </p:spTree>
    <p:extLst>
      <p:ext uri="{BB962C8B-B14F-4D97-AF65-F5344CB8AC3E}">
        <p14:creationId xmlns:p14="http://schemas.microsoft.com/office/powerpoint/2010/main" val="19888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890F8316-C72E-44F2-81B0-7AC984B29773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Integrated Demand Side Management:</a:t>
            </a:r>
            <a:br>
              <a:rPr lang="en-US" dirty="0"/>
            </a:br>
            <a:r>
              <a:rPr lang="en-US" dirty="0"/>
              <a:t>A CPUC Strategic Plan directive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1498600"/>
            <a:ext cx="8229600" cy="1520825"/>
          </a:xfrm>
        </p:spPr>
        <p:txBody>
          <a:bodyPr/>
          <a:lstStyle/>
          <a:p>
            <a:r>
              <a:rPr lang="en-US" sz="2000" dirty="0"/>
              <a:t>The California Long Term Energy Efficiency Strategic Plan* (CLTEESP) highlighted DSM program integration as one of several </a:t>
            </a:r>
            <a:r>
              <a:rPr lang="en-US" sz="2000" b="1" i="1" dirty="0"/>
              <a:t>strategic planning priorities</a:t>
            </a:r>
            <a:r>
              <a:rPr lang="en-US" sz="2000" dirty="0"/>
              <a:t>, and identified specific strategies to improve integration across the IOU programs. </a:t>
            </a:r>
          </a:p>
        </p:txBody>
      </p:sp>
      <p:sp>
        <p:nvSpPr>
          <p:cNvPr id="508932" name="Rectangle 4"/>
          <p:cNvSpPr>
            <a:spLocks noChangeArrowheads="1"/>
          </p:cNvSpPr>
          <p:nvPr/>
        </p:nvSpPr>
        <p:spPr bwMode="auto">
          <a:xfrm>
            <a:off x="731838" y="3113745"/>
            <a:ext cx="7624762" cy="2068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20000"/>
              </a:spcBef>
              <a:buFontTx/>
              <a:buNone/>
            </a:pPr>
            <a:r>
              <a:rPr lang="en-US" sz="2400" b="1" i="1" dirty="0" smtClean="0">
                <a:solidFill>
                  <a:srgbClr val="339933"/>
                </a:solidFill>
              </a:rPr>
              <a:t>Chapter 8: DSM Coordination and Integration</a:t>
            </a:r>
          </a:p>
          <a:p>
            <a:pPr algn="ctr">
              <a:spcBef>
                <a:spcPct val="20000"/>
              </a:spcBef>
              <a:buFontTx/>
              <a:buNone/>
            </a:pPr>
            <a:endParaRPr lang="en-US" sz="900" b="1" i="1" dirty="0">
              <a:solidFill>
                <a:srgbClr val="339933"/>
              </a:solidFill>
            </a:endParaRPr>
          </a:p>
          <a:p>
            <a:pPr algn="ctr">
              <a:spcBef>
                <a:spcPct val="20000"/>
              </a:spcBef>
              <a:buFontTx/>
              <a:buNone/>
            </a:pPr>
            <a:r>
              <a:rPr lang="en-US" sz="1800" b="1" i="1" dirty="0" smtClean="0">
                <a:solidFill>
                  <a:srgbClr val="339933"/>
                </a:solidFill>
              </a:rPr>
              <a:t>Vision</a:t>
            </a:r>
            <a:r>
              <a:rPr lang="en-US" sz="1800" b="1" i="1" dirty="0">
                <a:solidFill>
                  <a:srgbClr val="339933"/>
                </a:solidFill>
              </a:rPr>
              <a:t>:</a:t>
            </a:r>
            <a:r>
              <a:rPr lang="en-US" sz="1800" i="1" dirty="0">
                <a:solidFill>
                  <a:srgbClr val="339933"/>
                </a:solidFill>
              </a:rPr>
              <a:t> </a:t>
            </a:r>
            <a:r>
              <a:rPr lang="en-US" sz="1800" b="1" i="1" dirty="0">
                <a:solidFill>
                  <a:srgbClr val="339933"/>
                </a:solidFill>
              </a:rPr>
              <a:t>Energy efficiency, energy conservation, demand response, advanced metering, and distributed generation technologies are offered as </a:t>
            </a:r>
            <a:r>
              <a:rPr lang="en-US" sz="1800" b="1" i="1" u="sng" dirty="0">
                <a:solidFill>
                  <a:srgbClr val="FF0000"/>
                </a:solidFill>
              </a:rPr>
              <a:t>elements of an integrated solution</a:t>
            </a:r>
            <a:r>
              <a:rPr lang="en-US" sz="1800" b="1" i="1" dirty="0">
                <a:solidFill>
                  <a:srgbClr val="339933"/>
                </a:solidFill>
              </a:rPr>
              <a:t> that supports energy and carbon reduction goals immediately, and eventually water and other resource conservation goals in the future</a:t>
            </a:r>
            <a:r>
              <a:rPr lang="en-US" sz="1800" b="1" i="1" dirty="0" smtClean="0">
                <a:solidFill>
                  <a:srgbClr val="339933"/>
                </a:solidFill>
              </a:rPr>
              <a:t>.</a:t>
            </a:r>
            <a:endParaRPr lang="en-US" sz="1800" b="1" dirty="0">
              <a:solidFill>
                <a:srgbClr val="339933"/>
              </a:solidFill>
            </a:endParaRPr>
          </a:p>
        </p:txBody>
      </p:sp>
      <p:sp>
        <p:nvSpPr>
          <p:cNvPr id="508933" name="Rectangle 5"/>
          <p:cNvSpPr>
            <a:spLocks noChangeArrowheads="1"/>
          </p:cNvSpPr>
          <p:nvPr/>
        </p:nvSpPr>
        <p:spPr bwMode="auto">
          <a:xfrm>
            <a:off x="1692275" y="5848350"/>
            <a:ext cx="6317192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4" tIns="45706" rIns="91414" bIns="45706"/>
          <a:lstStyle/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en-US" sz="1600" dirty="0"/>
              <a:t>*www.CaliforniaEnergyEfficiency.com, </a:t>
            </a:r>
            <a:r>
              <a:rPr lang="en-US" sz="1600" dirty="0" smtClean="0"/>
              <a:t>updated January 2011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6383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54690" y="395005"/>
            <a:ext cx="5800960" cy="620713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Traditional DSM delivery models</a:t>
            </a: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164261"/>
              </p:ext>
            </p:extLst>
          </p:nvPr>
        </p:nvGraphicFramePr>
        <p:xfrm>
          <a:off x="381000" y="1066800"/>
          <a:ext cx="7696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53400" y="1219200"/>
            <a:ext cx="430887" cy="5029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dirty="0">
                <a:ea typeface="ＭＳ Ｐゴシック" charset="-128"/>
              </a:rPr>
              <a:t>Integrated Education and Training</a:t>
            </a:r>
          </a:p>
        </p:txBody>
      </p:sp>
    </p:spTree>
    <p:extLst>
      <p:ext uri="{BB962C8B-B14F-4D97-AF65-F5344CB8AC3E}">
        <p14:creationId xmlns:p14="http://schemas.microsoft.com/office/powerpoint/2010/main" val="70361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What the </a:t>
            </a:r>
            <a:r>
              <a:rPr lang="en-US" dirty="0" smtClean="0">
                <a:ea typeface="ＭＳ Ｐゴシック" pitchFamily="34" charset="-128"/>
              </a:rPr>
              <a:t>customer experiences</a:t>
            </a:r>
            <a:endParaRPr lang="en-US" dirty="0" smtClean="0">
              <a:ea typeface="ＭＳ Ｐゴシック" pitchFamily="34" charset="-128"/>
            </a:endParaRPr>
          </a:p>
        </p:txBody>
      </p:sp>
      <p:grpSp>
        <p:nvGrpSpPr>
          <p:cNvPr id="14339" name="Content Placeholder 4"/>
          <p:cNvGrpSpPr>
            <a:grpSpLocks noGrp="1"/>
          </p:cNvGrpSpPr>
          <p:nvPr/>
        </p:nvGrpSpPr>
        <p:grpSpPr bwMode="auto">
          <a:xfrm>
            <a:off x="533400" y="1600200"/>
            <a:ext cx="8001000" cy="4694238"/>
            <a:chOff x="304800" y="1752600"/>
            <a:chExt cx="8077200" cy="3890782"/>
          </a:xfrm>
        </p:grpSpPr>
        <p:sp>
          <p:nvSpPr>
            <p:cNvPr id="14341" name="AutoShape 4"/>
            <p:cNvSpPr>
              <a:spLocks noChangeArrowheads="1"/>
            </p:cNvSpPr>
            <p:nvPr/>
          </p:nvSpPr>
          <p:spPr bwMode="auto">
            <a:xfrm rot="5400000">
              <a:off x="3886200" y="2667000"/>
              <a:ext cx="762000" cy="152400"/>
            </a:xfrm>
            <a:prstGeom prst="rightArrow">
              <a:avLst>
                <a:gd name="adj1" fmla="val 50000"/>
                <a:gd name="adj2" fmla="val 125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 dirty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123807" y="3123650"/>
              <a:ext cx="2439186" cy="64473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sz="900" i="1" u="sng" dirty="0">
                <a:solidFill>
                  <a:srgbClr val="FF0000"/>
                </a:solidFill>
                <a:ea typeface="ＭＳ Ｐゴシック" pitchFamily="34" charset="-128"/>
              </a:endParaRPr>
            </a:p>
            <a:p>
              <a:pPr>
                <a:defRPr/>
              </a:pPr>
              <a:r>
                <a:rPr lang="en-US" sz="1600" i="1" u="sng" dirty="0">
                  <a:solidFill>
                    <a:srgbClr val="FF0000"/>
                  </a:solidFill>
                  <a:ea typeface="ＭＳ Ｐゴシック" pitchFamily="34" charset="-128"/>
                </a:rPr>
                <a:t>Account Reps</a:t>
              </a:r>
              <a:r>
                <a:rPr lang="en-US" sz="900" i="1" dirty="0">
                  <a:solidFill>
                    <a:srgbClr val="FF0000"/>
                  </a:solidFill>
                  <a:ea typeface="ＭＳ Ｐゴシック" pitchFamily="34" charset="-128"/>
                </a:rPr>
                <a:t>:</a:t>
              </a:r>
            </a:p>
            <a:p>
              <a:pPr>
                <a:defRPr/>
              </a:pPr>
              <a:r>
                <a:rPr lang="en-US" sz="1050" i="1" dirty="0">
                  <a:solidFill>
                    <a:srgbClr val="FF0000"/>
                  </a:solidFill>
                  <a:ea typeface="ＭＳ Ｐゴシック" pitchFamily="34" charset="-128"/>
                </a:rPr>
                <a:t>Solutions-based Selling</a:t>
              </a:r>
            </a:p>
            <a:p>
              <a:pPr>
                <a:defRPr/>
              </a:pPr>
              <a:endParaRPr lang="en-US" sz="900" i="1" dirty="0">
                <a:solidFill>
                  <a:srgbClr val="FF0000"/>
                </a:solidFill>
                <a:ea typeface="ＭＳ Ｐゴシック" pitchFamily="34" charset="-128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3048484" y="1752600"/>
              <a:ext cx="2362260" cy="739472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i="1" u="sng" dirty="0">
                  <a:solidFill>
                    <a:srgbClr val="FF0000"/>
                  </a:solidFill>
                  <a:ea typeface="ＭＳ Ｐゴシック" pitchFamily="34" charset="-128"/>
                </a:rPr>
                <a:t>Customer Energy Efficiency</a:t>
              </a:r>
              <a:r>
                <a:rPr lang="en-US" sz="1600" i="1" dirty="0">
                  <a:solidFill>
                    <a:srgbClr val="FF0000"/>
                  </a:solidFill>
                  <a:ea typeface="ＭＳ Ｐゴシック" pitchFamily="34" charset="-128"/>
                </a:rPr>
                <a:t>:</a:t>
              </a:r>
            </a:p>
            <a:p>
              <a:pPr>
                <a:defRPr/>
              </a:pPr>
              <a:r>
                <a:rPr lang="en-US" sz="1100" i="1" dirty="0">
                  <a:solidFill>
                    <a:srgbClr val="FF0000"/>
                  </a:solidFill>
                  <a:ea typeface="ＭＳ Ｐゴシック" pitchFamily="34" charset="-128"/>
                </a:rPr>
                <a:t>Core EE Programs</a:t>
              </a:r>
            </a:p>
            <a:p>
              <a:pPr>
                <a:defRPr/>
              </a:pPr>
              <a:endParaRPr lang="en-US" sz="900" i="1" dirty="0">
                <a:solidFill>
                  <a:srgbClr val="FF0000"/>
                </a:solidFill>
                <a:ea typeface="ＭＳ Ｐゴシック" pitchFamily="34" charset="-128"/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609298" y="1905231"/>
              <a:ext cx="1980837" cy="739472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i="1" u="sng" dirty="0">
                  <a:solidFill>
                    <a:srgbClr val="FF0000"/>
                  </a:solidFill>
                  <a:ea typeface="ＭＳ Ｐゴシック" pitchFamily="34" charset="-128"/>
                </a:rPr>
                <a:t>Local Govt Partners</a:t>
              </a:r>
              <a:r>
                <a:rPr lang="en-US" sz="1600" i="1" dirty="0">
                  <a:solidFill>
                    <a:srgbClr val="FF0000"/>
                  </a:solidFill>
                  <a:ea typeface="ＭＳ Ｐゴシック" pitchFamily="34" charset="-128"/>
                </a:rPr>
                <a:t>:</a:t>
              </a:r>
            </a:p>
            <a:p>
              <a:pPr>
                <a:defRPr/>
              </a:pPr>
              <a:r>
                <a:rPr lang="en-US" sz="1050" i="1" dirty="0">
                  <a:solidFill>
                    <a:srgbClr val="FF0000"/>
                  </a:solidFill>
                  <a:ea typeface="ＭＳ Ｐゴシック" pitchFamily="34" charset="-128"/>
                </a:rPr>
                <a:t>LGP EE Programs</a:t>
              </a:r>
            </a:p>
            <a:p>
              <a:pPr>
                <a:defRPr/>
              </a:pPr>
              <a:endParaRPr lang="en-US" sz="900" i="1" dirty="0">
                <a:solidFill>
                  <a:srgbClr val="FF0000"/>
                </a:solidFill>
                <a:ea typeface="ＭＳ Ｐゴシック" pitchFamily="34" charset="-128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5942814" y="1905231"/>
              <a:ext cx="2131483" cy="73289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i="1" dirty="0">
                  <a:solidFill>
                    <a:srgbClr val="FF0000"/>
                  </a:solidFill>
                  <a:ea typeface="ＭＳ Ｐゴシック" pitchFamily="34" charset="-128"/>
                </a:rPr>
                <a:t>Third Party Vendors:</a:t>
              </a:r>
            </a:p>
            <a:p>
              <a:pPr>
                <a:defRPr/>
              </a:pPr>
              <a:r>
                <a:rPr lang="en-US" sz="1050" i="1" dirty="0">
                  <a:solidFill>
                    <a:srgbClr val="FF0000"/>
                  </a:solidFill>
                  <a:ea typeface="ＭＳ Ｐゴシック" pitchFamily="34" charset="-128"/>
                </a:rPr>
                <a:t>Third Party EE Programs</a:t>
              </a:r>
            </a:p>
            <a:p>
              <a:pPr>
                <a:defRPr/>
              </a:pPr>
              <a:endParaRPr lang="en-US" sz="900" i="1" dirty="0">
                <a:solidFill>
                  <a:srgbClr val="FF0000"/>
                </a:solidFill>
                <a:ea typeface="ＭＳ Ｐゴシック" pitchFamily="34" charset="-128"/>
              </a:endParaRPr>
            </a:p>
          </p:txBody>
        </p:sp>
        <p:sp>
          <p:nvSpPr>
            <p:cNvPr id="14346" name="AutoShape 9"/>
            <p:cNvSpPr>
              <a:spLocks noChangeArrowheads="1"/>
            </p:cNvSpPr>
            <p:nvPr/>
          </p:nvSpPr>
          <p:spPr bwMode="auto">
            <a:xfrm rot="5400000">
              <a:off x="4076700" y="4000500"/>
              <a:ext cx="381000" cy="152400"/>
            </a:xfrm>
            <a:prstGeom prst="rightArrow">
              <a:avLst>
                <a:gd name="adj1" fmla="val 50000"/>
                <a:gd name="adj2" fmla="val 625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 dirty="0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3048484" y="4343385"/>
              <a:ext cx="2437584" cy="114736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sz="900" i="1" u="sng" dirty="0">
                <a:solidFill>
                  <a:srgbClr val="FF0000"/>
                </a:solidFill>
                <a:ea typeface="ＭＳ Ｐゴシック" pitchFamily="34" charset="-128"/>
              </a:endParaRPr>
            </a:p>
            <a:p>
              <a:pPr>
                <a:defRPr/>
              </a:pPr>
              <a:r>
                <a:rPr lang="en-US" sz="1600" i="1" u="sng" dirty="0">
                  <a:solidFill>
                    <a:srgbClr val="FF0000"/>
                  </a:solidFill>
                  <a:ea typeface="ＭＳ Ｐゴシック" pitchFamily="34" charset="-128"/>
                </a:rPr>
                <a:t>Customers</a:t>
              </a:r>
              <a:r>
                <a:rPr lang="en-US" sz="900" i="1" dirty="0">
                  <a:solidFill>
                    <a:srgbClr val="FF0000"/>
                  </a:solidFill>
                  <a:ea typeface="ＭＳ Ｐゴシック" pitchFamily="34" charset="-128"/>
                </a:rPr>
                <a:t>:</a:t>
              </a:r>
            </a:p>
            <a:p>
              <a:pPr>
                <a:defRPr/>
              </a:pPr>
              <a:r>
                <a:rPr lang="en-US" sz="1000" i="1" dirty="0">
                  <a:solidFill>
                    <a:srgbClr val="FF0000"/>
                  </a:solidFill>
                  <a:ea typeface="ＭＳ Ｐゴシック" pitchFamily="34" charset="-128"/>
                </a:rPr>
                <a:t>Interested in Comprehensive,</a:t>
              </a:r>
            </a:p>
            <a:p>
              <a:pPr>
                <a:defRPr/>
              </a:pPr>
              <a:r>
                <a:rPr lang="en-US" sz="1000" i="1" dirty="0">
                  <a:solidFill>
                    <a:srgbClr val="FF0000"/>
                  </a:solidFill>
                  <a:ea typeface="ＭＳ Ｐゴシック" pitchFamily="34" charset="-128"/>
                </a:rPr>
                <a:t>Easy to Understand Economically</a:t>
              </a:r>
            </a:p>
            <a:p>
              <a:pPr>
                <a:defRPr/>
              </a:pPr>
              <a:r>
                <a:rPr lang="en-US" sz="1000" i="1" dirty="0">
                  <a:solidFill>
                    <a:srgbClr val="FF0000"/>
                  </a:solidFill>
                  <a:ea typeface="ＭＳ Ｐゴシック" pitchFamily="34" charset="-128"/>
                </a:rPr>
                <a:t>And Environmentally Beneficial</a:t>
              </a:r>
            </a:p>
            <a:p>
              <a:pPr>
                <a:defRPr/>
              </a:pPr>
              <a:r>
                <a:rPr lang="en-US" sz="1000" i="1" dirty="0">
                  <a:solidFill>
                    <a:srgbClr val="FF0000"/>
                  </a:solidFill>
                  <a:ea typeface="ＭＳ Ｐゴシック" pitchFamily="34" charset="-128"/>
                </a:rPr>
                <a:t>Solutions</a:t>
              </a:r>
            </a:p>
            <a:p>
              <a:pPr>
                <a:defRPr/>
              </a:pPr>
              <a:endParaRPr lang="en-US" sz="900" i="1" dirty="0">
                <a:solidFill>
                  <a:srgbClr val="FF0000"/>
                </a:solidFill>
                <a:ea typeface="ＭＳ Ｐゴシック" pitchFamily="34" charset="-128"/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381726" y="3199965"/>
              <a:ext cx="1980837" cy="66315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i="1" dirty="0">
                  <a:solidFill>
                    <a:srgbClr val="FF0000"/>
                  </a:solidFill>
                  <a:ea typeface="ＭＳ Ｐゴシック" pitchFamily="34" charset="-128"/>
                </a:rPr>
                <a:t>Solar:</a:t>
              </a:r>
            </a:p>
            <a:p>
              <a:pPr>
                <a:defRPr/>
              </a:pPr>
              <a:r>
                <a:rPr lang="en-US" sz="1050" i="1" dirty="0">
                  <a:solidFill>
                    <a:srgbClr val="FF0000"/>
                  </a:solidFill>
                  <a:ea typeface="ＭＳ Ｐゴシック" pitchFamily="34" charset="-128"/>
                </a:rPr>
                <a:t>Solar Incentive Programs</a:t>
              </a:r>
            </a:p>
            <a:p>
              <a:pPr>
                <a:defRPr/>
              </a:pPr>
              <a:endParaRPr lang="en-US" sz="900" i="1" dirty="0">
                <a:solidFill>
                  <a:srgbClr val="FF0000"/>
                </a:solidFill>
                <a:ea typeface="ＭＳ Ｐゴシック" pitchFamily="34" charset="-128"/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6401163" y="3199965"/>
              <a:ext cx="1980837" cy="86710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i="1" dirty="0">
                  <a:solidFill>
                    <a:srgbClr val="FF0000"/>
                  </a:solidFill>
                  <a:ea typeface="ＭＳ Ｐゴシック" pitchFamily="34" charset="-128"/>
                </a:rPr>
                <a:t>Demand Response:</a:t>
              </a:r>
            </a:p>
            <a:p>
              <a:pPr>
                <a:defRPr/>
              </a:pPr>
              <a:r>
                <a:rPr lang="en-US" sz="1050" i="1" dirty="0">
                  <a:solidFill>
                    <a:srgbClr val="FF0000"/>
                  </a:solidFill>
                  <a:ea typeface="ＭＳ Ｐゴシック" pitchFamily="34" charset="-128"/>
                </a:rPr>
                <a:t>Demand Response Programs</a:t>
              </a:r>
            </a:p>
            <a:p>
              <a:pPr>
                <a:defRPr/>
              </a:pPr>
              <a:endParaRPr lang="en-US" sz="900" i="1" dirty="0">
                <a:solidFill>
                  <a:srgbClr val="FF0000"/>
                </a:solidFill>
                <a:ea typeface="ＭＳ Ｐゴシック" pitchFamily="34" charset="-128"/>
              </a:endParaRPr>
            </a:p>
          </p:txBody>
        </p:sp>
        <p:sp>
          <p:nvSpPr>
            <p:cNvPr id="14350" name="Line 13"/>
            <p:cNvSpPr>
              <a:spLocks noChangeShapeType="1"/>
            </p:cNvSpPr>
            <p:nvPr/>
          </p:nvSpPr>
          <p:spPr bwMode="auto">
            <a:xfrm>
              <a:off x="2514600" y="2514600"/>
              <a:ext cx="609600" cy="4572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351" name="AutoShape 14"/>
            <p:cNvSpPr>
              <a:spLocks noChangeArrowheads="1"/>
            </p:cNvSpPr>
            <p:nvPr/>
          </p:nvSpPr>
          <p:spPr bwMode="auto">
            <a:xfrm rot="3485858">
              <a:off x="2317750" y="2900363"/>
              <a:ext cx="1042987" cy="153988"/>
            </a:xfrm>
            <a:prstGeom prst="rightArrow">
              <a:avLst>
                <a:gd name="adj1" fmla="val 50000"/>
                <a:gd name="adj2" fmla="val 169329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 dirty="0"/>
            </a:p>
          </p:txBody>
        </p:sp>
        <p:sp>
          <p:nvSpPr>
            <p:cNvPr id="14352" name="AutoShape 15"/>
            <p:cNvSpPr>
              <a:spLocks noChangeArrowheads="1"/>
            </p:cNvSpPr>
            <p:nvPr/>
          </p:nvSpPr>
          <p:spPr bwMode="auto">
            <a:xfrm rot="3485858">
              <a:off x="1754188" y="3333750"/>
              <a:ext cx="2133600" cy="165100"/>
            </a:xfrm>
            <a:prstGeom prst="rightArrow">
              <a:avLst>
                <a:gd name="adj1" fmla="val 50000"/>
                <a:gd name="adj2" fmla="val 32307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 dirty="0"/>
            </a:p>
          </p:txBody>
        </p:sp>
        <p:sp>
          <p:nvSpPr>
            <p:cNvPr id="14353" name="AutoShape 16"/>
            <p:cNvSpPr>
              <a:spLocks noChangeArrowheads="1"/>
            </p:cNvSpPr>
            <p:nvPr/>
          </p:nvSpPr>
          <p:spPr bwMode="auto">
            <a:xfrm rot="7180815">
              <a:off x="4857750" y="3343275"/>
              <a:ext cx="2133600" cy="152400"/>
            </a:xfrm>
            <a:prstGeom prst="rightArrow">
              <a:avLst>
                <a:gd name="adj1" fmla="val 50000"/>
                <a:gd name="adj2" fmla="val 3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 dirty="0"/>
            </a:p>
          </p:txBody>
        </p:sp>
        <p:sp>
          <p:nvSpPr>
            <p:cNvPr id="14354" name="AutoShape 17"/>
            <p:cNvSpPr>
              <a:spLocks noChangeArrowheads="1"/>
            </p:cNvSpPr>
            <p:nvPr/>
          </p:nvSpPr>
          <p:spPr bwMode="auto">
            <a:xfrm rot="7180815">
              <a:off x="5318125" y="2887663"/>
              <a:ext cx="1066800" cy="165100"/>
            </a:xfrm>
            <a:prstGeom prst="rightArrow">
              <a:avLst>
                <a:gd name="adj1" fmla="val 50000"/>
                <a:gd name="adj2" fmla="val 161538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 dirty="0"/>
            </a:p>
          </p:txBody>
        </p:sp>
        <p:sp>
          <p:nvSpPr>
            <p:cNvPr id="14355" name="AutoShape 18"/>
            <p:cNvSpPr>
              <a:spLocks noChangeArrowheads="1"/>
            </p:cNvSpPr>
            <p:nvPr/>
          </p:nvSpPr>
          <p:spPr bwMode="auto">
            <a:xfrm rot="10800000">
              <a:off x="5562600" y="3429000"/>
              <a:ext cx="838200" cy="152400"/>
            </a:xfrm>
            <a:prstGeom prst="rightArrow">
              <a:avLst>
                <a:gd name="adj1" fmla="val 50000"/>
                <a:gd name="adj2" fmla="val 1375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 dirty="0"/>
            </a:p>
          </p:txBody>
        </p:sp>
        <p:sp>
          <p:nvSpPr>
            <p:cNvPr id="14356" name="AutoShape 19"/>
            <p:cNvSpPr>
              <a:spLocks noChangeArrowheads="1"/>
            </p:cNvSpPr>
            <p:nvPr/>
          </p:nvSpPr>
          <p:spPr bwMode="auto">
            <a:xfrm>
              <a:off x="2362200" y="3429000"/>
              <a:ext cx="787400" cy="152400"/>
            </a:xfrm>
            <a:prstGeom prst="rightArrow">
              <a:avLst>
                <a:gd name="adj1" fmla="val 50000"/>
                <a:gd name="adj2" fmla="val 1291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 dirty="0"/>
            </a:p>
          </p:txBody>
        </p:sp>
        <p:sp>
          <p:nvSpPr>
            <p:cNvPr id="14357" name="AutoShape 26"/>
            <p:cNvSpPr>
              <a:spLocks noChangeArrowheads="1"/>
            </p:cNvSpPr>
            <p:nvPr/>
          </p:nvSpPr>
          <p:spPr bwMode="auto">
            <a:xfrm>
              <a:off x="2667000" y="2057400"/>
              <a:ext cx="381000" cy="152400"/>
            </a:xfrm>
            <a:prstGeom prst="rightArrow">
              <a:avLst>
                <a:gd name="adj1" fmla="val 50000"/>
                <a:gd name="adj2" fmla="val 625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 dirty="0"/>
            </a:p>
          </p:txBody>
        </p:sp>
        <p:sp>
          <p:nvSpPr>
            <p:cNvPr id="14358" name="AutoShape 27"/>
            <p:cNvSpPr>
              <a:spLocks noChangeArrowheads="1"/>
            </p:cNvSpPr>
            <p:nvPr/>
          </p:nvSpPr>
          <p:spPr bwMode="auto">
            <a:xfrm rot="10800000">
              <a:off x="5410200" y="2057400"/>
              <a:ext cx="569913" cy="152400"/>
            </a:xfrm>
            <a:prstGeom prst="rightArrow">
              <a:avLst>
                <a:gd name="adj1" fmla="val 50000"/>
                <a:gd name="adj2" fmla="val 9349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 dirty="0"/>
            </a:p>
          </p:txBody>
        </p:sp>
        <p:sp>
          <p:nvSpPr>
            <p:cNvPr id="14359" name="AutoShape 29"/>
            <p:cNvSpPr>
              <a:spLocks noChangeArrowheads="1"/>
            </p:cNvSpPr>
            <p:nvPr/>
          </p:nvSpPr>
          <p:spPr bwMode="auto">
            <a:xfrm rot="7180815">
              <a:off x="4981575" y="3427413"/>
              <a:ext cx="2276475" cy="171450"/>
            </a:xfrm>
            <a:prstGeom prst="rightArrow">
              <a:avLst>
                <a:gd name="adj1" fmla="val 50000"/>
                <a:gd name="adj2" fmla="val 331944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 dirty="0"/>
            </a:p>
          </p:txBody>
        </p:sp>
        <p:sp>
          <p:nvSpPr>
            <p:cNvPr id="14360" name="AutoShape 31"/>
            <p:cNvSpPr>
              <a:spLocks noChangeArrowheads="1"/>
            </p:cNvSpPr>
            <p:nvPr/>
          </p:nvSpPr>
          <p:spPr bwMode="auto">
            <a:xfrm rot="7180815">
              <a:off x="5292725" y="4232275"/>
              <a:ext cx="1447800" cy="146050"/>
            </a:xfrm>
            <a:prstGeom prst="rightArrow">
              <a:avLst>
                <a:gd name="adj1" fmla="val 50000"/>
                <a:gd name="adj2" fmla="val 247826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 dirty="0"/>
            </a:p>
          </p:txBody>
        </p:sp>
        <p:sp>
          <p:nvSpPr>
            <p:cNvPr id="14361" name="AutoShape 32"/>
            <p:cNvSpPr>
              <a:spLocks noChangeArrowheads="1"/>
            </p:cNvSpPr>
            <p:nvPr/>
          </p:nvSpPr>
          <p:spPr bwMode="auto">
            <a:xfrm rot="3485858">
              <a:off x="2070100" y="4178300"/>
              <a:ext cx="1042988" cy="153988"/>
            </a:xfrm>
            <a:prstGeom prst="rightArrow">
              <a:avLst>
                <a:gd name="adj1" fmla="val 50000"/>
                <a:gd name="adj2" fmla="val 169329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 dirty="0"/>
            </a:p>
          </p:txBody>
        </p:sp>
        <p:sp>
          <p:nvSpPr>
            <p:cNvPr id="28" name="Text Box 33"/>
            <p:cNvSpPr txBox="1">
              <a:spLocks noChangeArrowheads="1"/>
            </p:cNvSpPr>
            <p:nvPr/>
          </p:nvSpPr>
          <p:spPr bwMode="auto">
            <a:xfrm>
              <a:off x="6324237" y="4572332"/>
              <a:ext cx="1980837" cy="107105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i="1" dirty="0">
                  <a:solidFill>
                    <a:srgbClr val="FF0000"/>
                  </a:solidFill>
                  <a:ea typeface="ＭＳ Ｐゴシック" pitchFamily="34" charset="-128"/>
                </a:rPr>
                <a:t>Demand Response Vendors:</a:t>
              </a:r>
            </a:p>
            <a:p>
              <a:pPr>
                <a:defRPr/>
              </a:pPr>
              <a:r>
                <a:rPr lang="en-US" sz="1050" i="1" dirty="0">
                  <a:solidFill>
                    <a:srgbClr val="FF0000"/>
                  </a:solidFill>
                  <a:ea typeface="ＭＳ Ｐゴシック" pitchFamily="34" charset="-128"/>
                </a:rPr>
                <a:t>Demand Response Programs</a:t>
              </a:r>
            </a:p>
            <a:p>
              <a:pPr>
                <a:defRPr/>
              </a:pPr>
              <a:endParaRPr lang="en-US" sz="900" i="1" dirty="0">
                <a:solidFill>
                  <a:srgbClr val="FF0000"/>
                </a:solidFill>
                <a:ea typeface="ＭＳ Ｐゴシック" pitchFamily="34" charset="-128"/>
              </a:endParaRPr>
            </a:p>
          </p:txBody>
        </p:sp>
        <p:sp>
          <p:nvSpPr>
            <p:cNvPr id="14363" name="AutoShape 34"/>
            <p:cNvSpPr>
              <a:spLocks noChangeArrowheads="1"/>
            </p:cNvSpPr>
            <p:nvPr/>
          </p:nvSpPr>
          <p:spPr bwMode="auto">
            <a:xfrm rot="-5400000">
              <a:off x="6966825" y="4147425"/>
              <a:ext cx="532739" cy="164011"/>
            </a:xfrm>
            <a:prstGeom prst="rightArrow">
              <a:avLst>
                <a:gd name="adj1" fmla="val 50000"/>
                <a:gd name="adj2" fmla="val 112499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 dirty="0"/>
            </a:p>
          </p:txBody>
        </p:sp>
        <p:sp>
          <p:nvSpPr>
            <p:cNvPr id="14364" name="AutoShape 35"/>
            <p:cNvSpPr>
              <a:spLocks noChangeArrowheads="1"/>
            </p:cNvSpPr>
            <p:nvPr/>
          </p:nvSpPr>
          <p:spPr bwMode="auto">
            <a:xfrm rot="10800000">
              <a:off x="5486400" y="4953000"/>
              <a:ext cx="838200" cy="152400"/>
            </a:xfrm>
            <a:prstGeom prst="rightArrow">
              <a:avLst>
                <a:gd name="adj1" fmla="val 50000"/>
                <a:gd name="adj2" fmla="val 1375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 dirty="0"/>
            </a:p>
          </p:txBody>
        </p:sp>
        <p:sp>
          <p:nvSpPr>
            <p:cNvPr id="14365" name="AutoShape 36"/>
            <p:cNvSpPr>
              <a:spLocks noChangeArrowheads="1"/>
            </p:cNvSpPr>
            <p:nvPr/>
          </p:nvSpPr>
          <p:spPr bwMode="auto">
            <a:xfrm rot="-5400000">
              <a:off x="1028700" y="4076700"/>
              <a:ext cx="685800" cy="152400"/>
            </a:xfrm>
            <a:prstGeom prst="rightArrow">
              <a:avLst>
                <a:gd name="adj1" fmla="val 50000"/>
                <a:gd name="adj2" fmla="val 1125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 dirty="0"/>
            </a:p>
          </p:txBody>
        </p:sp>
        <p:sp>
          <p:nvSpPr>
            <p:cNvPr id="32" name="Text Box 37"/>
            <p:cNvSpPr txBox="1">
              <a:spLocks noChangeArrowheads="1"/>
            </p:cNvSpPr>
            <p:nvPr/>
          </p:nvSpPr>
          <p:spPr bwMode="auto">
            <a:xfrm>
              <a:off x="304800" y="4496016"/>
              <a:ext cx="1980837" cy="66315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i="1" dirty="0">
                  <a:solidFill>
                    <a:srgbClr val="FF0000"/>
                  </a:solidFill>
                  <a:ea typeface="ＭＳ Ｐゴシック" pitchFamily="34" charset="-128"/>
                </a:rPr>
                <a:t>Solar Vendors:</a:t>
              </a:r>
            </a:p>
            <a:p>
              <a:pPr>
                <a:defRPr/>
              </a:pPr>
              <a:r>
                <a:rPr lang="en-US" sz="1050" i="1" dirty="0">
                  <a:solidFill>
                    <a:srgbClr val="FF0000"/>
                  </a:solidFill>
                  <a:ea typeface="ＭＳ Ｐゴシック" pitchFamily="34" charset="-128"/>
                </a:rPr>
                <a:t>Solar Incentive Programs</a:t>
              </a:r>
            </a:p>
            <a:p>
              <a:pPr>
                <a:defRPr/>
              </a:pPr>
              <a:endParaRPr lang="en-US" sz="900" i="1" dirty="0">
                <a:solidFill>
                  <a:srgbClr val="FF0000"/>
                </a:solidFill>
                <a:ea typeface="ＭＳ Ｐゴシック" pitchFamily="34" charset="-128"/>
              </a:endParaRPr>
            </a:p>
          </p:txBody>
        </p:sp>
        <p:sp>
          <p:nvSpPr>
            <p:cNvPr id="14367" name="AutoShape 38"/>
            <p:cNvSpPr>
              <a:spLocks noChangeArrowheads="1"/>
            </p:cNvSpPr>
            <p:nvPr/>
          </p:nvSpPr>
          <p:spPr bwMode="auto">
            <a:xfrm>
              <a:off x="2286000" y="4724400"/>
              <a:ext cx="787400" cy="152400"/>
            </a:xfrm>
            <a:prstGeom prst="rightArrow">
              <a:avLst>
                <a:gd name="adj1" fmla="val 50000"/>
                <a:gd name="adj2" fmla="val 1291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 dirty="0"/>
            </a:p>
          </p:txBody>
        </p:sp>
        <p:sp>
          <p:nvSpPr>
            <p:cNvPr id="14368" name="AutoShape 39"/>
            <p:cNvSpPr>
              <a:spLocks noChangeArrowheads="1"/>
            </p:cNvSpPr>
            <p:nvPr/>
          </p:nvSpPr>
          <p:spPr bwMode="auto">
            <a:xfrm>
              <a:off x="2286000" y="4953000"/>
              <a:ext cx="787400" cy="152400"/>
            </a:xfrm>
            <a:prstGeom prst="rightArrow">
              <a:avLst>
                <a:gd name="adj1" fmla="val 50000"/>
                <a:gd name="adj2" fmla="val 1291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 dirty="0"/>
            </a:p>
          </p:txBody>
        </p:sp>
        <p:sp>
          <p:nvSpPr>
            <p:cNvPr id="14369" name="AutoShape 41"/>
            <p:cNvSpPr>
              <a:spLocks noChangeArrowheads="1"/>
            </p:cNvSpPr>
            <p:nvPr/>
          </p:nvSpPr>
          <p:spPr bwMode="auto">
            <a:xfrm rot="10800000">
              <a:off x="5486400" y="5181600"/>
              <a:ext cx="838200" cy="152400"/>
            </a:xfrm>
            <a:prstGeom prst="rightArrow">
              <a:avLst>
                <a:gd name="adj1" fmla="val 50000"/>
                <a:gd name="adj2" fmla="val 1375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 dirty="0"/>
            </a:p>
          </p:txBody>
        </p:sp>
      </p:grpSp>
      <p:sp>
        <p:nvSpPr>
          <p:cNvPr id="14340" name="Rectangle 35"/>
          <p:cNvSpPr>
            <a:spLocks noChangeArrowheads="1"/>
          </p:cNvSpPr>
          <p:nvPr/>
        </p:nvSpPr>
        <p:spPr bwMode="auto">
          <a:xfrm>
            <a:off x="381000" y="1295400"/>
            <a:ext cx="708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/>
            <a:r>
              <a:rPr lang="en-US" dirty="0"/>
              <a:t>Multiple points of contact to customer </a:t>
            </a:r>
          </a:p>
        </p:txBody>
      </p:sp>
    </p:spTree>
    <p:extLst>
      <p:ext uri="{BB962C8B-B14F-4D97-AF65-F5344CB8AC3E}">
        <p14:creationId xmlns:p14="http://schemas.microsoft.com/office/powerpoint/2010/main" val="142612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364" name="AutoShape 100"/>
          <p:cNvSpPr>
            <a:spLocks noChangeArrowheads="1"/>
          </p:cNvSpPr>
          <p:nvPr/>
        </p:nvSpPr>
        <p:spPr bwMode="auto">
          <a:xfrm>
            <a:off x="304800" y="5236154"/>
            <a:ext cx="3962400" cy="1066800"/>
          </a:xfrm>
          <a:prstGeom prst="homePlate">
            <a:avLst>
              <a:gd name="adj" fmla="val 92857"/>
            </a:avLst>
          </a:prstGeom>
          <a:gradFill rotWithShape="1">
            <a:gsLst>
              <a:gs pos="0">
                <a:srgbClr val="FFFF99"/>
              </a:gs>
              <a:gs pos="50000">
                <a:srgbClr val="FFFF99">
                  <a:gamma/>
                  <a:tint val="28627"/>
                  <a:invGamma/>
                </a:srgbClr>
              </a:gs>
              <a:gs pos="100000">
                <a:srgbClr val="FFFF99"/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5329" name="Oval 65"/>
          <p:cNvSpPr>
            <a:spLocks noChangeArrowheads="1"/>
          </p:cNvSpPr>
          <p:nvPr/>
        </p:nvSpPr>
        <p:spPr bwMode="auto">
          <a:xfrm>
            <a:off x="4140200" y="2667000"/>
            <a:ext cx="2159000" cy="2336800"/>
          </a:xfrm>
          <a:prstGeom prst="ellipse">
            <a:avLst/>
          </a:prstGeom>
          <a:gradFill rotWithShape="1">
            <a:gsLst>
              <a:gs pos="0">
                <a:schemeClr val="hlink">
                  <a:alpha val="81000"/>
                </a:schemeClr>
              </a:gs>
              <a:gs pos="100000">
                <a:srgbClr val="FFFF66">
                  <a:alpha val="81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5331" name="Oval 67"/>
          <p:cNvSpPr>
            <a:spLocks noChangeArrowheads="1"/>
          </p:cNvSpPr>
          <p:nvPr/>
        </p:nvSpPr>
        <p:spPr bwMode="auto">
          <a:xfrm>
            <a:off x="5715000" y="2743200"/>
            <a:ext cx="2159000" cy="2336800"/>
          </a:xfrm>
          <a:prstGeom prst="ellipse">
            <a:avLst/>
          </a:prstGeom>
          <a:gradFill rotWithShape="1">
            <a:gsLst>
              <a:gs pos="0">
                <a:srgbClr val="FF9900">
                  <a:alpha val="81000"/>
                </a:srgbClr>
              </a:gs>
              <a:gs pos="100000">
                <a:schemeClr val="hlink">
                  <a:alpha val="81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5310" name="Rectangle 46"/>
          <p:cNvSpPr>
            <a:spLocks noGrp="1" noChangeArrowheads="1"/>
          </p:cNvSpPr>
          <p:nvPr>
            <p:ph type="title" sz="quarter"/>
          </p:nvPr>
        </p:nvSpPr>
        <p:spPr>
          <a:xfrm>
            <a:off x="25400" y="635000"/>
            <a:ext cx="8229600" cy="639763"/>
          </a:xfrm>
        </p:spPr>
        <p:txBody>
          <a:bodyPr/>
          <a:lstStyle/>
          <a:p>
            <a:r>
              <a:rPr lang="en-US" dirty="0" smtClean="0"/>
              <a:t>DSM Programs – </a:t>
            </a:r>
            <a:r>
              <a:rPr lang="en-US" dirty="0" err="1" smtClean="0"/>
              <a:t>Siloed</a:t>
            </a:r>
            <a:r>
              <a:rPr lang="en-US" dirty="0" smtClean="0"/>
              <a:t> in their proceedings</a:t>
            </a:r>
            <a:endParaRPr lang="en-US" dirty="0"/>
          </a:p>
        </p:txBody>
      </p:sp>
      <p:sp>
        <p:nvSpPr>
          <p:cNvPr id="1035322" name="Text Box 58"/>
          <p:cNvSpPr txBox="1">
            <a:spLocks noChangeArrowheads="1"/>
          </p:cNvSpPr>
          <p:nvPr/>
        </p:nvSpPr>
        <p:spPr bwMode="auto">
          <a:xfrm>
            <a:off x="4419600" y="5486400"/>
            <a:ext cx="2068964" cy="56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en-US" dirty="0" smtClean="0">
                <a:latin typeface="Tahoma" pitchFamily="34" charset="0"/>
              </a:rPr>
              <a:t>Tariff relationship</a:t>
            </a:r>
            <a:endParaRPr lang="en-US" dirty="0"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en-US" dirty="0" smtClean="0">
                <a:latin typeface="Tahoma" pitchFamily="34" charset="0"/>
              </a:rPr>
              <a:t>Performance driven</a:t>
            </a:r>
            <a:endParaRPr lang="en-US" dirty="0">
              <a:latin typeface="Tahoma" pitchFamily="34" charset="0"/>
            </a:endParaRPr>
          </a:p>
        </p:txBody>
      </p:sp>
      <p:sp>
        <p:nvSpPr>
          <p:cNvPr id="1035323" name="Text Box 59"/>
          <p:cNvSpPr txBox="1">
            <a:spLocks noChangeArrowheads="1"/>
          </p:cNvSpPr>
          <p:nvPr/>
        </p:nvSpPr>
        <p:spPr bwMode="auto">
          <a:xfrm>
            <a:off x="4363243" y="3594100"/>
            <a:ext cx="1382713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Express Solutions</a:t>
            </a:r>
          </a:p>
        </p:txBody>
      </p:sp>
      <p:sp>
        <p:nvSpPr>
          <p:cNvPr id="1035328" name="Text Box 64"/>
          <p:cNvSpPr txBox="1">
            <a:spLocks noChangeArrowheads="1"/>
          </p:cNvSpPr>
          <p:nvPr/>
        </p:nvSpPr>
        <p:spPr bwMode="auto">
          <a:xfrm>
            <a:off x="6461125" y="3687763"/>
            <a:ext cx="1504950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Demand Response Solutions</a:t>
            </a:r>
          </a:p>
        </p:txBody>
      </p:sp>
      <p:sp>
        <p:nvSpPr>
          <p:cNvPr id="1035332" name="Text Box 68"/>
          <p:cNvSpPr txBox="1">
            <a:spLocks noChangeArrowheads="1"/>
          </p:cNvSpPr>
          <p:nvPr/>
        </p:nvSpPr>
        <p:spPr bwMode="auto">
          <a:xfrm>
            <a:off x="533399" y="3962399"/>
            <a:ext cx="1202267" cy="5847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1600" dirty="0"/>
              <a:t>Express Efficiency</a:t>
            </a:r>
          </a:p>
        </p:txBody>
      </p:sp>
      <p:sp>
        <p:nvSpPr>
          <p:cNvPr id="1035330" name="Oval 66"/>
          <p:cNvSpPr>
            <a:spLocks noChangeArrowheads="1"/>
          </p:cNvSpPr>
          <p:nvPr/>
        </p:nvSpPr>
        <p:spPr bwMode="auto">
          <a:xfrm>
            <a:off x="5054600" y="1524000"/>
            <a:ext cx="2159000" cy="2336800"/>
          </a:xfrm>
          <a:prstGeom prst="ellipse">
            <a:avLst/>
          </a:prstGeom>
          <a:gradFill rotWithShape="1">
            <a:gsLst>
              <a:gs pos="0">
                <a:schemeClr val="hlink">
                  <a:alpha val="81000"/>
                </a:schemeClr>
              </a:gs>
              <a:gs pos="100000">
                <a:srgbClr val="FFFF66">
                  <a:alpha val="81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5326" name="Text Box 62"/>
          <p:cNvSpPr txBox="1">
            <a:spLocks noChangeArrowheads="1"/>
          </p:cNvSpPr>
          <p:nvPr/>
        </p:nvSpPr>
        <p:spPr bwMode="auto">
          <a:xfrm>
            <a:off x="5359400" y="2286000"/>
            <a:ext cx="16002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Customized Solutions</a:t>
            </a:r>
          </a:p>
        </p:txBody>
      </p:sp>
      <p:sp>
        <p:nvSpPr>
          <p:cNvPr id="1035347" name="Text Box 83"/>
          <p:cNvSpPr txBox="1">
            <a:spLocks noChangeArrowheads="1"/>
          </p:cNvSpPr>
          <p:nvPr/>
        </p:nvSpPr>
        <p:spPr bwMode="auto">
          <a:xfrm>
            <a:off x="5672652" y="3429000"/>
            <a:ext cx="68159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5750" indent="-28575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20000"/>
              </a:spcBef>
              <a:buFontTx/>
              <a:buNone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IDSM</a:t>
            </a:r>
          </a:p>
        </p:txBody>
      </p:sp>
      <p:sp>
        <p:nvSpPr>
          <p:cNvPr id="1035348" name="Rectangle 84"/>
          <p:cNvSpPr>
            <a:spLocks noChangeArrowheads="1"/>
          </p:cNvSpPr>
          <p:nvPr/>
        </p:nvSpPr>
        <p:spPr bwMode="auto">
          <a:xfrm>
            <a:off x="2286000" y="3127375"/>
            <a:ext cx="45720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742950" indent="-285750"/>
            <a:endParaRPr lang="en-US" dirty="0"/>
          </a:p>
        </p:txBody>
      </p:sp>
      <p:sp>
        <p:nvSpPr>
          <p:cNvPr id="1035349" name="Rectangle 85"/>
          <p:cNvSpPr>
            <a:spLocks noChangeArrowheads="1"/>
          </p:cNvSpPr>
          <p:nvPr/>
        </p:nvSpPr>
        <p:spPr bwMode="auto">
          <a:xfrm>
            <a:off x="727605" y="3006725"/>
            <a:ext cx="573088" cy="311150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285750" indent="-285750">
              <a:buFontTx/>
              <a:buNone/>
            </a:pPr>
            <a:r>
              <a:rPr lang="en-US" sz="1800" dirty="0"/>
              <a:t>SPC</a:t>
            </a:r>
          </a:p>
        </p:txBody>
      </p:sp>
      <p:sp>
        <p:nvSpPr>
          <p:cNvPr id="1035350" name="Rectangle 86"/>
          <p:cNvSpPr>
            <a:spLocks noChangeArrowheads="1"/>
          </p:cNvSpPr>
          <p:nvPr/>
        </p:nvSpPr>
        <p:spPr bwMode="auto">
          <a:xfrm>
            <a:off x="2011400" y="3240643"/>
            <a:ext cx="774571" cy="369332"/>
          </a:xfrm>
          <a:prstGeom prst="rect">
            <a:avLst/>
          </a:prstGeom>
          <a:solidFill>
            <a:srgbClr val="CC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1800" dirty="0"/>
              <a:t>AgEE</a:t>
            </a:r>
          </a:p>
        </p:txBody>
      </p:sp>
      <p:sp>
        <p:nvSpPr>
          <p:cNvPr id="1035351" name="Rectangle 87"/>
          <p:cNvSpPr>
            <a:spLocks noChangeArrowheads="1"/>
          </p:cNvSpPr>
          <p:nvPr/>
        </p:nvSpPr>
        <p:spPr bwMode="auto">
          <a:xfrm>
            <a:off x="778668" y="2038351"/>
            <a:ext cx="652463" cy="3111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285750" indent="-285750">
              <a:buFontTx/>
              <a:buNone/>
            </a:pPr>
            <a:r>
              <a:rPr lang="en-US" sz="1800" dirty="0"/>
              <a:t>IEEP</a:t>
            </a:r>
          </a:p>
        </p:txBody>
      </p:sp>
      <p:sp>
        <p:nvSpPr>
          <p:cNvPr id="1035352" name="Rectangle 88"/>
          <p:cNvSpPr>
            <a:spLocks noChangeArrowheads="1"/>
          </p:cNvSpPr>
          <p:nvPr/>
        </p:nvSpPr>
        <p:spPr bwMode="auto">
          <a:xfrm>
            <a:off x="2055143" y="2018242"/>
            <a:ext cx="720725" cy="311150"/>
          </a:xfrm>
          <a:prstGeom prst="rect">
            <a:avLst/>
          </a:prstGeom>
          <a:solidFill>
            <a:srgbClr val="FF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742950" indent="-742950">
              <a:buFontTx/>
              <a:buNone/>
            </a:pPr>
            <a:r>
              <a:rPr lang="en-US" sz="1800" dirty="0"/>
              <a:t>HEEP</a:t>
            </a:r>
          </a:p>
        </p:txBody>
      </p:sp>
      <p:sp>
        <p:nvSpPr>
          <p:cNvPr id="1035353" name="Rectangle 89"/>
          <p:cNvSpPr>
            <a:spLocks noChangeArrowheads="1"/>
          </p:cNvSpPr>
          <p:nvPr/>
        </p:nvSpPr>
        <p:spPr bwMode="auto">
          <a:xfrm>
            <a:off x="640555" y="3438525"/>
            <a:ext cx="828675" cy="3111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742950" indent="-742950">
              <a:buFontTx/>
              <a:buNone/>
            </a:pPr>
            <a:r>
              <a:rPr lang="en-US" sz="1800" dirty="0"/>
              <a:t>CPEEP</a:t>
            </a:r>
          </a:p>
        </p:txBody>
      </p:sp>
      <p:sp>
        <p:nvSpPr>
          <p:cNvPr id="1035354" name="Rectangle 90"/>
          <p:cNvSpPr>
            <a:spLocks noChangeArrowheads="1"/>
          </p:cNvSpPr>
          <p:nvPr/>
        </p:nvSpPr>
        <p:spPr bwMode="auto">
          <a:xfrm>
            <a:off x="2138915" y="4019034"/>
            <a:ext cx="659155" cy="369332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679450" indent="-679450">
              <a:buFontTx/>
              <a:buNone/>
            </a:pPr>
            <a:r>
              <a:rPr lang="en-US" sz="1800" dirty="0" smtClean="0"/>
              <a:t>SBD</a:t>
            </a:r>
            <a:endParaRPr lang="en-US" sz="1800" dirty="0"/>
          </a:p>
        </p:txBody>
      </p:sp>
      <p:sp>
        <p:nvSpPr>
          <p:cNvPr id="1035355" name="Rectangle 91"/>
          <p:cNvSpPr>
            <a:spLocks noChangeArrowheads="1"/>
          </p:cNvSpPr>
          <p:nvPr/>
        </p:nvSpPr>
        <p:spPr bwMode="auto">
          <a:xfrm>
            <a:off x="1798206" y="5804189"/>
            <a:ext cx="471488" cy="2476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285750" indent="-285750">
              <a:buFontTx/>
              <a:buNone/>
            </a:pPr>
            <a:r>
              <a:rPr lang="en-US" dirty="0"/>
              <a:t>DBP</a:t>
            </a:r>
          </a:p>
        </p:txBody>
      </p:sp>
      <p:sp>
        <p:nvSpPr>
          <p:cNvPr id="1035356" name="Rectangle 92"/>
          <p:cNvSpPr>
            <a:spLocks noChangeArrowheads="1"/>
          </p:cNvSpPr>
          <p:nvPr/>
        </p:nvSpPr>
        <p:spPr bwMode="auto">
          <a:xfrm>
            <a:off x="2550608" y="5776481"/>
            <a:ext cx="427038" cy="2476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285750" indent="-285750">
              <a:buFontTx/>
              <a:buNone/>
            </a:pPr>
            <a:r>
              <a:rPr lang="en-US" dirty="0"/>
              <a:t>API</a:t>
            </a:r>
          </a:p>
        </p:txBody>
      </p:sp>
      <p:sp>
        <p:nvSpPr>
          <p:cNvPr id="1035357" name="Rectangle 93"/>
          <p:cNvSpPr>
            <a:spLocks noChangeArrowheads="1"/>
          </p:cNvSpPr>
          <p:nvPr/>
        </p:nvSpPr>
        <p:spPr bwMode="auto">
          <a:xfrm>
            <a:off x="885120" y="5791200"/>
            <a:ext cx="646818" cy="30777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Tx/>
              <a:buNone/>
            </a:pPr>
            <a:r>
              <a:rPr lang="en-US" dirty="0" smtClean="0"/>
              <a:t>SDP</a:t>
            </a:r>
            <a:endParaRPr lang="en-US" dirty="0"/>
          </a:p>
        </p:txBody>
      </p:sp>
      <p:sp>
        <p:nvSpPr>
          <p:cNvPr id="1035358" name="Rectangle 94"/>
          <p:cNvSpPr>
            <a:spLocks noChangeArrowheads="1"/>
          </p:cNvSpPr>
          <p:nvPr/>
        </p:nvSpPr>
        <p:spPr bwMode="auto">
          <a:xfrm>
            <a:off x="1014149" y="5334000"/>
            <a:ext cx="910163" cy="30777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742950" indent="-742950">
              <a:buFontTx/>
              <a:buNone/>
            </a:pPr>
            <a:r>
              <a:rPr lang="en-US" dirty="0"/>
              <a:t>TOU BIP</a:t>
            </a:r>
          </a:p>
        </p:txBody>
      </p:sp>
      <p:sp>
        <p:nvSpPr>
          <p:cNvPr id="1035359" name="Rectangle 95"/>
          <p:cNvSpPr>
            <a:spLocks noChangeArrowheads="1"/>
          </p:cNvSpPr>
          <p:nvPr/>
        </p:nvSpPr>
        <p:spPr bwMode="auto">
          <a:xfrm>
            <a:off x="2346903" y="5337950"/>
            <a:ext cx="596900" cy="30777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Tx/>
              <a:buNone/>
            </a:pPr>
            <a:r>
              <a:rPr lang="en-US" dirty="0"/>
              <a:t>CPP</a:t>
            </a:r>
          </a:p>
        </p:txBody>
      </p:sp>
      <p:sp>
        <p:nvSpPr>
          <p:cNvPr id="1035362" name="Text Box 98"/>
          <p:cNvSpPr txBox="1">
            <a:spLocks noChangeArrowheads="1"/>
          </p:cNvSpPr>
          <p:nvPr/>
        </p:nvSpPr>
        <p:spPr bwMode="auto">
          <a:xfrm>
            <a:off x="2082179" y="2599323"/>
            <a:ext cx="634956" cy="338554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285750" indent="-28575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20000"/>
              </a:spcBef>
              <a:buFontTx/>
              <a:buNone/>
            </a:pPr>
            <a:r>
              <a:rPr lang="en-US" sz="1600" dirty="0">
                <a:latin typeface="+mj-lt"/>
              </a:rPr>
              <a:t>CSI</a:t>
            </a:r>
          </a:p>
        </p:txBody>
      </p:sp>
      <p:sp>
        <p:nvSpPr>
          <p:cNvPr id="1035363" name="AutoShape 99"/>
          <p:cNvSpPr>
            <a:spLocks/>
          </p:cNvSpPr>
          <p:nvPr/>
        </p:nvSpPr>
        <p:spPr bwMode="auto">
          <a:xfrm>
            <a:off x="3200400" y="1676400"/>
            <a:ext cx="609600" cy="2971800"/>
          </a:xfrm>
          <a:prstGeom prst="rightBrace">
            <a:avLst>
              <a:gd name="adj1" fmla="val 4062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" name="Text Box 96"/>
          <p:cNvSpPr txBox="1">
            <a:spLocks noChangeArrowheads="1"/>
          </p:cNvSpPr>
          <p:nvPr/>
        </p:nvSpPr>
        <p:spPr bwMode="auto">
          <a:xfrm>
            <a:off x="3110202" y="5585602"/>
            <a:ext cx="699798" cy="30777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5750" indent="-28575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20000"/>
              </a:spcBef>
              <a:buFontTx/>
              <a:buNone/>
            </a:pPr>
            <a:r>
              <a:rPr lang="en-US" dirty="0" smtClean="0">
                <a:latin typeface="Tahoma" pitchFamily="34" charset="0"/>
              </a:rPr>
              <a:t>TA-TI</a:t>
            </a:r>
            <a:endParaRPr lang="en-US" dirty="0">
              <a:latin typeface="Tahoma" pitchFamily="34" charset="0"/>
            </a:endParaRPr>
          </a:p>
        </p:txBody>
      </p:sp>
      <p:sp>
        <p:nvSpPr>
          <p:cNvPr id="30" name="Rectangle 85"/>
          <p:cNvSpPr>
            <a:spLocks noChangeArrowheads="1"/>
          </p:cNvSpPr>
          <p:nvPr/>
        </p:nvSpPr>
        <p:spPr bwMode="auto">
          <a:xfrm>
            <a:off x="766321" y="2532592"/>
            <a:ext cx="46679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marL="285750" indent="-285750">
              <a:buFontTx/>
              <a:buNone/>
            </a:pPr>
            <a:r>
              <a:rPr lang="en-US" sz="1800" dirty="0" smtClean="0"/>
              <a:t>3P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9426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SCE doing to fix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1247775"/>
            <a:ext cx="8229600" cy="4525963"/>
          </a:xfrm>
        </p:spPr>
        <p:txBody>
          <a:bodyPr/>
          <a:lstStyle/>
          <a:p>
            <a:r>
              <a:rPr lang="en-US" dirty="0" smtClean="0"/>
              <a:t>Current EE-DR Integrated </a:t>
            </a:r>
            <a:r>
              <a:rPr lang="en-US" b="1" dirty="0" smtClean="0">
                <a:solidFill>
                  <a:srgbClr val="FF0000"/>
                </a:solidFill>
              </a:rPr>
              <a:t>Programs</a:t>
            </a:r>
            <a:r>
              <a:rPr lang="en-US" dirty="0" smtClean="0"/>
              <a:t> </a:t>
            </a:r>
          </a:p>
          <a:p>
            <a:pPr lvl="1"/>
            <a:r>
              <a:rPr lang="en-US" i="1" dirty="0">
                <a:solidFill>
                  <a:srgbClr val="006600"/>
                </a:solidFill>
              </a:rPr>
              <a:t>Statewide IDSM Coordination (Joint IOU Task Force)</a:t>
            </a:r>
          </a:p>
          <a:p>
            <a:pPr lvl="1"/>
            <a:r>
              <a:rPr lang="en-US" i="1" dirty="0">
                <a:solidFill>
                  <a:srgbClr val="006600"/>
                </a:solidFill>
              </a:rPr>
              <a:t>Technical Assistance and Audits</a:t>
            </a:r>
          </a:p>
          <a:p>
            <a:pPr lvl="1"/>
            <a:r>
              <a:rPr lang="en-US" i="1" dirty="0">
                <a:solidFill>
                  <a:srgbClr val="006600"/>
                </a:solidFill>
              </a:rPr>
              <a:t>DR Energy Leader Partnership</a:t>
            </a:r>
          </a:p>
          <a:p>
            <a:pPr lvl="1"/>
            <a:r>
              <a:rPr lang="en-US" i="1" dirty="0">
                <a:solidFill>
                  <a:srgbClr val="006600"/>
                </a:solidFill>
              </a:rPr>
              <a:t>DR Institutional Government Partnership</a:t>
            </a:r>
          </a:p>
          <a:p>
            <a:pPr lvl="1"/>
            <a:r>
              <a:rPr lang="en-US" i="1" dirty="0">
                <a:solidFill>
                  <a:srgbClr val="006600"/>
                </a:solidFill>
              </a:rPr>
              <a:t>Integrated IDSM Marketing (local programs)</a:t>
            </a:r>
          </a:p>
          <a:p>
            <a:r>
              <a:rPr lang="en-US" dirty="0" smtClean="0"/>
              <a:t>IDSM </a:t>
            </a:r>
            <a:r>
              <a:rPr lang="en-US" b="1" dirty="0" smtClean="0">
                <a:solidFill>
                  <a:srgbClr val="FF0000"/>
                </a:solidFill>
              </a:rPr>
              <a:t>Pilots</a:t>
            </a:r>
            <a:r>
              <a:rPr lang="en-US" dirty="0" smtClean="0"/>
              <a:t> </a:t>
            </a:r>
          </a:p>
          <a:p>
            <a:pPr lvl="1"/>
            <a:r>
              <a:rPr lang="en-US" i="1" dirty="0">
                <a:solidFill>
                  <a:srgbClr val="006600"/>
                </a:solidFill>
              </a:rPr>
              <a:t>New construction, residential and commercial</a:t>
            </a:r>
          </a:p>
          <a:p>
            <a:pPr lvl="1"/>
            <a:r>
              <a:rPr lang="en-US" i="1" dirty="0">
                <a:solidFill>
                  <a:srgbClr val="006600"/>
                </a:solidFill>
              </a:rPr>
              <a:t>Food Processing (3P), ETP/TRIO/IDEAA, Academic WE&amp;T</a:t>
            </a:r>
          </a:p>
          <a:p>
            <a:r>
              <a:rPr lang="en-US" dirty="0" smtClean="0"/>
              <a:t>IDSM </a:t>
            </a:r>
            <a:r>
              <a:rPr lang="en-US" b="1" dirty="0" smtClean="0">
                <a:solidFill>
                  <a:srgbClr val="FF0000"/>
                </a:solidFill>
              </a:rPr>
              <a:t>Innovation </a:t>
            </a:r>
            <a:endParaRPr lang="en-US" dirty="0" smtClean="0"/>
          </a:p>
          <a:p>
            <a:pPr lvl="1"/>
            <a:r>
              <a:rPr lang="en-US" i="1" dirty="0">
                <a:solidFill>
                  <a:srgbClr val="006600"/>
                </a:solidFill>
              </a:rPr>
              <a:t>Third Party </a:t>
            </a:r>
            <a:r>
              <a:rPr lang="en-US" i="1" dirty="0" smtClean="0">
                <a:solidFill>
                  <a:srgbClr val="006600"/>
                </a:solidFill>
              </a:rPr>
              <a:t>Contracts (six focused markets)</a:t>
            </a:r>
          </a:p>
          <a:p>
            <a:pPr lvl="1"/>
            <a:r>
              <a:rPr lang="en-US" i="1" dirty="0" smtClean="0">
                <a:solidFill>
                  <a:srgbClr val="006600"/>
                </a:solidFill>
              </a:rPr>
              <a:t>Continuous Energy Improvement, RCx</a:t>
            </a:r>
          </a:p>
          <a:p>
            <a:pPr lvl="1"/>
            <a:r>
              <a:rPr lang="en-US" i="1" dirty="0" smtClean="0">
                <a:solidFill>
                  <a:srgbClr val="006600"/>
                </a:solidFill>
              </a:rPr>
              <a:t>Upstream HVAC with Auto-DR</a:t>
            </a:r>
            <a:endParaRPr lang="en-US" i="1" dirty="0">
              <a:solidFill>
                <a:srgbClr val="0066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4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3892" y="1321475"/>
            <a:ext cx="2209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Location</a:t>
            </a:r>
            <a:r>
              <a:rPr lang="en-US" sz="1400" dirty="0" smtClean="0"/>
              <a:t>:  Santa Monica</a:t>
            </a:r>
          </a:p>
          <a:p>
            <a:r>
              <a:rPr lang="en-US" sz="1400" b="1" dirty="0" smtClean="0"/>
              <a:t>Industry</a:t>
            </a:r>
            <a:r>
              <a:rPr lang="en-US" sz="1400" dirty="0" smtClean="0"/>
              <a:t>:  Hospitality</a:t>
            </a:r>
          </a:p>
          <a:p>
            <a:r>
              <a:rPr lang="en-US" sz="1400" b="1" dirty="0" smtClean="0"/>
              <a:t>Description</a:t>
            </a:r>
            <a:r>
              <a:rPr lang="en-US" sz="1400" dirty="0" smtClean="0"/>
              <a:t>:  New beachfront 164 room hotel</a:t>
            </a:r>
          </a:p>
          <a:p>
            <a:r>
              <a:rPr lang="en-US" sz="1400" b="1" dirty="0" smtClean="0"/>
              <a:t>SCE </a:t>
            </a:r>
            <a:r>
              <a:rPr lang="en-US" sz="1400" b="1" dirty="0"/>
              <a:t>P</a:t>
            </a:r>
            <a:r>
              <a:rPr lang="en-US" sz="1400" b="1" dirty="0" smtClean="0"/>
              <a:t>rograms Utilized:  </a:t>
            </a:r>
          </a:p>
          <a:p>
            <a:pPr marL="288925" lvl="1" indent="-120650">
              <a:buFont typeface="Arial" pitchFamily="34" charset="0"/>
              <a:buChar char="•"/>
            </a:pPr>
            <a:r>
              <a:rPr lang="en-US" sz="1400" i="1" dirty="0"/>
              <a:t>Savings by Design</a:t>
            </a:r>
          </a:p>
          <a:p>
            <a:pPr marL="288925" lvl="1" indent="-120650">
              <a:buFont typeface="Arial" pitchFamily="34" charset="0"/>
              <a:buChar char="•"/>
            </a:pPr>
            <a:r>
              <a:rPr lang="en-US" sz="1400" i="1" dirty="0" smtClean="0"/>
              <a:t>Auto-DR</a:t>
            </a:r>
            <a:endParaRPr lang="en-US" sz="1400" i="1" dirty="0"/>
          </a:p>
          <a:p>
            <a:pPr marL="288925" lvl="1" indent="-120650">
              <a:buFont typeface="Arial" pitchFamily="34" charset="0"/>
              <a:buChar char="•"/>
            </a:pPr>
            <a:r>
              <a:rPr lang="en-US" sz="1400" i="1" dirty="0" smtClean="0"/>
              <a:t>California Solar Initiative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3751872"/>
            <a:ext cx="48387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IDSM RESULTS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1,353,850 </a:t>
            </a:r>
            <a:r>
              <a:rPr lang="en-US" sz="1600" dirty="0"/>
              <a:t>kWh savings, 167 kW demand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/>
              <a:t>$126,118 in EE incentives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/>
              <a:t>High efficiency chillers </a:t>
            </a:r>
            <a:r>
              <a:rPr lang="en-US" sz="1600" dirty="0" smtClean="0"/>
              <a:t>&amp; boilers</a:t>
            </a:r>
            <a:endParaRPr lang="en-US" sz="16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 smtClean="0"/>
              <a:t>VFDs</a:t>
            </a:r>
            <a:endParaRPr lang="en-US" sz="16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/>
              <a:t>Efficient lighting system with controls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Auto-DR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First hotel in California to incorporate Auto-DR into building design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9726" y="741010"/>
            <a:ext cx="6310674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339933"/>
                </a:solidFill>
                <a:latin typeface="+mj-lt"/>
                <a:ea typeface="+mj-ea"/>
                <a:cs typeface="+mj-cs"/>
              </a:rPr>
              <a:t>DR IDSM New </a:t>
            </a:r>
            <a:r>
              <a:rPr lang="en-US" sz="2800" b="1" dirty="0">
                <a:solidFill>
                  <a:srgbClr val="339933"/>
                </a:solidFill>
                <a:latin typeface="+mj-lt"/>
                <a:ea typeface="+mj-ea"/>
                <a:cs typeface="+mj-cs"/>
              </a:rPr>
              <a:t>Construction Pilot</a:t>
            </a: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822" y="1428336"/>
            <a:ext cx="5971901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4933950" y="3599022"/>
            <a:ext cx="41529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California Solar Initiative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Roof-mounted solar panels, used to heat the hotel pool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Other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Electric vehicle charging stations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LEED Gold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168682"/>
            <a:ext cx="1676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805857" y="5291810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48400" y="6096000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162800" y="6019800"/>
            <a:ext cx="567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Self</a:t>
            </a:r>
          </a:p>
          <a:p>
            <a:r>
              <a:rPr lang="en-US" dirty="0" smtClean="0"/>
              <a:t>Gen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896714" y="5421868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IDSM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934200" y="5606534"/>
            <a:ext cx="962514" cy="4132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06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8"/>
          <p:cNvSpPr>
            <a:spLocks noChangeArrowheads="1"/>
          </p:cNvSpPr>
          <p:nvPr/>
        </p:nvSpPr>
        <p:spPr bwMode="auto">
          <a:xfrm>
            <a:off x="904875" y="1562100"/>
            <a:ext cx="1651000" cy="8001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lIns="0" rIns="0" anchor="ctr"/>
          <a:lstStyle/>
          <a:p>
            <a:pPr>
              <a:defRPr/>
            </a:pPr>
            <a:r>
              <a:rPr lang="en-US" sz="1100" b="1" dirty="0">
                <a:solidFill>
                  <a:srgbClr val="000000"/>
                </a:solidFill>
              </a:rPr>
              <a:t>DR Portfolio</a:t>
            </a:r>
          </a:p>
          <a:p>
            <a:pPr>
              <a:defRPr/>
            </a:pPr>
            <a:r>
              <a:rPr lang="en-US" sz="1100" b="1" dirty="0">
                <a:solidFill>
                  <a:srgbClr val="000000"/>
                </a:solidFill>
              </a:rPr>
              <a:t>PY2012</a:t>
            </a:r>
          </a:p>
        </p:txBody>
      </p:sp>
      <p:sp>
        <p:nvSpPr>
          <p:cNvPr id="13317" name="Title 1"/>
          <p:cNvSpPr txBox="1">
            <a:spLocks/>
          </p:cNvSpPr>
          <p:nvPr/>
        </p:nvSpPr>
        <p:spPr bwMode="auto">
          <a:xfrm>
            <a:off x="266700" y="660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endParaRPr lang="en-US" sz="2800" b="1" dirty="0">
              <a:solidFill>
                <a:srgbClr val="339933"/>
              </a:solidFill>
              <a:latin typeface="Myriad Pro" pitchFamily="34" charset="0"/>
            </a:endParaRPr>
          </a:p>
        </p:txBody>
      </p:sp>
      <p:sp>
        <p:nvSpPr>
          <p:cNvPr id="13318" name="Title 1"/>
          <p:cNvSpPr txBox="1">
            <a:spLocks/>
          </p:cNvSpPr>
          <p:nvPr/>
        </p:nvSpPr>
        <p:spPr bwMode="auto">
          <a:xfrm>
            <a:off x="97367" y="702402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2800" b="1" dirty="0" smtClean="0">
                <a:solidFill>
                  <a:srgbClr val="339933"/>
                </a:solidFill>
                <a:latin typeface="Myriad Pro" pitchFamily="34" charset="0"/>
              </a:rPr>
              <a:t>2013-2014 </a:t>
            </a:r>
            <a:r>
              <a:rPr lang="en-US" sz="2800" b="1" dirty="0">
                <a:solidFill>
                  <a:srgbClr val="339933"/>
                </a:solidFill>
                <a:latin typeface="Myriad Pro" pitchFamily="34" charset="0"/>
              </a:rPr>
              <a:t>DR IDSM </a:t>
            </a:r>
            <a:r>
              <a:rPr lang="en-US" sz="2800" b="1" dirty="0" smtClean="0">
                <a:solidFill>
                  <a:srgbClr val="339933"/>
                </a:solidFill>
                <a:latin typeface="Myriad Pro" pitchFamily="34" charset="0"/>
              </a:rPr>
              <a:t>– in sync with EE cycle</a:t>
            </a:r>
            <a:endParaRPr lang="en-US" sz="2800" b="1" dirty="0">
              <a:solidFill>
                <a:srgbClr val="339933"/>
              </a:solidFill>
              <a:latin typeface="Myriad Pro" pitchFamily="34" charset="0"/>
            </a:endParaRPr>
          </a:p>
        </p:txBody>
      </p:sp>
      <p:sp>
        <p:nvSpPr>
          <p:cNvPr id="7" name="Rectangle 58"/>
          <p:cNvSpPr>
            <a:spLocks noChangeArrowheads="1"/>
          </p:cNvSpPr>
          <p:nvPr/>
        </p:nvSpPr>
        <p:spPr bwMode="auto">
          <a:xfrm>
            <a:off x="3124201" y="1562100"/>
            <a:ext cx="1651000" cy="80009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lIns="0" rIns="0" anchor="ctr"/>
          <a:lstStyle/>
          <a:p>
            <a:pPr>
              <a:defRPr/>
            </a:pPr>
            <a:r>
              <a:rPr lang="en-US" sz="1100" b="1" dirty="0">
                <a:solidFill>
                  <a:srgbClr val="000000"/>
                </a:solidFill>
              </a:rPr>
              <a:t>DR Portfolio</a:t>
            </a:r>
          </a:p>
          <a:p>
            <a:pPr>
              <a:defRPr/>
            </a:pPr>
            <a:r>
              <a:rPr lang="en-US" sz="1100" b="1" dirty="0">
                <a:solidFill>
                  <a:srgbClr val="000000"/>
                </a:solidFill>
              </a:rPr>
              <a:t>PY2013</a:t>
            </a:r>
          </a:p>
        </p:txBody>
      </p:sp>
      <p:sp>
        <p:nvSpPr>
          <p:cNvPr id="8" name="Rectangle 58"/>
          <p:cNvSpPr>
            <a:spLocks noChangeArrowheads="1"/>
          </p:cNvSpPr>
          <p:nvPr/>
        </p:nvSpPr>
        <p:spPr bwMode="auto">
          <a:xfrm>
            <a:off x="5270501" y="1544835"/>
            <a:ext cx="1651000" cy="81736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lIns="0" rIns="0" anchor="ctr"/>
          <a:lstStyle/>
          <a:p>
            <a:pPr>
              <a:defRPr/>
            </a:pPr>
            <a:r>
              <a:rPr lang="en-US" sz="1100" b="1" dirty="0">
                <a:solidFill>
                  <a:srgbClr val="000000"/>
                </a:solidFill>
              </a:rPr>
              <a:t>DR Portfolio</a:t>
            </a:r>
          </a:p>
          <a:p>
            <a:pPr>
              <a:defRPr/>
            </a:pPr>
            <a:r>
              <a:rPr lang="en-US" sz="1100" b="1" dirty="0">
                <a:solidFill>
                  <a:srgbClr val="000000"/>
                </a:solidFill>
              </a:rPr>
              <a:t>PY2014</a:t>
            </a:r>
          </a:p>
        </p:txBody>
      </p:sp>
      <p:sp>
        <p:nvSpPr>
          <p:cNvPr id="13" name="Rectangle 58"/>
          <p:cNvSpPr>
            <a:spLocks noChangeArrowheads="1"/>
          </p:cNvSpPr>
          <p:nvPr/>
        </p:nvSpPr>
        <p:spPr bwMode="auto">
          <a:xfrm>
            <a:off x="3136900" y="3248027"/>
            <a:ext cx="1651000" cy="1978023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lIns="0" rIns="0" anchor="ctr"/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</a:rPr>
              <a:t>EE Transition</a:t>
            </a:r>
          </a:p>
          <a:p>
            <a:pPr>
              <a:defRPr/>
            </a:pPr>
            <a:r>
              <a:rPr lang="en-US" b="1" dirty="0">
                <a:solidFill>
                  <a:srgbClr val="000000"/>
                </a:solidFill>
              </a:rPr>
              <a:t>PY2013</a:t>
            </a:r>
          </a:p>
          <a:p>
            <a:pPr>
              <a:defRPr/>
            </a:pP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4" name="Rectangle 58"/>
          <p:cNvSpPr>
            <a:spLocks noChangeArrowheads="1"/>
          </p:cNvSpPr>
          <p:nvPr/>
        </p:nvSpPr>
        <p:spPr bwMode="auto">
          <a:xfrm>
            <a:off x="5270501" y="3248028"/>
            <a:ext cx="1651000" cy="1978022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lIns="0" rIns="0" anchor="ctr"/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</a:rPr>
              <a:t>EE Transition</a:t>
            </a:r>
          </a:p>
          <a:p>
            <a:pPr>
              <a:defRPr/>
            </a:pPr>
            <a:r>
              <a:rPr lang="en-US" b="1" dirty="0">
                <a:solidFill>
                  <a:srgbClr val="000000"/>
                </a:solidFill>
              </a:rPr>
              <a:t>PY2014</a:t>
            </a:r>
          </a:p>
          <a:p>
            <a:pPr>
              <a:defRPr/>
            </a:pP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4" name="Rectangle 58"/>
          <p:cNvSpPr>
            <a:spLocks noChangeArrowheads="1"/>
          </p:cNvSpPr>
          <p:nvPr/>
        </p:nvSpPr>
        <p:spPr bwMode="auto">
          <a:xfrm>
            <a:off x="3136900" y="2930528"/>
            <a:ext cx="1651000" cy="317500"/>
          </a:xfrm>
          <a:prstGeom prst="rect">
            <a:avLst/>
          </a:prstGeom>
          <a:solidFill>
            <a:srgbClr val="FF99FF"/>
          </a:solidFill>
          <a:ln w="1270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lIns="0" rIns="0" anchor="ctr"/>
          <a:lstStyle/>
          <a:p>
            <a:pPr>
              <a:defRPr/>
            </a:pPr>
            <a:r>
              <a:rPr lang="en-US" sz="1000" b="1" dirty="0">
                <a:solidFill>
                  <a:srgbClr val="000000"/>
                </a:solidFill>
              </a:rPr>
              <a:t>DR IDSM 2013</a:t>
            </a:r>
          </a:p>
        </p:txBody>
      </p:sp>
      <p:sp>
        <p:nvSpPr>
          <p:cNvPr id="25" name="Rectangle 58"/>
          <p:cNvSpPr>
            <a:spLocks noChangeArrowheads="1"/>
          </p:cNvSpPr>
          <p:nvPr/>
        </p:nvSpPr>
        <p:spPr bwMode="auto">
          <a:xfrm>
            <a:off x="904875" y="2362200"/>
            <a:ext cx="1651000" cy="144264"/>
          </a:xfrm>
          <a:prstGeom prst="rect">
            <a:avLst/>
          </a:prstGeom>
          <a:solidFill>
            <a:srgbClr val="33CC33"/>
          </a:solidFill>
          <a:ln w="1270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lIns="0" rIns="0" anchor="ctr"/>
          <a:lstStyle/>
          <a:p>
            <a:pPr>
              <a:defRPr/>
            </a:pPr>
            <a:r>
              <a:rPr lang="en-US" sz="1000" b="1" dirty="0">
                <a:solidFill>
                  <a:srgbClr val="000000"/>
                </a:solidFill>
              </a:rPr>
              <a:t>DR IDSM 2012</a:t>
            </a:r>
          </a:p>
        </p:txBody>
      </p:sp>
      <p:sp>
        <p:nvSpPr>
          <p:cNvPr id="7202" name="Rectangle 26"/>
          <p:cNvSpPr>
            <a:spLocks noChangeArrowheads="1"/>
          </p:cNvSpPr>
          <p:nvPr/>
        </p:nvSpPr>
        <p:spPr bwMode="auto">
          <a:xfrm>
            <a:off x="333375" y="5716549"/>
            <a:ext cx="868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defRPr/>
            </a:pPr>
            <a:r>
              <a:rPr lang="en-US" sz="1800" kern="0" dirty="0" smtClean="0">
                <a:solidFill>
                  <a:srgbClr val="000000"/>
                </a:solidFill>
                <a:latin typeface="Myriad Pro"/>
                <a:ea typeface="ＭＳ Ｐゴシック" pitchFamily="34" charset="-128"/>
              </a:rPr>
              <a:t>SCE EE Transition application with DR IDSM </a:t>
            </a:r>
            <a:r>
              <a:rPr lang="en-US" sz="1800" kern="0" dirty="0" smtClean="0">
                <a:solidFill>
                  <a:srgbClr val="000000"/>
                </a:solidFill>
                <a:latin typeface="Myriad Pro"/>
                <a:ea typeface="ＭＳ Ｐゴシック" pitchFamily="34" charset="-128"/>
              </a:rPr>
              <a:t>funding </a:t>
            </a:r>
            <a:r>
              <a:rPr lang="en-US" sz="1800" kern="0" dirty="0" smtClean="0">
                <a:solidFill>
                  <a:srgbClr val="000000"/>
                </a:solidFill>
                <a:latin typeface="Myriad Pro"/>
                <a:ea typeface="ＭＳ Ｐゴシック" pitchFamily="34" charset="-128"/>
              </a:rPr>
              <a:t>approved in D.12-11-015</a:t>
            </a:r>
          </a:p>
        </p:txBody>
      </p:sp>
      <p:sp>
        <p:nvSpPr>
          <p:cNvPr id="18" name="Rectangle 58"/>
          <p:cNvSpPr>
            <a:spLocks noChangeArrowheads="1"/>
          </p:cNvSpPr>
          <p:nvPr/>
        </p:nvSpPr>
        <p:spPr bwMode="auto">
          <a:xfrm>
            <a:off x="5270501" y="2930528"/>
            <a:ext cx="1651000" cy="317499"/>
          </a:xfrm>
          <a:prstGeom prst="rect">
            <a:avLst/>
          </a:prstGeom>
          <a:solidFill>
            <a:srgbClr val="FF99FF"/>
          </a:solidFill>
          <a:ln w="1270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lIns="0" rIns="0" anchor="ctr"/>
          <a:lstStyle/>
          <a:p>
            <a:pPr>
              <a:defRPr/>
            </a:pPr>
            <a:r>
              <a:rPr lang="en-US" sz="1000" b="1" dirty="0">
                <a:solidFill>
                  <a:srgbClr val="000000"/>
                </a:solidFill>
              </a:rPr>
              <a:t>DR IDSM 2014</a:t>
            </a:r>
          </a:p>
        </p:txBody>
      </p:sp>
      <p:sp>
        <p:nvSpPr>
          <p:cNvPr id="13341" name="Rounded Rectangle 18"/>
          <p:cNvSpPr>
            <a:spLocks noChangeArrowheads="1"/>
          </p:cNvSpPr>
          <p:nvPr/>
        </p:nvSpPr>
        <p:spPr bwMode="auto">
          <a:xfrm>
            <a:off x="723900" y="1435099"/>
            <a:ext cx="6477000" cy="1155701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4" name="Rounded Rectangle 21"/>
          <p:cNvSpPr>
            <a:spLocks noChangeArrowheads="1"/>
          </p:cNvSpPr>
          <p:nvPr/>
        </p:nvSpPr>
        <p:spPr bwMode="auto">
          <a:xfrm>
            <a:off x="2857501" y="2786263"/>
            <a:ext cx="4343400" cy="2560953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" name="Rectangle 58"/>
          <p:cNvSpPr>
            <a:spLocks noChangeArrowheads="1"/>
          </p:cNvSpPr>
          <p:nvPr/>
        </p:nvSpPr>
        <p:spPr bwMode="auto">
          <a:xfrm>
            <a:off x="7552266" y="1803399"/>
            <a:ext cx="1071035" cy="3141133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lIns="0" rIns="0" anchor="ctr"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IDSM</a:t>
            </a:r>
            <a:endParaRPr lang="en-US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PY2015</a:t>
            </a:r>
          </a:p>
          <a:p>
            <a:pPr>
              <a:defRPr/>
            </a:pPr>
            <a:endParaRPr lang="en-US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???</a:t>
            </a:r>
            <a:endParaRPr lang="en-US" b="1" dirty="0">
              <a:solidFill>
                <a:srgbClr val="000000"/>
              </a:solidFill>
            </a:endParaRPr>
          </a:p>
          <a:p>
            <a:pPr>
              <a:defRPr/>
            </a:pP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6604</TotalTime>
  <Words>714</Words>
  <Application>Microsoft Office PowerPoint</Application>
  <PresentationFormat>On-screen Show (4:3)</PresentationFormat>
  <Paragraphs>181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Integrated Demand Side Management (IDSM) : Après 2014  DR OIR Workshop #2  October 22, 2013</vt:lpstr>
      <vt:lpstr>IDSM Concept – Purpose &amp; Objectives</vt:lpstr>
      <vt:lpstr>Integrated Demand Side Management: A CPUC Strategic Plan directive</vt:lpstr>
      <vt:lpstr>Traditional DSM delivery models</vt:lpstr>
      <vt:lpstr>What the customer experiences</vt:lpstr>
      <vt:lpstr>DSM Programs – Siloed in their proceedings</vt:lpstr>
      <vt:lpstr>What is SCE doing to fix this</vt:lpstr>
      <vt:lpstr>PowerPoint Presentation</vt:lpstr>
      <vt:lpstr>PowerPoint Presentation</vt:lpstr>
      <vt:lpstr>Bottom Line Benefits of IDSM concept</vt:lpstr>
    </vt:vector>
  </TitlesOfParts>
  <Manager>Mark S. Martinez</Manager>
  <Company>Edison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IDSM update</dc:title>
  <dc:creator>Standard Configuration</dc:creator>
  <cp:lastModifiedBy>Martinez, Mark S</cp:lastModifiedBy>
  <cp:revision>240</cp:revision>
  <cp:lastPrinted>2013-02-06T20:57:06Z</cp:lastPrinted>
  <dcterms:created xsi:type="dcterms:W3CDTF">2008-05-14T19:51:24Z</dcterms:created>
  <dcterms:modified xsi:type="dcterms:W3CDTF">2013-10-21T21:00:02Z</dcterms:modified>
</cp:coreProperties>
</file>