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85" r:id="rId2"/>
    <p:sldId id="391" r:id="rId3"/>
    <p:sldId id="407" r:id="rId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0D8E8"/>
    <a:srgbClr val="376092"/>
    <a:srgbClr val="5F5F5F"/>
    <a:srgbClr val="003366"/>
    <a:srgbClr val="B2B2B2"/>
    <a:srgbClr val="4D4D4D"/>
    <a:srgbClr val="333333"/>
    <a:srgbClr val="99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793" autoAdjust="0"/>
    <p:restoredTop sz="94695" autoAdjust="0"/>
  </p:normalViewPr>
  <p:slideViewPr>
    <p:cSldViewPr snapToGrid="0">
      <p:cViewPr>
        <p:scale>
          <a:sx n="100" d="100"/>
          <a:sy n="100" d="100"/>
        </p:scale>
        <p:origin x="-504" y="-288"/>
      </p:cViewPr>
      <p:guideLst>
        <p:guide orient="horz" pos="2160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886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t" anchorCtr="0" compatLnSpc="1">
            <a:prstTxWarp prst="textNoShape">
              <a:avLst/>
            </a:prstTxWarp>
          </a:bodyPr>
          <a:lstStyle>
            <a:lvl1pPr defTabSz="479685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t" anchorCtr="0" compatLnSpc="1">
            <a:prstTxWarp prst="textNoShape">
              <a:avLst/>
            </a:prstTxWarp>
          </a:bodyPr>
          <a:lstStyle>
            <a:lvl1pPr algn="r" defTabSz="479685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B64B71EB-DA1B-D443-91C3-860591ECBA31}" type="datetime1">
              <a:rPr lang="en-US" smtClean="0"/>
              <a:pPr>
                <a:defRPr/>
              </a:pPr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b" anchorCtr="0" compatLnSpc="1">
            <a:prstTxWarp prst="textNoShape">
              <a:avLst/>
            </a:prstTxWarp>
          </a:bodyPr>
          <a:lstStyle>
            <a:lvl1pPr defTabSz="479685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b" anchorCtr="0" compatLnSpc="1">
            <a:prstTxWarp prst="textNoShape">
              <a:avLst/>
            </a:prstTxWarp>
          </a:bodyPr>
          <a:lstStyle>
            <a:lvl1pPr algn="r" defTabSz="479685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B45F5EC7-3288-4B91-ABF1-AEA2F144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2306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t" anchorCtr="0" compatLnSpc="1">
            <a:prstTxWarp prst="textNoShape">
              <a:avLst/>
            </a:prstTxWarp>
          </a:bodyPr>
          <a:lstStyle>
            <a:lvl1pPr defTabSz="479685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t" anchorCtr="0" compatLnSpc="1">
            <a:prstTxWarp prst="textNoShape">
              <a:avLst/>
            </a:prstTxWarp>
          </a:bodyPr>
          <a:lstStyle>
            <a:lvl1pPr algn="r" defTabSz="479685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EA02BD5-2191-F44C-A756-4F65506FC063}" type="datetime1">
              <a:rPr lang="en-US" smtClean="0"/>
              <a:pPr>
                <a:defRPr/>
              </a:pPr>
              <a:t>10/21/13</a:t>
            </a:fld>
            <a:endParaRPr lang="en-US"/>
          </a:p>
        </p:txBody>
      </p:sp>
      <p:sp>
        <p:nvSpPr>
          <p:cNvPr id="4198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b" anchorCtr="0" compatLnSpc="1">
            <a:prstTxWarp prst="textNoShape">
              <a:avLst/>
            </a:prstTxWarp>
          </a:bodyPr>
          <a:lstStyle>
            <a:lvl1pPr defTabSz="479685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8" tIns="48034" rIns="96068" bIns="48034" numCol="1" anchor="b" anchorCtr="0" compatLnSpc="1">
            <a:prstTxWarp prst="textNoShape">
              <a:avLst/>
            </a:prstTxWarp>
          </a:bodyPr>
          <a:lstStyle>
            <a:lvl1pPr algn="r" defTabSz="479685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461E325F-7B39-4606-A48E-AB3A61762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3589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62DCB2-3B62-C04A-9567-728C53FA5060}" type="slidenum">
              <a:rPr lang="en-US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en-US"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1_Title Slide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158750"/>
            <a:ext cx="9144000" cy="6699250"/>
            <a:chOff x="0" y="158750"/>
            <a:chExt cx="9144000" cy="669925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1054100"/>
              <a:ext cx="9144000" cy="5803900"/>
            </a:xfrm>
            <a:prstGeom prst="rect">
              <a:avLst/>
            </a:pr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6" name="Picture 8" descr="LBNL_DOE_Banner_White.eps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663" y="158750"/>
              <a:ext cx="8459787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0" y="1050925"/>
              <a:ext cx="9144000" cy="1588"/>
            </a:xfrm>
            <a:prstGeom prst="line">
              <a:avLst/>
            </a:prstGeom>
            <a:ln w="6350" cap="flat" cmpd="sng" algn="ctr">
              <a:solidFill>
                <a:srgbClr val="FFFF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0" y="6307138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1" descr="OpenADRReady_logo_vertical"/>
          <p:cNvPicPr>
            <a:picLocks noChangeAspect="1" noChangeArrowheads="1"/>
          </p:cNvPicPr>
          <p:nvPr userDrawn="1"/>
        </p:nvPicPr>
        <p:blipFill>
          <a:blip r:embed="rId3"/>
          <a:srcRect l="6050" t="5296" r="6050" b="8099"/>
          <a:stretch>
            <a:fillRect/>
          </a:stretch>
        </p:blipFill>
        <p:spPr bwMode="auto">
          <a:xfrm>
            <a:off x="3500438" y="4418013"/>
            <a:ext cx="2135187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itle Placeholder 1"/>
          <p:cNvSpPr>
            <a:spLocks noGrp="1"/>
          </p:cNvSpPr>
          <p:nvPr>
            <p:ph type="ctrTitle"/>
          </p:nvPr>
        </p:nvSpPr>
        <p:spPr>
          <a:xfrm>
            <a:off x="687388" y="1316038"/>
            <a:ext cx="7772400" cy="1470025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986088"/>
            <a:ext cx="6400800" cy="1281112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8016" y="1088136"/>
            <a:ext cx="8796528" cy="5193792"/>
          </a:xfrm>
          <a:prstGeom prst="rect">
            <a:avLst/>
          </a:prstGeom>
        </p:spPr>
        <p:txBody>
          <a:bodyPr/>
          <a:lstStyle>
            <a:lvl1pPr marL="234950" indent="-234950">
              <a:defRPr sz="1800">
                <a:latin typeface="Arial"/>
              </a:defRPr>
            </a:lvl1pPr>
            <a:lvl2pPr marL="455613" indent="-220663">
              <a:defRPr sz="1800">
                <a:latin typeface="Arial"/>
              </a:defRPr>
            </a:lvl2pPr>
            <a:lvl3pPr marL="690563" indent="-234950">
              <a:defRPr sz="1800">
                <a:latin typeface="Arial"/>
              </a:defRPr>
            </a:lvl3pPr>
            <a:lvl4pPr marL="911225" indent="-220663">
              <a:defRPr sz="1800">
                <a:latin typeface="Arial"/>
              </a:defRPr>
            </a:lvl4pPr>
            <a:lvl5pPr marL="1146175" indent="-234950">
              <a:defRPr sz="180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8016" y="0"/>
            <a:ext cx="7711262" cy="96926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91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22D2-F3C6-B84C-A6C4-3D17D4433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84138"/>
            <a:ext cx="841057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028700"/>
            <a:ext cx="84105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345238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1450" y="6497638"/>
            <a:ext cx="15938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42300" y="6451600"/>
            <a:ext cx="673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1" r:id="rId1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292100" indent="-2921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/>
        </a:defRPr>
      </a:lvl3pPr>
      <a:lvl4pPr marL="1663700" indent="-2921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/>
        </a:defRPr>
      </a:lvl4pPr>
      <a:lvl5pPr marL="2120900" indent="-2921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376092"/>
          </a:solidFill>
          <a:latin typeface="Arial" pitchFamily="-112" charset="0"/>
          <a:ea typeface="ＭＳ Ｐゴシック" pitchFamily="26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 rot="10800000">
            <a:off x="0" y="2882900"/>
            <a:ext cx="9144000" cy="3975100"/>
          </a:xfrm>
          <a:prstGeom prst="rect">
            <a:avLst/>
          </a:prstGeom>
          <a:gradFill rotWithShape="1">
            <a:gsLst>
              <a:gs pos="0">
                <a:srgbClr val="17375E"/>
              </a:gs>
              <a:gs pos="100000">
                <a:srgbClr val="558ED5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0" y="2824163"/>
            <a:ext cx="91440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4825"/>
              </a:lnSpc>
              <a:spcAft>
                <a:spcPts val="180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Update on Automated DR Technology  </a:t>
            </a:r>
          </a:p>
          <a:p>
            <a:pPr algn="ctr" eaLnBrk="0" hangingPunct="0">
              <a:lnSpc>
                <a:spcPts val="4825"/>
              </a:lnSpc>
              <a:spcAft>
                <a:spcPts val="1800"/>
              </a:spcAft>
            </a:pPr>
            <a:r>
              <a:rPr lang="en-US" sz="2200" dirty="0" smtClean="0">
                <a:solidFill>
                  <a:srgbClr val="B7DEE8"/>
                </a:solidFill>
                <a:latin typeface="Calibri" pitchFamily="-109" charset="0"/>
              </a:rPr>
              <a:t>Mary Ann Piette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CPUC Demand Response Rulemaking (R.13-09-011)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Stakeholder Workshop 2 – Load Modifying Demand Response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863"/>
              </a:lnSpc>
              <a:spcAft>
                <a:spcPts val="0"/>
              </a:spcAft>
            </a:pPr>
            <a:r>
              <a:rPr lang="en-US" sz="2200" dirty="0" smtClean="0">
                <a:solidFill>
                  <a:srgbClr val="B7DEE8"/>
                </a:solidFill>
                <a:latin typeface="Calibri" pitchFamily="-109" charset="0"/>
              </a:rPr>
              <a:t>Lawrence Berkeley National Laboratory</a:t>
            </a:r>
            <a:r>
              <a:rPr lang="en-US" sz="2200" b="1" dirty="0" smtClean="0">
                <a:solidFill>
                  <a:srgbClr val="B7DEE8"/>
                </a:solidFill>
                <a:latin typeface="Calibri" pitchFamily="-109" charset="0"/>
              </a:rPr>
              <a:t/>
            </a:r>
            <a:br>
              <a:rPr lang="en-US" sz="2200" b="1" dirty="0" smtClean="0">
                <a:solidFill>
                  <a:srgbClr val="B7DEE8"/>
                </a:solidFill>
                <a:latin typeface="Calibri" pitchFamily="-109" charset="0"/>
              </a:rPr>
            </a:br>
            <a:endParaRPr lang="en-US" sz="2200" b="1" dirty="0" smtClean="0">
              <a:solidFill>
                <a:srgbClr val="B7DEE8"/>
              </a:solidFill>
              <a:latin typeface="Calibri" pitchFamily="-109" charset="0"/>
            </a:endParaRPr>
          </a:p>
          <a:p>
            <a:pPr algn="ctr" eaLnBrk="0" hangingPunct="0"/>
            <a:endParaRPr lang="en-US" sz="1000" b="1" dirty="0" smtClean="0">
              <a:solidFill>
                <a:srgbClr val="B7DEE8"/>
              </a:solidFill>
              <a:latin typeface="Calibri" pitchFamily="-109" charset="0"/>
            </a:endParaRPr>
          </a:p>
          <a:p>
            <a:pPr algn="ctr" eaLnBrk="0" hangingPunct="0"/>
            <a:endParaRPr lang="en-US" b="1" dirty="0">
              <a:solidFill>
                <a:srgbClr val="17375E"/>
              </a:solidFill>
              <a:latin typeface="Calibri" pitchFamily="-109" charset="0"/>
            </a:endParaRPr>
          </a:p>
          <a:p>
            <a:pPr algn="ctr" eaLnBrk="0" hangingPunct="0"/>
            <a:endParaRPr lang="en-US" dirty="0">
              <a:latin typeface="Calibri" pitchFamily="-109" charset="0"/>
            </a:endParaRPr>
          </a:p>
        </p:txBody>
      </p:sp>
      <p:pic>
        <p:nvPicPr>
          <p:cNvPr id="16388" name="Picture 12" descr="XBD201011-01267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5163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969963"/>
          </a:xfrm>
          <a:prstGeom prst="rect">
            <a:avLst/>
          </a:prstGeom>
          <a:gradFill rotWithShape="1">
            <a:gsLst>
              <a:gs pos="0">
                <a:srgbClr val="17375E"/>
              </a:gs>
              <a:gs pos="100000">
                <a:srgbClr val="558ED5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BNL_Banner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4788" y="63500"/>
            <a:ext cx="120491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rotWithShape="0">
              <a:srgbClr val="000000">
                <a:alpha val="42998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949" y="249238"/>
            <a:ext cx="2275871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422D2-F3C6-B84C-A6C4-3D17D44332C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10575" cy="9191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Update on Automated Demand Response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62000"/>
            <a:ext cx="6781800" cy="5245100"/>
          </a:xfrm>
        </p:spPr>
        <p:txBody>
          <a:bodyPr/>
          <a:lstStyle/>
          <a:p>
            <a:pPr marL="457200" indent="-457200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Automated DR Technology and </a:t>
            </a: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OpenADR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development in California for over 10 years</a:t>
            </a:r>
          </a:p>
          <a:p>
            <a:pPr marL="908050" lvl="1" indent="-457200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motivation was to support dynamic pricing</a:t>
            </a:r>
          </a:p>
          <a:p>
            <a:pPr marL="908050" lvl="1" indent="-457200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Used by all 3 IOUs and at least 3 </a:t>
            </a: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MUNIs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California</a:t>
            </a:r>
          </a:p>
          <a:p>
            <a:pPr marL="908050" lvl="1" indent="-457200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Used in over 8 countries around the world</a:t>
            </a:r>
          </a:p>
          <a:p>
            <a:pPr marL="908050" lvl="1" indent="-457200">
              <a:buFont typeface="Arial"/>
              <a:buChar char="•"/>
            </a:pP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OpenADR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demonstrated in all </a:t>
            </a: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sectors,historical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emphasis was commercial and industrial facilities </a:t>
            </a:r>
          </a:p>
          <a:p>
            <a:pPr marL="908050" lvl="1" indent="-457200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Advanced </a:t>
            </a: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OpenADR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pilots for ancillary services</a:t>
            </a:r>
          </a:p>
          <a:p>
            <a:pPr marL="908050" lvl="1" indent="-457200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requirements for automated DR in Title 24</a:t>
            </a:r>
          </a:p>
          <a:p>
            <a:pPr marL="342900" indent="-342900"/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OpenADR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2.0 - national standard with formal compliance and certification through </a:t>
            </a: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OpenADR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Alliance</a:t>
            </a:r>
          </a:p>
          <a:p>
            <a:pPr marL="342900" indent="-342900"/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Need to educate customer on automation options, critical need to better understand tariffs, DR programs and value</a:t>
            </a:r>
          </a:p>
          <a:p>
            <a:pPr marL="342900" indent="-342900"/>
            <a:r>
              <a:rPr lang="en-US" sz="17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Need 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integrate efficiency and DR programs and technologies</a:t>
            </a:r>
          </a:p>
          <a:p>
            <a:pPr marL="793750" lvl="1" indent="-342900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SMUD requires </a:t>
            </a: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OpenADR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capability when customers receive incentives for control system retrofits</a:t>
            </a:r>
          </a:p>
          <a:p>
            <a:pPr marL="793750" lvl="1" indent="-342900">
              <a:buFont typeface="Arial"/>
              <a:buChar char="•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Need to link retro-commissioning with DR automation install</a:t>
            </a:r>
          </a:p>
          <a:p>
            <a:pPr marL="342900" indent="-342900">
              <a:buAutoNum type="arabicPeriod" startAt="2"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/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1157064"/>
            <a:ext cx="2501900" cy="192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7434" b="14870"/>
          <a:stretch>
            <a:fillRect/>
          </a:stretch>
        </p:blipFill>
        <p:spPr bwMode="auto">
          <a:xfrm>
            <a:off x="6794500" y="4356100"/>
            <a:ext cx="23495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98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New DOE Project </a:t>
            </a:r>
            <a:r>
              <a:rPr lang="en-US" sz="2800" dirty="0" smtClean="0">
                <a:solidFill>
                  <a:schemeClr val="tx1"/>
                </a:solidFill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</a:rPr>
              <a:t> Western Tech Potential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of Demand Response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C815D-3DFB-4AC1-8DA6-E10EDF59F7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427" y="5268645"/>
            <a:ext cx="13077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5142" y="3309472"/>
            <a:ext cx="2358858" cy="18068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70976" y="3144373"/>
            <a:ext cx="1020973" cy="175957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0847" y="5618818"/>
            <a:ext cx="1195235" cy="904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85838"/>
            <a:ext cx="1563044" cy="1134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7743" y="2420642"/>
            <a:ext cx="121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Residential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0427" y="3975725"/>
            <a:ext cx="111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Municipal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481" y="6488668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Agricultural</a:t>
            </a:r>
            <a:endParaRPr lang="en-US" dirty="0"/>
          </a:p>
        </p:txBody>
      </p:sp>
      <p:pic>
        <p:nvPicPr>
          <p:cNvPr id="14" name="Picture 3" descr="C:\Documents and Settings\sila\Local Settings\Temporary Internet Files\Content.IE5\G9FFS7PP\MP90044377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593" y="1612434"/>
            <a:ext cx="1188351" cy="795508"/>
          </a:xfrm>
          <a:prstGeom prst="rect">
            <a:avLst/>
          </a:prstGeom>
          <a:noFill/>
        </p:spPr>
      </p:pic>
      <p:pic>
        <p:nvPicPr>
          <p:cNvPr id="15" name="Picture 14" descr="RegUpDown.png"/>
          <p:cNvPicPr>
            <a:picLocks noChangeAspect="1"/>
          </p:cNvPicPr>
          <p:nvPr/>
        </p:nvPicPr>
        <p:blipFill>
          <a:blip r:embed="rId6" cstate="print"/>
          <a:srcRect b="52219"/>
          <a:stretch>
            <a:fillRect/>
          </a:stretch>
        </p:blipFill>
        <p:spPr>
          <a:xfrm>
            <a:off x="5604634" y="2016511"/>
            <a:ext cx="1957620" cy="625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egUpDown.png"/>
          <p:cNvPicPr>
            <a:picLocks noChangeAspect="1"/>
          </p:cNvPicPr>
          <p:nvPr/>
        </p:nvPicPr>
        <p:blipFill>
          <a:blip r:embed="rId7" cstate="print"/>
          <a:srcRect t="49556"/>
          <a:stretch>
            <a:fillRect/>
          </a:stretch>
        </p:blipFill>
        <p:spPr>
          <a:xfrm>
            <a:off x="5317753" y="2899731"/>
            <a:ext cx="1760215" cy="593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Flex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7957" y="3838504"/>
            <a:ext cx="1191241" cy="65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energyCapacit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22557" y="4720376"/>
            <a:ext cx="1406717" cy="77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energyCapacit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8215" y="5504458"/>
            <a:ext cx="1406717" cy="77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Straight Connector 19"/>
          <p:cNvCxnSpPr>
            <a:stCxn id="14" idx="3"/>
          </p:cNvCxnSpPr>
          <p:nvPr/>
        </p:nvCxnSpPr>
        <p:spPr>
          <a:xfrm>
            <a:off x="1913944" y="2010188"/>
            <a:ext cx="495146" cy="18004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</p:cNvCxnSpPr>
          <p:nvPr/>
        </p:nvCxnSpPr>
        <p:spPr>
          <a:xfrm>
            <a:off x="1778944" y="3353327"/>
            <a:ext cx="732545" cy="4953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4" idx="3"/>
          </p:cNvCxnSpPr>
          <p:nvPr/>
        </p:nvCxnSpPr>
        <p:spPr>
          <a:xfrm flipV="1">
            <a:off x="1709202" y="3886825"/>
            <a:ext cx="712588" cy="94396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</p:cNvCxnSpPr>
          <p:nvPr/>
        </p:nvCxnSpPr>
        <p:spPr>
          <a:xfrm flipV="1">
            <a:off x="1466082" y="3848725"/>
            <a:ext cx="968408" cy="22224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Documents and Settings\sila\Local Settings\Temporary Internet Files\Content.IE5\G9FFS7PP\MP90044391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427" y="4373992"/>
            <a:ext cx="1368775" cy="913593"/>
          </a:xfrm>
          <a:prstGeom prst="rect">
            <a:avLst/>
          </a:prstGeom>
          <a:noFill/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384722"/>
              </p:ext>
            </p:extLst>
          </p:nvPr>
        </p:nvGraphicFramePr>
        <p:xfrm>
          <a:off x="2108200" y="1650994"/>
          <a:ext cx="3009900" cy="4784856"/>
        </p:xfrm>
        <a:graphic>
          <a:graphicData uri="http://schemas.openxmlformats.org/drawingml/2006/table">
            <a:tbl>
              <a:tblPr/>
              <a:tblGrid>
                <a:gridCol w="3009900"/>
              </a:tblGrid>
              <a:tr h="237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Response Parameters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0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Flexibility range 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up,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down, both)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Speed of Response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Store,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Shift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Shed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Load response to products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Size of Response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Controllable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Sizing of Resource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7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 and max daily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consumption requirements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Cycling Rate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Impacts (wear/tear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Impacts on Overall Response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Rebound/Recovery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Issues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Charge/Discharge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Independence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How to Predict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49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Predictable 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Variable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(daily, seasonal, geographic)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or Operational dependence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How it Participates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89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Individual or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Aggregated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8093" y="1230402"/>
            <a:ext cx="83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LOADS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85290" y="1154202"/>
            <a:ext cx="194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FLEXIBILITY FILTER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63334" y="1206790"/>
            <a:ext cx="2191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ANCILLARY SERVICES</a:t>
            </a:r>
          </a:p>
          <a:p>
            <a:pPr algn="ctr"/>
            <a:r>
              <a:rPr lang="en-US" b="1" dirty="0" smtClean="0"/>
              <a:t> PRODUCTS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892353" y="2514256"/>
            <a:ext cx="100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MODELS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48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17026</TotalTime>
  <Words>278</Words>
  <Application>Microsoft Macintosh PowerPoint</Application>
  <PresentationFormat>On-screen Show (4:3)</PresentationFormat>
  <Paragraphs>56</Paragraphs>
  <Slides>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Update on Automated Demand Response </vt:lpstr>
      <vt:lpstr>New DOE Project – Western Tech Potential  of Demand Response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Flavio Robles</dc:creator>
  <cp:lastModifiedBy>Mary Ann Piette</cp:lastModifiedBy>
  <cp:revision>1776</cp:revision>
  <cp:lastPrinted>2010-06-18T22:45:58Z</cp:lastPrinted>
  <dcterms:created xsi:type="dcterms:W3CDTF">2013-10-21T19:31:51Z</dcterms:created>
  <dcterms:modified xsi:type="dcterms:W3CDTF">2013-10-21T19:32:07Z</dcterms:modified>
</cp:coreProperties>
</file>