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73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C4CA16-C61A-40D4-9C90-4DB74B117EE6}" type="datetimeFigureOut">
              <a:rPr lang="en-US" smtClean="0"/>
              <a:t>10/16/2013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070657-1285-4C32-8D51-98299C25CED1}" type="slidenum">
              <a:rPr lang="en-US" smtClean="0"/>
              <a:t>‹#›</a:t>
            </a:fld>
            <a:endParaRPr lang="en-US"/>
          </a:p>
        </p:txBody>
      </p:sp>
    </p:spTree>
    <p:extLst>
      <p:ext uri="{BB962C8B-B14F-4D97-AF65-F5344CB8AC3E}">
        <p14:creationId xmlns:p14="http://schemas.microsoft.com/office/powerpoint/2010/main" val="3283919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 1) Duration, 2) Frequency , 3) Response time, 4) Availability, 5) Contract term, 6) Notification time, 7) Penalties, 8) Payment, 9) RA requirements 10) Wholesale markets participation (PDR and Rule 24)? </a:t>
            </a:r>
            <a:endParaRPr lang="en-US" dirty="0"/>
          </a:p>
        </p:txBody>
      </p:sp>
      <p:sp>
        <p:nvSpPr>
          <p:cNvPr id="4" name="Slide Number Placeholder 3"/>
          <p:cNvSpPr>
            <a:spLocks noGrp="1"/>
          </p:cNvSpPr>
          <p:nvPr>
            <p:ph type="sldNum" sz="quarter" idx="10"/>
          </p:nvPr>
        </p:nvSpPr>
        <p:spPr/>
        <p:txBody>
          <a:bodyPr/>
          <a:lstStyle/>
          <a:p>
            <a:fld id="{64070657-1285-4C32-8D51-98299C25CED1}" type="slidenum">
              <a:rPr lang="en-US" smtClean="0"/>
              <a:t>3</a:t>
            </a:fld>
            <a:endParaRPr lang="en-US"/>
          </a:p>
        </p:txBody>
      </p:sp>
    </p:spTree>
    <p:extLst>
      <p:ext uri="{BB962C8B-B14F-4D97-AF65-F5344CB8AC3E}">
        <p14:creationId xmlns:p14="http://schemas.microsoft.com/office/powerpoint/2010/main" val="1204924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73AB85-4953-4112-9CDF-C776CE4A1E0C}"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0F97C-0989-47D5-A1AB-8622DD8D7DCC}" type="slidenum">
              <a:rPr lang="en-US" smtClean="0"/>
              <a:t>‹#›</a:t>
            </a:fld>
            <a:endParaRPr lang="en-US"/>
          </a:p>
        </p:txBody>
      </p:sp>
    </p:spTree>
    <p:extLst>
      <p:ext uri="{BB962C8B-B14F-4D97-AF65-F5344CB8AC3E}">
        <p14:creationId xmlns:p14="http://schemas.microsoft.com/office/powerpoint/2010/main" val="2546059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73AB85-4953-4112-9CDF-C776CE4A1E0C}"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0F97C-0989-47D5-A1AB-8622DD8D7DCC}" type="slidenum">
              <a:rPr lang="en-US" smtClean="0"/>
              <a:t>‹#›</a:t>
            </a:fld>
            <a:endParaRPr lang="en-US"/>
          </a:p>
        </p:txBody>
      </p:sp>
    </p:spTree>
    <p:extLst>
      <p:ext uri="{BB962C8B-B14F-4D97-AF65-F5344CB8AC3E}">
        <p14:creationId xmlns:p14="http://schemas.microsoft.com/office/powerpoint/2010/main" val="3016688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73AB85-4953-4112-9CDF-C776CE4A1E0C}"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0F97C-0989-47D5-A1AB-8622DD8D7DCC}" type="slidenum">
              <a:rPr lang="en-US" smtClean="0"/>
              <a:t>‹#›</a:t>
            </a:fld>
            <a:endParaRPr lang="en-US"/>
          </a:p>
        </p:txBody>
      </p:sp>
    </p:spTree>
    <p:extLst>
      <p:ext uri="{BB962C8B-B14F-4D97-AF65-F5344CB8AC3E}">
        <p14:creationId xmlns:p14="http://schemas.microsoft.com/office/powerpoint/2010/main" val="2080922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73AB85-4953-4112-9CDF-C776CE4A1E0C}"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0F97C-0989-47D5-A1AB-8622DD8D7DCC}" type="slidenum">
              <a:rPr lang="en-US" smtClean="0"/>
              <a:t>‹#›</a:t>
            </a:fld>
            <a:endParaRPr lang="en-US"/>
          </a:p>
        </p:txBody>
      </p:sp>
    </p:spTree>
    <p:extLst>
      <p:ext uri="{BB962C8B-B14F-4D97-AF65-F5344CB8AC3E}">
        <p14:creationId xmlns:p14="http://schemas.microsoft.com/office/powerpoint/2010/main" val="2492157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73AB85-4953-4112-9CDF-C776CE4A1E0C}"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E0F97C-0989-47D5-A1AB-8622DD8D7DCC}" type="slidenum">
              <a:rPr lang="en-US" smtClean="0"/>
              <a:t>‹#›</a:t>
            </a:fld>
            <a:endParaRPr lang="en-US"/>
          </a:p>
        </p:txBody>
      </p:sp>
    </p:spTree>
    <p:extLst>
      <p:ext uri="{BB962C8B-B14F-4D97-AF65-F5344CB8AC3E}">
        <p14:creationId xmlns:p14="http://schemas.microsoft.com/office/powerpoint/2010/main" val="255819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73AB85-4953-4112-9CDF-C776CE4A1E0C}"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0F97C-0989-47D5-A1AB-8622DD8D7DCC}" type="slidenum">
              <a:rPr lang="en-US" smtClean="0"/>
              <a:t>‹#›</a:t>
            </a:fld>
            <a:endParaRPr lang="en-US"/>
          </a:p>
        </p:txBody>
      </p:sp>
    </p:spTree>
    <p:extLst>
      <p:ext uri="{BB962C8B-B14F-4D97-AF65-F5344CB8AC3E}">
        <p14:creationId xmlns:p14="http://schemas.microsoft.com/office/powerpoint/2010/main" val="4247268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73AB85-4953-4112-9CDF-C776CE4A1E0C}" type="datetimeFigureOut">
              <a:rPr lang="en-US" smtClean="0"/>
              <a:t>10/16/2013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E0F97C-0989-47D5-A1AB-8622DD8D7DCC}" type="slidenum">
              <a:rPr lang="en-US" smtClean="0"/>
              <a:t>‹#›</a:t>
            </a:fld>
            <a:endParaRPr lang="en-US"/>
          </a:p>
        </p:txBody>
      </p:sp>
    </p:spTree>
    <p:extLst>
      <p:ext uri="{BB962C8B-B14F-4D97-AF65-F5344CB8AC3E}">
        <p14:creationId xmlns:p14="http://schemas.microsoft.com/office/powerpoint/2010/main" val="3720471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73AB85-4953-4112-9CDF-C776CE4A1E0C}" type="datetimeFigureOut">
              <a:rPr lang="en-US" smtClean="0"/>
              <a:t>10/16/2013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E0F97C-0989-47D5-A1AB-8622DD8D7DCC}" type="slidenum">
              <a:rPr lang="en-US" smtClean="0"/>
              <a:t>‹#›</a:t>
            </a:fld>
            <a:endParaRPr lang="en-US"/>
          </a:p>
        </p:txBody>
      </p:sp>
    </p:spTree>
    <p:extLst>
      <p:ext uri="{BB962C8B-B14F-4D97-AF65-F5344CB8AC3E}">
        <p14:creationId xmlns:p14="http://schemas.microsoft.com/office/powerpoint/2010/main" val="3278336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73AB85-4953-4112-9CDF-C776CE4A1E0C}" type="datetimeFigureOut">
              <a:rPr lang="en-US" smtClean="0"/>
              <a:t>10/16/2013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E0F97C-0989-47D5-A1AB-8622DD8D7DCC}" type="slidenum">
              <a:rPr lang="en-US" smtClean="0"/>
              <a:t>‹#›</a:t>
            </a:fld>
            <a:endParaRPr lang="en-US"/>
          </a:p>
        </p:txBody>
      </p:sp>
    </p:spTree>
    <p:extLst>
      <p:ext uri="{BB962C8B-B14F-4D97-AF65-F5344CB8AC3E}">
        <p14:creationId xmlns:p14="http://schemas.microsoft.com/office/powerpoint/2010/main" val="2861365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3AB85-4953-4112-9CDF-C776CE4A1E0C}"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0F97C-0989-47D5-A1AB-8622DD8D7DCC}" type="slidenum">
              <a:rPr lang="en-US" smtClean="0"/>
              <a:t>‹#›</a:t>
            </a:fld>
            <a:endParaRPr lang="en-US"/>
          </a:p>
        </p:txBody>
      </p:sp>
    </p:spTree>
    <p:extLst>
      <p:ext uri="{BB962C8B-B14F-4D97-AF65-F5344CB8AC3E}">
        <p14:creationId xmlns:p14="http://schemas.microsoft.com/office/powerpoint/2010/main" val="594728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73AB85-4953-4112-9CDF-C776CE4A1E0C}"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E0F97C-0989-47D5-A1AB-8622DD8D7DCC}" type="slidenum">
              <a:rPr lang="en-US" smtClean="0"/>
              <a:t>‹#›</a:t>
            </a:fld>
            <a:endParaRPr lang="en-US"/>
          </a:p>
        </p:txBody>
      </p:sp>
    </p:spTree>
    <p:extLst>
      <p:ext uri="{BB962C8B-B14F-4D97-AF65-F5344CB8AC3E}">
        <p14:creationId xmlns:p14="http://schemas.microsoft.com/office/powerpoint/2010/main" val="1142401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73AB85-4953-4112-9CDF-C776CE4A1E0C}" type="datetimeFigureOut">
              <a:rPr lang="en-US" smtClean="0"/>
              <a:t>10/16/2013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0F97C-0989-47D5-A1AB-8622DD8D7DCC}" type="slidenum">
              <a:rPr lang="en-US" smtClean="0"/>
              <a:t>‹#›</a:t>
            </a:fld>
            <a:endParaRPr lang="en-US"/>
          </a:p>
        </p:txBody>
      </p:sp>
    </p:spTree>
    <p:extLst>
      <p:ext uri="{BB962C8B-B14F-4D97-AF65-F5344CB8AC3E}">
        <p14:creationId xmlns:p14="http://schemas.microsoft.com/office/powerpoint/2010/main" val="1333218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Supply side Demand Response</a:t>
            </a:r>
            <a:endParaRPr lang="en-US" dirty="0"/>
          </a:p>
        </p:txBody>
      </p:sp>
      <p:sp>
        <p:nvSpPr>
          <p:cNvPr id="3" name="Subtitle 2"/>
          <p:cNvSpPr>
            <a:spLocks noGrp="1"/>
          </p:cNvSpPr>
          <p:nvPr>
            <p:ph type="subTitle" idx="1"/>
          </p:nvPr>
        </p:nvSpPr>
        <p:spPr/>
        <p:txBody>
          <a:bodyPr/>
          <a:lstStyle/>
          <a:p>
            <a:r>
              <a:rPr lang="en-US" dirty="0" smtClean="0"/>
              <a:t>Product Types and Specifications</a:t>
            </a:r>
            <a:endParaRPr lang="en-US" dirty="0"/>
          </a:p>
        </p:txBody>
      </p:sp>
    </p:spTree>
    <p:extLst>
      <p:ext uri="{BB962C8B-B14F-4D97-AF65-F5344CB8AC3E}">
        <p14:creationId xmlns:p14="http://schemas.microsoft.com/office/powerpoint/2010/main" val="3228620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 Side DR Product Needs</a:t>
            </a:r>
            <a:endParaRPr lang="en-US" dirty="0"/>
          </a:p>
        </p:txBody>
      </p:sp>
      <p:sp>
        <p:nvSpPr>
          <p:cNvPr id="3" name="Content Placeholder 2"/>
          <p:cNvSpPr>
            <a:spLocks noGrp="1"/>
          </p:cNvSpPr>
          <p:nvPr>
            <p:ph idx="1"/>
          </p:nvPr>
        </p:nvSpPr>
        <p:spPr/>
        <p:txBody>
          <a:bodyPr/>
          <a:lstStyle/>
          <a:p>
            <a:pPr lvl="0"/>
            <a:r>
              <a:rPr lang="en-US" dirty="0"/>
              <a:t>What are the 1) system, 2) local, and 3) flexible needs of the grid for demand response? </a:t>
            </a:r>
          </a:p>
          <a:p>
            <a:endParaRPr lang="en-US" dirty="0"/>
          </a:p>
        </p:txBody>
      </p:sp>
    </p:spTree>
    <p:extLst>
      <p:ext uri="{BB962C8B-B14F-4D97-AF65-F5344CB8AC3E}">
        <p14:creationId xmlns:p14="http://schemas.microsoft.com/office/powerpoint/2010/main" val="3495268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 Side DR Product Needs</a:t>
            </a:r>
            <a:endParaRPr lang="en-US" dirty="0"/>
          </a:p>
        </p:txBody>
      </p:sp>
      <p:sp>
        <p:nvSpPr>
          <p:cNvPr id="3" name="Content Placeholder 2"/>
          <p:cNvSpPr>
            <a:spLocks noGrp="1"/>
          </p:cNvSpPr>
          <p:nvPr>
            <p:ph idx="1"/>
          </p:nvPr>
        </p:nvSpPr>
        <p:spPr/>
        <p:txBody>
          <a:bodyPr>
            <a:normAutofit/>
          </a:bodyPr>
          <a:lstStyle/>
          <a:p>
            <a:pPr lvl="0"/>
            <a:r>
              <a:rPr lang="en-US" dirty="0"/>
              <a:t>What is the impact of SONGS replacement, renewable integration, and once-through cooling retirements with regard to DR products? </a:t>
            </a:r>
          </a:p>
          <a:p>
            <a:pPr lvl="0"/>
            <a:r>
              <a:rPr lang="en-US" dirty="0"/>
              <a:t>What are the specifications for those </a:t>
            </a:r>
            <a:r>
              <a:rPr lang="en-US" dirty="0" smtClean="0"/>
              <a:t>products? </a:t>
            </a:r>
            <a:endParaRPr lang="en-US" dirty="0"/>
          </a:p>
          <a:p>
            <a:endParaRPr lang="en-US" dirty="0"/>
          </a:p>
        </p:txBody>
      </p:sp>
    </p:spTree>
    <p:extLst>
      <p:ext uri="{BB962C8B-B14F-4D97-AF65-F5344CB8AC3E}">
        <p14:creationId xmlns:p14="http://schemas.microsoft.com/office/powerpoint/2010/main" val="1871365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Supply Side DR Customer Capabilities</a:t>
            </a:r>
            <a:endParaRPr lang="en-US" dirty="0"/>
          </a:p>
        </p:txBody>
      </p:sp>
      <p:sp>
        <p:nvSpPr>
          <p:cNvPr id="3" name="Content Placeholder 2"/>
          <p:cNvSpPr>
            <a:spLocks noGrp="1"/>
          </p:cNvSpPr>
          <p:nvPr>
            <p:ph idx="1"/>
          </p:nvPr>
        </p:nvSpPr>
        <p:spPr/>
        <p:txBody>
          <a:bodyPr/>
          <a:lstStyle/>
          <a:p>
            <a:pPr lvl="0"/>
            <a:r>
              <a:rPr lang="en-US" dirty="0" smtClean="0"/>
              <a:t>What types of products </a:t>
            </a:r>
            <a:r>
              <a:rPr lang="en-US" dirty="0"/>
              <a:t>can </a:t>
            </a:r>
            <a:r>
              <a:rPr lang="en-US" dirty="0" smtClean="0"/>
              <a:t>customers/demand </a:t>
            </a:r>
            <a:r>
              <a:rPr lang="en-US" dirty="0"/>
              <a:t>response </a:t>
            </a:r>
            <a:r>
              <a:rPr lang="en-US" dirty="0" smtClean="0"/>
              <a:t>providers be realistically expected to offer to meet our emerging reliability needs?</a:t>
            </a:r>
            <a:endParaRPr lang="en-US" dirty="0"/>
          </a:p>
          <a:p>
            <a:endParaRPr lang="en-US" dirty="0"/>
          </a:p>
        </p:txBody>
      </p:sp>
    </p:spTree>
    <p:extLst>
      <p:ext uri="{BB962C8B-B14F-4D97-AF65-F5344CB8AC3E}">
        <p14:creationId xmlns:p14="http://schemas.microsoft.com/office/powerpoint/2010/main" val="1871365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Transitioning to a Supply Side DR Paradigm</a:t>
            </a:r>
            <a:endParaRPr lang="en-US" dirty="0"/>
          </a:p>
        </p:txBody>
      </p:sp>
      <p:sp>
        <p:nvSpPr>
          <p:cNvPr id="3" name="Content Placeholder 2"/>
          <p:cNvSpPr>
            <a:spLocks noGrp="1"/>
          </p:cNvSpPr>
          <p:nvPr>
            <p:ph idx="1"/>
          </p:nvPr>
        </p:nvSpPr>
        <p:spPr/>
        <p:txBody>
          <a:bodyPr/>
          <a:lstStyle/>
          <a:p>
            <a:pPr lvl="0"/>
            <a:r>
              <a:rPr lang="en-US" dirty="0"/>
              <a:t>How do we transition existing </a:t>
            </a:r>
            <a:r>
              <a:rPr lang="en-US" dirty="0" smtClean="0"/>
              <a:t>IOU/aggregator DR program models towards this supply side paradigm?</a:t>
            </a:r>
          </a:p>
          <a:p>
            <a:pPr lvl="0"/>
            <a:r>
              <a:rPr lang="en-US" dirty="0" smtClean="0"/>
              <a:t>What </a:t>
            </a:r>
            <a:r>
              <a:rPr lang="en-US" dirty="0"/>
              <a:t>are the </a:t>
            </a:r>
            <a:r>
              <a:rPr lang="en-US" dirty="0" smtClean="0"/>
              <a:t>cost-effectiveness considerations </a:t>
            </a:r>
            <a:r>
              <a:rPr lang="en-US" dirty="0"/>
              <a:t>for the transition? </a:t>
            </a:r>
          </a:p>
          <a:p>
            <a:endParaRPr lang="en-US" dirty="0"/>
          </a:p>
        </p:txBody>
      </p:sp>
    </p:spTree>
    <p:extLst>
      <p:ext uri="{BB962C8B-B14F-4D97-AF65-F5344CB8AC3E}">
        <p14:creationId xmlns:p14="http://schemas.microsoft.com/office/powerpoint/2010/main" val="1871365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Supply Side DR and Customer Considerations</a:t>
            </a:r>
            <a:endParaRPr lang="en-US" dirty="0"/>
          </a:p>
        </p:txBody>
      </p:sp>
      <p:sp>
        <p:nvSpPr>
          <p:cNvPr id="3" name="Content Placeholder 2"/>
          <p:cNvSpPr>
            <a:spLocks noGrp="1"/>
          </p:cNvSpPr>
          <p:nvPr>
            <p:ph idx="1"/>
          </p:nvPr>
        </p:nvSpPr>
        <p:spPr/>
        <p:txBody>
          <a:bodyPr/>
          <a:lstStyle/>
          <a:p>
            <a:pPr lvl="0"/>
            <a:r>
              <a:rPr lang="en-US" dirty="0"/>
              <a:t>Should special consideration be given to each sector (e.g., residential and small commercial?) or other customer attributes? </a:t>
            </a:r>
          </a:p>
          <a:p>
            <a:endParaRPr lang="en-US" dirty="0"/>
          </a:p>
        </p:txBody>
      </p:sp>
    </p:spTree>
    <p:extLst>
      <p:ext uri="{BB962C8B-B14F-4D97-AF65-F5344CB8AC3E}">
        <p14:creationId xmlns:p14="http://schemas.microsoft.com/office/powerpoint/2010/main" val="1871365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Supply Side DR Lessons Learned</a:t>
            </a:r>
            <a:endParaRPr lang="en-US" dirty="0"/>
          </a:p>
        </p:txBody>
      </p:sp>
      <p:sp>
        <p:nvSpPr>
          <p:cNvPr id="3" name="Content Placeholder 2"/>
          <p:cNvSpPr>
            <a:spLocks noGrp="1"/>
          </p:cNvSpPr>
          <p:nvPr>
            <p:ph idx="1"/>
          </p:nvPr>
        </p:nvSpPr>
        <p:spPr/>
        <p:txBody>
          <a:bodyPr/>
          <a:lstStyle/>
          <a:p>
            <a:pPr lvl="0"/>
            <a:r>
              <a:rPr lang="en-US" dirty="0"/>
              <a:t>What demand response interfaces with wholesale markets have been successful in other jurisdictions (i.e., PJM, New England ISO, New York ISO)? Can they be implemented in California? What are the obstacles, if any? </a:t>
            </a:r>
          </a:p>
          <a:p>
            <a:endParaRPr lang="en-US" dirty="0"/>
          </a:p>
        </p:txBody>
      </p:sp>
    </p:spTree>
    <p:extLst>
      <p:ext uri="{BB962C8B-B14F-4D97-AF65-F5344CB8AC3E}">
        <p14:creationId xmlns:p14="http://schemas.microsoft.com/office/powerpoint/2010/main" val="1871365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251</Words>
  <Application>Microsoft Office PowerPoint</Application>
  <PresentationFormat>On-screen Show (4:3)</PresentationFormat>
  <Paragraphs>18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Supply side Demand Response</vt:lpstr>
      <vt:lpstr>Supply Side DR Product Needs</vt:lpstr>
      <vt:lpstr>Supply Side DR Product Needs</vt:lpstr>
      <vt:lpstr>Supply Side DR Customer Capabilities</vt:lpstr>
      <vt:lpstr>Transitioning to a Supply Side DR Paradigm</vt:lpstr>
      <vt:lpstr>Supply Side DR and Customer Considerations</vt:lpstr>
      <vt:lpstr>Supply Side DR Lessons Learned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side Demand Response</dc:title>
  <dc:creator>Chaset, Nicolas L.</dc:creator>
  <cp:lastModifiedBy>Chaset, Nicolas L.</cp:lastModifiedBy>
  <cp:revision>1</cp:revision>
  <dcterms:created xsi:type="dcterms:W3CDTF">2013-10-16T19:17:24Z</dcterms:created>
  <dcterms:modified xsi:type="dcterms:W3CDTF">2013-10-16T19:25:09Z</dcterms:modified>
</cp:coreProperties>
</file>