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sldIdLst>
    <p:sldId id="266" r:id="rId3"/>
    <p:sldId id="405" r:id="rId4"/>
    <p:sldId id="406" r:id="rId5"/>
    <p:sldId id="395" r:id="rId6"/>
    <p:sldId id="396" r:id="rId7"/>
    <p:sldId id="393" r:id="rId8"/>
    <p:sldId id="398" r:id="rId9"/>
    <p:sldId id="399" r:id="rId10"/>
    <p:sldId id="401" r:id="rId11"/>
    <p:sldId id="403" r:id="rId12"/>
    <p:sldId id="404" r:id="rId13"/>
    <p:sldId id="394" r:id="rId14"/>
    <p:sldId id="402" r:id="rId15"/>
    <p:sldId id="392" r:id="rId16"/>
    <p:sldId id="400"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00"/>
    <a:srgbClr val="3333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24" autoAdjust="0"/>
    <p:restoredTop sz="86452" autoAdjust="0"/>
  </p:normalViewPr>
  <p:slideViewPr>
    <p:cSldViewPr>
      <p:cViewPr varScale="1">
        <p:scale>
          <a:sx n="61" d="100"/>
          <a:sy n="61" d="100"/>
        </p:scale>
        <p:origin x="446"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eaLnBrk="1" hangingPunct="1">
              <a:defRPr sz="1200"/>
            </a:lvl1pPr>
          </a:lstStyle>
          <a:p>
            <a:pPr>
              <a:defRPr/>
            </a:pPr>
            <a:fld id="{E650706B-2139-4A22-A769-DDD12C6A5A34}" type="slidenum">
              <a:rPr lang="en-US" altLang="en-US"/>
              <a:pPr>
                <a:defRPr/>
              </a:pPr>
              <a:t>‹#›</a:t>
            </a:fld>
            <a:endParaRPr lang="en-US" altLang="en-US" dirty="0"/>
          </a:p>
        </p:txBody>
      </p:sp>
    </p:spTree>
    <p:extLst>
      <p:ext uri="{BB962C8B-B14F-4D97-AF65-F5344CB8AC3E}">
        <p14:creationId xmlns:p14="http://schemas.microsoft.com/office/powerpoint/2010/main" val="41508152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871" indent="-285719">
              <a:spcBef>
                <a:spcPct val="30000"/>
              </a:spcBef>
              <a:defRPr sz="1200">
                <a:solidFill>
                  <a:schemeClr val="tx1"/>
                </a:solidFill>
                <a:latin typeface="Arial" panose="020B0604020202020204" pitchFamily="34" charset="0"/>
              </a:defRPr>
            </a:lvl2pPr>
            <a:lvl3pPr marL="1142879" indent="-228576">
              <a:spcBef>
                <a:spcPct val="30000"/>
              </a:spcBef>
              <a:defRPr sz="1200">
                <a:solidFill>
                  <a:schemeClr val="tx1"/>
                </a:solidFill>
                <a:latin typeface="Arial" panose="020B0604020202020204" pitchFamily="34" charset="0"/>
              </a:defRPr>
            </a:lvl3pPr>
            <a:lvl4pPr marL="1600031" indent="-228576">
              <a:spcBef>
                <a:spcPct val="30000"/>
              </a:spcBef>
              <a:defRPr sz="1200">
                <a:solidFill>
                  <a:schemeClr val="tx1"/>
                </a:solidFill>
                <a:latin typeface="Arial" panose="020B0604020202020204" pitchFamily="34" charset="0"/>
              </a:defRPr>
            </a:lvl4pPr>
            <a:lvl5pPr marL="2057183" indent="-228576">
              <a:spcBef>
                <a:spcPct val="30000"/>
              </a:spcBef>
              <a:defRPr sz="1200">
                <a:solidFill>
                  <a:schemeClr val="tx1"/>
                </a:solidFill>
                <a:latin typeface="Arial" panose="020B0604020202020204" pitchFamily="34" charset="0"/>
              </a:defRPr>
            </a:lvl5pPr>
            <a:lvl6pPr marL="2514334" indent="-228576" eaLnBrk="0" fontAlgn="base" hangingPunct="0">
              <a:spcBef>
                <a:spcPct val="30000"/>
              </a:spcBef>
              <a:spcAft>
                <a:spcPct val="0"/>
              </a:spcAft>
              <a:defRPr sz="1200">
                <a:solidFill>
                  <a:schemeClr val="tx1"/>
                </a:solidFill>
                <a:latin typeface="Arial" panose="020B0604020202020204" pitchFamily="34" charset="0"/>
              </a:defRPr>
            </a:lvl6pPr>
            <a:lvl7pPr marL="2971486" indent="-228576" eaLnBrk="0" fontAlgn="base" hangingPunct="0">
              <a:spcBef>
                <a:spcPct val="30000"/>
              </a:spcBef>
              <a:spcAft>
                <a:spcPct val="0"/>
              </a:spcAft>
              <a:defRPr sz="1200">
                <a:solidFill>
                  <a:schemeClr val="tx1"/>
                </a:solidFill>
                <a:latin typeface="Arial" panose="020B0604020202020204" pitchFamily="34" charset="0"/>
              </a:defRPr>
            </a:lvl7pPr>
            <a:lvl8pPr marL="3428638" indent="-228576" eaLnBrk="0" fontAlgn="base" hangingPunct="0">
              <a:spcBef>
                <a:spcPct val="30000"/>
              </a:spcBef>
              <a:spcAft>
                <a:spcPct val="0"/>
              </a:spcAft>
              <a:defRPr sz="1200">
                <a:solidFill>
                  <a:schemeClr val="tx1"/>
                </a:solidFill>
                <a:latin typeface="Arial" panose="020B0604020202020204" pitchFamily="34" charset="0"/>
              </a:defRPr>
            </a:lvl8pPr>
            <a:lvl9pPr marL="3885789" indent="-22857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C78032-96E2-417D-B14B-E79AD3511C56}" type="slidenum">
              <a:rPr lang="en-US" altLang="en-US" smtClean="0"/>
              <a:pPr>
                <a:spcBef>
                  <a:spcPct val="0"/>
                </a:spcBef>
              </a:pPr>
              <a:t>1</a:t>
            </a:fld>
            <a:endParaRPr lang="en-US"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m-KH" altLang="en-US">
              <a:latin typeface="Arial" panose="020B0604020202020204" pitchFamily="34" charset="0"/>
              <a:ea typeface="DaunPenh" pitchFamily="2" charset="0"/>
            </a:endParaRPr>
          </a:p>
        </p:txBody>
      </p:sp>
    </p:spTree>
    <p:extLst>
      <p:ext uri="{BB962C8B-B14F-4D97-AF65-F5344CB8AC3E}">
        <p14:creationId xmlns:p14="http://schemas.microsoft.com/office/powerpoint/2010/main" val="392636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8AA58E-971A-4251-B4DF-1D0CAECD8F7B}" type="slidenum">
              <a:rPr lang="en-US" altLang="en-US"/>
              <a:pPr>
                <a:defRPr/>
              </a:pPr>
              <a:t>‹#›</a:t>
            </a:fld>
            <a:endParaRPr lang="en-US" altLang="en-US" dirty="0"/>
          </a:p>
        </p:txBody>
      </p:sp>
    </p:spTree>
    <p:extLst>
      <p:ext uri="{BB962C8B-B14F-4D97-AF65-F5344CB8AC3E}">
        <p14:creationId xmlns:p14="http://schemas.microsoft.com/office/powerpoint/2010/main" val="893286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8DBECA11-0CE1-4E8A-BE5B-0E1689A5C7D2}" type="slidenum">
              <a:rPr lang="en-US" altLang="en-US"/>
              <a:pPr>
                <a:defRPr/>
              </a:pPr>
              <a:t>‹#›</a:t>
            </a:fld>
            <a:endParaRPr lang="en-US" altLang="en-US" dirty="0"/>
          </a:p>
        </p:txBody>
      </p:sp>
    </p:spTree>
    <p:extLst>
      <p:ext uri="{BB962C8B-B14F-4D97-AF65-F5344CB8AC3E}">
        <p14:creationId xmlns:p14="http://schemas.microsoft.com/office/powerpoint/2010/main" val="418862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69758AB-3DC4-4493-B0C6-DE7721FE5976}" type="slidenum">
              <a:rPr lang="en-US" altLang="en-US"/>
              <a:pPr>
                <a:defRPr/>
              </a:pPr>
              <a:t>‹#›</a:t>
            </a:fld>
            <a:endParaRPr lang="en-US" altLang="en-US" dirty="0"/>
          </a:p>
        </p:txBody>
      </p:sp>
    </p:spTree>
    <p:extLst>
      <p:ext uri="{BB962C8B-B14F-4D97-AF65-F5344CB8AC3E}">
        <p14:creationId xmlns:p14="http://schemas.microsoft.com/office/powerpoint/2010/main" val="4276492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3D89BC18-7DF4-4CD3-8AA7-885341E105E5}" type="slidenum">
              <a:rPr lang="en-US" altLang="en-US"/>
              <a:pPr>
                <a:defRPr/>
              </a:pPr>
              <a:t>‹#›</a:t>
            </a:fld>
            <a:endParaRPr lang="en-US" altLang="en-US" dirty="0"/>
          </a:p>
        </p:txBody>
      </p:sp>
    </p:spTree>
    <p:extLst>
      <p:ext uri="{BB962C8B-B14F-4D97-AF65-F5344CB8AC3E}">
        <p14:creationId xmlns:p14="http://schemas.microsoft.com/office/powerpoint/2010/main" val="2022639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BB31ED5-7F6A-4D3F-889A-074440A2DABD}" type="slidenum">
              <a:rPr lang="en-US" altLang="en-US"/>
              <a:pPr>
                <a:defRPr/>
              </a:pPr>
              <a:t>‹#›</a:t>
            </a:fld>
            <a:endParaRPr lang="en-US" altLang="en-US" dirty="0"/>
          </a:p>
        </p:txBody>
      </p:sp>
    </p:spTree>
    <p:extLst>
      <p:ext uri="{BB962C8B-B14F-4D97-AF65-F5344CB8AC3E}">
        <p14:creationId xmlns:p14="http://schemas.microsoft.com/office/powerpoint/2010/main" val="740967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A3A112F4-BBCB-42BA-B900-426BBB7B8B45}" type="slidenum">
              <a:rPr lang="en-US" altLang="en-US"/>
              <a:pPr>
                <a:defRPr/>
              </a:pPr>
              <a:t>‹#›</a:t>
            </a:fld>
            <a:endParaRPr lang="en-US" altLang="en-US" dirty="0"/>
          </a:p>
        </p:txBody>
      </p:sp>
    </p:spTree>
    <p:extLst>
      <p:ext uri="{BB962C8B-B14F-4D97-AF65-F5344CB8AC3E}">
        <p14:creationId xmlns:p14="http://schemas.microsoft.com/office/powerpoint/2010/main" val="1234441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78E29B96-C9B1-4F75-AEE0-538BE458CB8F}" type="slidenum">
              <a:rPr lang="en-US" altLang="en-US"/>
              <a:pPr>
                <a:defRPr/>
              </a:pPr>
              <a:t>‹#›</a:t>
            </a:fld>
            <a:endParaRPr lang="en-US" altLang="en-US" dirty="0"/>
          </a:p>
        </p:txBody>
      </p:sp>
    </p:spTree>
    <p:extLst>
      <p:ext uri="{BB962C8B-B14F-4D97-AF65-F5344CB8AC3E}">
        <p14:creationId xmlns:p14="http://schemas.microsoft.com/office/powerpoint/2010/main" val="1249831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BF8A2FCC-3E96-464D-BB05-1DA351A27FFF}" type="slidenum">
              <a:rPr lang="en-US" altLang="en-US"/>
              <a:pPr>
                <a:defRPr/>
              </a:pPr>
              <a:t>‹#›</a:t>
            </a:fld>
            <a:endParaRPr lang="en-US" altLang="en-US" dirty="0"/>
          </a:p>
        </p:txBody>
      </p:sp>
    </p:spTree>
    <p:extLst>
      <p:ext uri="{BB962C8B-B14F-4D97-AF65-F5344CB8AC3E}">
        <p14:creationId xmlns:p14="http://schemas.microsoft.com/office/powerpoint/2010/main" val="139569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D27BA794-D3B8-42DF-AF55-B414E84C88D7}" type="slidenum">
              <a:rPr lang="en-US" altLang="en-US"/>
              <a:pPr>
                <a:defRPr/>
              </a:pPr>
              <a:t>‹#›</a:t>
            </a:fld>
            <a:endParaRPr lang="en-US" altLang="en-US" dirty="0"/>
          </a:p>
        </p:txBody>
      </p:sp>
    </p:spTree>
    <p:extLst>
      <p:ext uri="{BB962C8B-B14F-4D97-AF65-F5344CB8AC3E}">
        <p14:creationId xmlns:p14="http://schemas.microsoft.com/office/powerpoint/2010/main" val="3118227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B841E35E-862B-42A3-B4C5-D2A73C9D324B}" type="slidenum">
              <a:rPr lang="en-US" altLang="en-US"/>
              <a:pPr>
                <a:defRPr/>
              </a:pPr>
              <a:t>‹#›</a:t>
            </a:fld>
            <a:endParaRPr lang="en-US" altLang="en-US" dirty="0"/>
          </a:p>
        </p:txBody>
      </p:sp>
    </p:spTree>
    <p:extLst>
      <p:ext uri="{BB962C8B-B14F-4D97-AF65-F5344CB8AC3E}">
        <p14:creationId xmlns:p14="http://schemas.microsoft.com/office/powerpoint/2010/main" val="41576952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4EF5D1EC-3528-4029-BA7D-24550CF4754D}" type="slidenum">
              <a:rPr lang="en-US" altLang="en-US"/>
              <a:pPr>
                <a:defRPr/>
              </a:pPr>
              <a:t>‹#›</a:t>
            </a:fld>
            <a:endParaRPr lang="en-US" altLang="en-US" dirty="0"/>
          </a:p>
        </p:txBody>
      </p:sp>
    </p:spTree>
    <p:extLst>
      <p:ext uri="{BB962C8B-B14F-4D97-AF65-F5344CB8AC3E}">
        <p14:creationId xmlns:p14="http://schemas.microsoft.com/office/powerpoint/2010/main" val="1647234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84C684F-D186-47C5-8DC5-2ACA5543A9E2}" type="slidenum">
              <a:rPr lang="en-US" altLang="en-US"/>
              <a:pPr>
                <a:defRPr/>
              </a:pPr>
              <a:t>‹#›</a:t>
            </a:fld>
            <a:endParaRPr lang="en-US" altLang="en-US" dirty="0"/>
          </a:p>
        </p:txBody>
      </p:sp>
    </p:spTree>
    <p:extLst>
      <p:ext uri="{BB962C8B-B14F-4D97-AF65-F5344CB8AC3E}">
        <p14:creationId xmlns:p14="http://schemas.microsoft.com/office/powerpoint/2010/main" val="40388272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06C05163-EE0E-4E33-92F7-45F884AE7AC2}" type="slidenum">
              <a:rPr lang="en-US" altLang="en-US"/>
              <a:pPr>
                <a:defRPr/>
              </a:pPr>
              <a:t>‹#›</a:t>
            </a:fld>
            <a:endParaRPr lang="en-US" altLang="en-US" dirty="0"/>
          </a:p>
        </p:txBody>
      </p:sp>
    </p:spTree>
    <p:extLst>
      <p:ext uri="{BB962C8B-B14F-4D97-AF65-F5344CB8AC3E}">
        <p14:creationId xmlns:p14="http://schemas.microsoft.com/office/powerpoint/2010/main" val="10988081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775AF1AE-E0C2-400E-9F0A-DF7A0110E8CD}" type="slidenum">
              <a:rPr lang="en-US" altLang="en-US"/>
              <a:pPr>
                <a:defRPr/>
              </a:pPr>
              <a:t>‹#›</a:t>
            </a:fld>
            <a:endParaRPr lang="en-US" altLang="en-US" dirty="0"/>
          </a:p>
        </p:txBody>
      </p:sp>
    </p:spTree>
    <p:extLst>
      <p:ext uri="{BB962C8B-B14F-4D97-AF65-F5344CB8AC3E}">
        <p14:creationId xmlns:p14="http://schemas.microsoft.com/office/powerpoint/2010/main" val="7495635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D949CB4B-EFB3-4835-93EF-AA49A02AE23C}" type="slidenum">
              <a:rPr lang="en-US" altLang="en-US"/>
              <a:pPr>
                <a:defRPr/>
              </a:pPr>
              <a:t>‹#›</a:t>
            </a:fld>
            <a:endParaRPr lang="en-US" altLang="en-US" dirty="0"/>
          </a:p>
        </p:txBody>
      </p:sp>
    </p:spTree>
    <p:extLst>
      <p:ext uri="{BB962C8B-B14F-4D97-AF65-F5344CB8AC3E}">
        <p14:creationId xmlns:p14="http://schemas.microsoft.com/office/powerpoint/2010/main" val="28929418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AB7F2334-FBB7-49A5-81BE-03DFDC5154DF}" type="slidenum">
              <a:rPr lang="en-US" altLang="en-US"/>
              <a:pPr>
                <a:defRPr/>
              </a:pPr>
              <a:t>‹#›</a:t>
            </a:fld>
            <a:endParaRPr lang="en-US" altLang="en-US" dirty="0"/>
          </a:p>
        </p:txBody>
      </p:sp>
    </p:spTree>
    <p:extLst>
      <p:ext uri="{BB962C8B-B14F-4D97-AF65-F5344CB8AC3E}">
        <p14:creationId xmlns:p14="http://schemas.microsoft.com/office/powerpoint/2010/main" val="33415216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34E5207D-A552-4238-8225-AAA165CFF1C5}" type="slidenum">
              <a:rPr lang="en-US" altLang="en-US"/>
              <a:pPr>
                <a:defRPr/>
              </a:pPr>
              <a:t>‹#›</a:t>
            </a:fld>
            <a:endParaRPr lang="en-US" altLang="en-US" dirty="0"/>
          </a:p>
        </p:txBody>
      </p:sp>
    </p:spTree>
    <p:extLst>
      <p:ext uri="{BB962C8B-B14F-4D97-AF65-F5344CB8AC3E}">
        <p14:creationId xmlns:p14="http://schemas.microsoft.com/office/powerpoint/2010/main" val="28623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634D357B-9E16-4899-A66E-6386FEDE1EB1}" type="slidenum">
              <a:rPr lang="en-US" altLang="en-US"/>
              <a:pPr>
                <a:defRPr/>
              </a:pPr>
              <a:t>‹#›</a:t>
            </a:fld>
            <a:endParaRPr lang="en-US" altLang="en-US" dirty="0"/>
          </a:p>
        </p:txBody>
      </p:sp>
    </p:spTree>
    <p:extLst>
      <p:ext uri="{BB962C8B-B14F-4D97-AF65-F5344CB8AC3E}">
        <p14:creationId xmlns:p14="http://schemas.microsoft.com/office/powerpoint/2010/main" val="248879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6D5DF7BF-8974-4461-BED7-EDCD401AB789}" type="slidenum">
              <a:rPr lang="en-US" altLang="en-US"/>
              <a:pPr>
                <a:defRPr/>
              </a:pPr>
              <a:t>‹#›</a:t>
            </a:fld>
            <a:endParaRPr lang="en-US" altLang="en-US" dirty="0"/>
          </a:p>
        </p:txBody>
      </p:sp>
    </p:spTree>
    <p:extLst>
      <p:ext uri="{BB962C8B-B14F-4D97-AF65-F5344CB8AC3E}">
        <p14:creationId xmlns:p14="http://schemas.microsoft.com/office/powerpoint/2010/main" val="2080563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82C702D8-77FF-4DD3-8419-56C9FE8B69C6}" type="slidenum">
              <a:rPr lang="en-US" altLang="en-US"/>
              <a:pPr>
                <a:defRPr/>
              </a:pPr>
              <a:t>‹#›</a:t>
            </a:fld>
            <a:endParaRPr lang="en-US" altLang="en-US" dirty="0"/>
          </a:p>
        </p:txBody>
      </p:sp>
    </p:spTree>
    <p:extLst>
      <p:ext uri="{BB962C8B-B14F-4D97-AF65-F5344CB8AC3E}">
        <p14:creationId xmlns:p14="http://schemas.microsoft.com/office/powerpoint/2010/main" val="118703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0DECBD23-D995-417E-B353-A38EA55D1040}" type="slidenum">
              <a:rPr lang="en-US" altLang="en-US"/>
              <a:pPr>
                <a:defRPr/>
              </a:pPr>
              <a:t>‹#›</a:t>
            </a:fld>
            <a:endParaRPr lang="en-US" altLang="en-US" dirty="0"/>
          </a:p>
        </p:txBody>
      </p:sp>
    </p:spTree>
    <p:extLst>
      <p:ext uri="{BB962C8B-B14F-4D97-AF65-F5344CB8AC3E}">
        <p14:creationId xmlns:p14="http://schemas.microsoft.com/office/powerpoint/2010/main" val="209083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312F1A49-70CC-4BA4-8EF2-1EA38677A404}" type="slidenum">
              <a:rPr lang="en-US" altLang="en-US"/>
              <a:pPr>
                <a:defRPr/>
              </a:pPr>
              <a:t>‹#›</a:t>
            </a:fld>
            <a:endParaRPr lang="en-US" altLang="en-US" dirty="0"/>
          </a:p>
        </p:txBody>
      </p:sp>
    </p:spTree>
    <p:extLst>
      <p:ext uri="{BB962C8B-B14F-4D97-AF65-F5344CB8AC3E}">
        <p14:creationId xmlns:p14="http://schemas.microsoft.com/office/powerpoint/2010/main" val="56272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73FA384D-40F4-49BA-838C-A6DB5EDD0BD1}" type="slidenum">
              <a:rPr lang="en-US" altLang="en-US"/>
              <a:pPr>
                <a:defRPr/>
              </a:pPr>
              <a:t>‹#›</a:t>
            </a:fld>
            <a:endParaRPr lang="en-US" altLang="en-US" dirty="0"/>
          </a:p>
        </p:txBody>
      </p:sp>
    </p:spTree>
    <p:extLst>
      <p:ext uri="{BB962C8B-B14F-4D97-AF65-F5344CB8AC3E}">
        <p14:creationId xmlns:p14="http://schemas.microsoft.com/office/powerpoint/2010/main" val="307384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A35CA007-CDBD-44A8-9DC8-1E484B63E3A1}" type="slidenum">
              <a:rPr lang="en-US" altLang="en-US"/>
              <a:pPr>
                <a:defRPr/>
              </a:pPr>
              <a:t>‹#›</a:t>
            </a:fld>
            <a:endParaRPr lang="en-US" altLang="en-US" dirty="0"/>
          </a:p>
        </p:txBody>
      </p:sp>
    </p:spTree>
    <p:extLst>
      <p:ext uri="{BB962C8B-B14F-4D97-AF65-F5344CB8AC3E}">
        <p14:creationId xmlns:p14="http://schemas.microsoft.com/office/powerpoint/2010/main" val="2728455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_no seal.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0893EBAF-6DF3-4AD4-AA3B-80396FB144F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8" descr="background_officialState_v4_seal.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Rectangle 3"/>
          <p:cNvSpPr>
            <a:spLocks noGrp="1" noChangeArrowheads="1"/>
          </p:cNvSpPr>
          <p:nvPr>
            <p:ph type="body" idx="1"/>
          </p:nvPr>
        </p:nvSpPr>
        <p:spPr bwMode="auto">
          <a:xfrm>
            <a:off x="457200" y="2057400"/>
            <a:ext cx="82296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172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F221288E-1092-4CE7-924A-4650DEEDEAE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6410367-FBF2-442E-A5C1-D2088186CCC1}" type="slidenum">
              <a:rPr lang="en-US" altLang="en-US" sz="1400" smtClean="0"/>
              <a:pPr>
                <a:spcBef>
                  <a:spcPct val="0"/>
                </a:spcBef>
                <a:buFontTx/>
                <a:buNone/>
              </a:pPr>
              <a:t>1</a:t>
            </a:fld>
            <a:endParaRPr lang="en-US" altLang="en-US" sz="1400" dirty="0"/>
          </a:p>
        </p:txBody>
      </p:sp>
      <p:sp>
        <p:nvSpPr>
          <p:cNvPr id="4099" name="Rectangle 4"/>
          <p:cNvSpPr>
            <a:spLocks noChangeArrowheads="1"/>
          </p:cNvSpPr>
          <p:nvPr/>
        </p:nvSpPr>
        <p:spPr bwMode="auto">
          <a:xfrm>
            <a:off x="0" y="8382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n-US" altLang="en-US" sz="3600" b="1" dirty="0">
                <a:solidFill>
                  <a:schemeClr val="accent2"/>
                </a:solidFill>
                <a:latin typeface="+mj-lt"/>
                <a:ea typeface="+mj-ea"/>
                <a:cs typeface="+mj-cs"/>
              </a:rPr>
              <a:t>Track 2 Working Group 4th Meeting</a:t>
            </a:r>
            <a:endParaRPr lang="en-US" altLang="en-US" sz="3600" b="1" dirty="0">
              <a:solidFill>
                <a:srgbClr val="333399"/>
              </a:solidFill>
              <a:latin typeface="Arial"/>
              <a:ea typeface="+mj-ea"/>
              <a:cs typeface="Arial"/>
            </a:endParaRPr>
          </a:p>
        </p:txBody>
      </p:sp>
      <p:sp>
        <p:nvSpPr>
          <p:cNvPr id="4100" name="Rectangle 8"/>
          <p:cNvSpPr>
            <a:spLocks noChangeArrowheads="1"/>
          </p:cNvSpPr>
          <p:nvPr/>
        </p:nvSpPr>
        <p:spPr bwMode="auto">
          <a:xfrm>
            <a:off x="152400" y="44196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br>
              <a:rPr lang="en-US" altLang="en-US" sz="1600" b="1" dirty="0"/>
            </a:br>
            <a:r>
              <a:rPr lang="en-US" altLang="en-US" sz="2800" b="1" dirty="0"/>
              <a:t>Energy Division Staff and Contractors</a:t>
            </a:r>
          </a:p>
          <a:p>
            <a:pPr algn="ctr" eaLnBrk="1" hangingPunct="1">
              <a:buFontTx/>
              <a:buNone/>
            </a:pPr>
            <a:r>
              <a:rPr lang="en-US" altLang="en-US" sz="2400" dirty="0"/>
              <a:t>Energy Efficiency Industrial/Agricultural Programs</a:t>
            </a:r>
          </a:p>
          <a:p>
            <a:pPr algn="ctr" eaLnBrk="1" hangingPunct="1">
              <a:buFontTx/>
              <a:buNone/>
            </a:pPr>
            <a:r>
              <a:rPr lang="en-US" altLang="en-US" sz="2400" dirty="0"/>
              <a:t>and Portfolio Forecasting</a:t>
            </a:r>
            <a:endParaRPr lang="en-US" altLang="en-US" sz="2400" b="1" i="1" dirty="0"/>
          </a:p>
          <a:p>
            <a:pPr algn="ctr" eaLnBrk="1" hangingPunct="1">
              <a:lnSpc>
                <a:spcPct val="80000"/>
              </a:lnSpc>
              <a:spcAft>
                <a:spcPct val="50000"/>
              </a:spcAft>
              <a:buFontTx/>
              <a:buNone/>
            </a:pPr>
            <a:r>
              <a:rPr lang="en-US" altLang="en-US" sz="2400" b="1" dirty="0"/>
              <a:t>California Public Utilities Commission</a:t>
            </a:r>
            <a:endParaRPr lang="en-US" altLang="en-US" sz="1600" b="1" dirty="0"/>
          </a:p>
          <a:p>
            <a:pPr algn="ctr" eaLnBrk="1" hangingPunct="1">
              <a:lnSpc>
                <a:spcPct val="80000"/>
              </a:lnSpc>
              <a:spcAft>
                <a:spcPct val="25000"/>
              </a:spcAft>
              <a:buFontTx/>
              <a:buNone/>
            </a:pPr>
            <a:r>
              <a:rPr lang="en-US" altLang="en-US" sz="1400" b="1" dirty="0"/>
              <a:t>May 24, 2017</a:t>
            </a:r>
          </a:p>
        </p:txBody>
      </p:sp>
      <p:sp>
        <p:nvSpPr>
          <p:cNvPr id="4101" name="Rectangle 9"/>
          <p:cNvSpPr>
            <a:spLocks noChangeArrowheads="1"/>
          </p:cNvSpPr>
          <p:nvPr/>
        </p:nvSpPr>
        <p:spPr bwMode="auto">
          <a:xfrm>
            <a:off x="457200" y="6248400"/>
            <a:ext cx="3048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km-KH" altLang="en-US" sz="1800"/>
          </a:p>
        </p:txBody>
      </p:sp>
      <p:pic>
        <p:nvPicPr>
          <p:cNvPr id="4102" name="Picture 10" descr="PUC_ColorSeal_PowerPoi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757363"/>
            <a:ext cx="2438400" cy="243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686800" cy="5197475"/>
          </a:xfrm>
        </p:spPr>
        <p:txBody>
          <a:bodyPr/>
          <a:lstStyle/>
          <a:p>
            <a:pPr marL="0" indent="0">
              <a:buNone/>
            </a:pPr>
            <a:r>
              <a:rPr lang="en-US" sz="2800" dirty="0"/>
              <a:t>Resolution E-4818 Order</a:t>
            </a:r>
          </a:p>
          <a:p>
            <a:pPr marL="400050" lvl="1" indent="0">
              <a:buNone/>
            </a:pPr>
            <a:r>
              <a:rPr lang="en-US" sz="2000" dirty="0"/>
              <a:t>“23. 	For purposes of determining the appropriate tiered incentive treatment, CPUC staff have discretion to aggregate applications when they are from the same customer and appear to be the same project.</a:t>
            </a:r>
          </a:p>
          <a:p>
            <a:pPr marL="400050" lvl="1" indent="0">
              <a:buNone/>
            </a:pPr>
            <a:endParaRPr lang="en-US" sz="2000" dirty="0"/>
          </a:p>
          <a:p>
            <a:pPr marL="400050" lvl="1" indent="0">
              <a:buNone/>
            </a:pPr>
            <a:r>
              <a:rPr lang="en-US" sz="2000" dirty="0"/>
              <a:t>24. 	We do not adopt the specific preponderance of evidence requirements for Tier 1 and Tier 2, as outlined in Section 6 of the working group guidance.  For this reason, we prohibit the use of a tiered approach to the preponderance of evidence requirements until specific requirements for the tiers are adopted.”</a:t>
            </a:r>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10</a:t>
            </a:fld>
            <a:endParaRPr lang="en-US" altLang="en-US" dirty="0"/>
          </a:p>
        </p:txBody>
      </p:sp>
      <p:sp>
        <p:nvSpPr>
          <p:cNvPr id="5" name="Title 1"/>
          <p:cNvSpPr>
            <a:spLocks noGrp="1"/>
          </p:cNvSpPr>
          <p:nvPr>
            <p:ph type="title"/>
          </p:nvPr>
        </p:nvSpPr>
        <p:spPr>
          <a:xfrm>
            <a:off x="0" y="669925"/>
            <a:ext cx="9144000" cy="990600"/>
          </a:xfrm>
        </p:spPr>
        <p:txBody>
          <a:bodyPr/>
          <a:lstStyle/>
          <a:p>
            <a:r>
              <a:rPr lang="en-US" sz="3600" dirty="0">
                <a:cs typeface="Arial"/>
              </a:rPr>
              <a:t>Task 3: POE Evidence for Tier 1-2</a:t>
            </a:r>
          </a:p>
        </p:txBody>
      </p:sp>
    </p:spTree>
    <p:extLst>
      <p:ext uri="{BB962C8B-B14F-4D97-AF65-F5344CB8AC3E}">
        <p14:creationId xmlns:p14="http://schemas.microsoft.com/office/powerpoint/2010/main" val="5112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686800" cy="5197475"/>
          </a:xfrm>
        </p:spPr>
        <p:txBody>
          <a:bodyPr/>
          <a:lstStyle/>
          <a:p>
            <a:pPr marL="0" indent="0">
              <a:buNone/>
            </a:pPr>
            <a:r>
              <a:rPr lang="en-US" sz="2800" dirty="0"/>
              <a:t>Resolution E-4818 Order</a:t>
            </a:r>
          </a:p>
          <a:p>
            <a:pPr marL="400050" lvl="1" indent="0">
              <a:buNone/>
            </a:pPr>
            <a:r>
              <a:rPr lang="en-US" sz="2000" dirty="0"/>
              <a:t>“25. 	… We ask the Track 2 working group to address the following in their deliberations and recommendations, and that recommendations be presented to Commission staff no later than June 30, 2017:</a:t>
            </a:r>
          </a:p>
          <a:p>
            <a:pPr lvl="1" indent="-342900">
              <a:buFont typeface="Wingdings" panose="05000000000000000000" pitchFamily="2" charset="2"/>
              <a:buChar char="§"/>
            </a:pPr>
            <a:r>
              <a:rPr lang="en-US" sz="2000" dirty="0"/>
              <a:t>Develop recommendations for what should constitute Tier 1 and Tier 2 Preponderance of Evidence requirements.”</a:t>
            </a:r>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11</a:t>
            </a:fld>
            <a:endParaRPr lang="en-US" altLang="en-US" dirty="0"/>
          </a:p>
        </p:txBody>
      </p:sp>
      <p:sp>
        <p:nvSpPr>
          <p:cNvPr id="5" name="Title 1"/>
          <p:cNvSpPr>
            <a:spLocks noGrp="1"/>
          </p:cNvSpPr>
          <p:nvPr>
            <p:ph type="title"/>
          </p:nvPr>
        </p:nvSpPr>
        <p:spPr>
          <a:xfrm>
            <a:off x="0" y="669925"/>
            <a:ext cx="9144000" cy="990600"/>
          </a:xfrm>
        </p:spPr>
        <p:txBody>
          <a:bodyPr/>
          <a:lstStyle/>
          <a:p>
            <a:r>
              <a:rPr lang="en-US" sz="3600" dirty="0">
                <a:cs typeface="Arial"/>
              </a:rPr>
              <a:t>Task 3: POE Evidence for Tier 1-2</a:t>
            </a:r>
          </a:p>
        </p:txBody>
      </p:sp>
    </p:spTree>
    <p:extLst>
      <p:ext uri="{BB962C8B-B14F-4D97-AF65-F5344CB8AC3E}">
        <p14:creationId xmlns:p14="http://schemas.microsoft.com/office/powerpoint/2010/main" val="166517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lstStyle/>
          <a:p>
            <a:r>
              <a:rPr lang="en-US" sz="3600" dirty="0">
                <a:cs typeface="Arial"/>
              </a:rPr>
              <a:t>Task 3: POE Evidence for Tier 1-2</a:t>
            </a:r>
            <a:endParaRPr lang="en-US" sz="3600" dirty="0"/>
          </a:p>
        </p:txBody>
      </p:sp>
      <p:sp>
        <p:nvSpPr>
          <p:cNvPr id="3" name="Content Placeholder 2"/>
          <p:cNvSpPr>
            <a:spLocks noGrp="1"/>
          </p:cNvSpPr>
          <p:nvPr>
            <p:ph idx="1"/>
          </p:nvPr>
        </p:nvSpPr>
        <p:spPr>
          <a:xfrm>
            <a:off x="457200" y="1371600"/>
            <a:ext cx="8229600" cy="5181600"/>
          </a:xfrm>
        </p:spPr>
        <p:txBody>
          <a:bodyPr/>
          <a:lstStyle/>
          <a:p>
            <a:pPr marL="0" indent="0">
              <a:buNone/>
            </a:pPr>
            <a:r>
              <a:rPr lang="en-US" sz="2000" dirty="0"/>
              <a:t>“Despite agreement on using a tiered approach and in defining them with the incentives values in the bullets above, the working group was not able to agree on what would constitute sufficient documentation standards for the lower rigor tiers (i.e. Tier 1 and Tier 2). Parties could not agree as to whether the lowest rigor tier would involve an interview conducted by an independent third party, or program administrator, or implementer. There were also differing perspectives on whether the questionnaire should be program specific or general, whether the language in the questionnaire should indicate there would be consequences for misrepresenting facts, and even whether an interview should be conducted at all. Working group facilitators present their best approximation of a ”middle ground” solution, representing no one perspective nor a negotiated compromise. We do not adopt these policies because there were such large differences in the related opinions of different stakeholder groups on these issues, and we feel the policy requires further development before it can be adopted.”</a:t>
            </a:r>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12</a:t>
            </a:fld>
            <a:endParaRPr lang="en-US" altLang="en-US" dirty="0"/>
          </a:p>
        </p:txBody>
      </p:sp>
    </p:spTree>
    <p:extLst>
      <p:ext uri="{BB962C8B-B14F-4D97-AF65-F5344CB8AC3E}">
        <p14:creationId xmlns:p14="http://schemas.microsoft.com/office/powerpoint/2010/main" val="1891872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686800" cy="5197475"/>
          </a:xfrm>
        </p:spPr>
        <p:txBody>
          <a:bodyPr/>
          <a:lstStyle/>
          <a:p>
            <a:pPr marL="0" indent="0">
              <a:buNone/>
            </a:pPr>
            <a:r>
              <a:rPr lang="en-US" sz="2800" dirty="0"/>
              <a:t>Three Categories of Evidence/Documentation Requirements – Commission Staff Perspectives</a:t>
            </a:r>
          </a:p>
          <a:p>
            <a:pPr marL="400050" lvl="1" indent="0">
              <a:buNone/>
            </a:pPr>
            <a:r>
              <a:rPr lang="en-US" sz="2000" dirty="0"/>
              <a:t>Note: The level or rigor and detail of elements in each of these categories is expected to vary greatly by the dollar amount of the incentive (or other costs) paid via ratepayer funds</a:t>
            </a:r>
          </a:p>
          <a:p>
            <a:pPr marL="457200" indent="-457200">
              <a:buFont typeface="+mj-lt"/>
              <a:buAutoNum type="arabicPeriod"/>
            </a:pPr>
            <a:r>
              <a:rPr lang="en-US" sz="2400" dirty="0"/>
              <a:t>Equipment condition and ability to remain in service meeting customer requirements for its RUL</a:t>
            </a:r>
          </a:p>
          <a:p>
            <a:pPr marL="400050" lvl="1" indent="0">
              <a:buNone/>
            </a:pPr>
            <a:r>
              <a:rPr lang="en-US" sz="2000" dirty="0"/>
              <a:t>Examples types of evidence</a:t>
            </a:r>
          </a:p>
          <a:p>
            <a:pPr lvl="1">
              <a:buFont typeface="Wingdings" panose="05000000000000000000" pitchFamily="2" charset="2"/>
              <a:buChar char="ü"/>
            </a:pPr>
            <a:r>
              <a:rPr lang="en-US" sz="2000" dirty="0"/>
              <a:t>Photos/Videos </a:t>
            </a:r>
          </a:p>
          <a:p>
            <a:pPr lvl="1">
              <a:buFont typeface="Wingdings" panose="05000000000000000000" pitchFamily="2" charset="2"/>
              <a:buChar char="ü"/>
            </a:pPr>
            <a:r>
              <a:rPr lang="en-US" sz="2000" dirty="0"/>
              <a:t>Current and past maintenance and repairs history/records and costs</a:t>
            </a:r>
          </a:p>
          <a:p>
            <a:pPr lvl="1">
              <a:buFont typeface="Wingdings" panose="05000000000000000000" pitchFamily="2" charset="2"/>
              <a:buChar char="ü"/>
            </a:pPr>
            <a:r>
              <a:rPr lang="en-US" sz="2000" dirty="0"/>
              <a:t>Operating data</a:t>
            </a:r>
          </a:p>
          <a:p>
            <a:pPr lvl="1">
              <a:buFont typeface="Wingdings" panose="05000000000000000000" pitchFamily="2" charset="2"/>
              <a:buChar char="ü"/>
            </a:pPr>
            <a:r>
              <a:rPr lang="en-US" sz="2000" dirty="0"/>
              <a:t>Reliability history and issues</a:t>
            </a:r>
          </a:p>
          <a:p>
            <a:pPr lvl="1">
              <a:buFont typeface="Wingdings" panose="05000000000000000000" pitchFamily="2" charset="2"/>
              <a:buChar char="ü"/>
            </a:pPr>
            <a:r>
              <a:rPr lang="en-US" sz="2000" dirty="0"/>
              <a:t>Information on current plans or budgeting for expansions, remodels, replacements</a:t>
            </a:r>
          </a:p>
          <a:p>
            <a:pPr marL="457200" indent="-457200">
              <a:buFont typeface="+mj-lt"/>
              <a:buAutoNum type="arabicPeriod"/>
            </a:pPr>
            <a:endParaRPr lang="en-US" sz="2000" dirty="0"/>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13</a:t>
            </a:fld>
            <a:endParaRPr lang="en-US" altLang="en-US" dirty="0"/>
          </a:p>
        </p:txBody>
      </p:sp>
      <p:sp>
        <p:nvSpPr>
          <p:cNvPr id="5" name="Title 1"/>
          <p:cNvSpPr>
            <a:spLocks noGrp="1"/>
          </p:cNvSpPr>
          <p:nvPr>
            <p:ph type="title"/>
          </p:nvPr>
        </p:nvSpPr>
        <p:spPr>
          <a:xfrm>
            <a:off x="0" y="669925"/>
            <a:ext cx="9144000" cy="990600"/>
          </a:xfrm>
        </p:spPr>
        <p:txBody>
          <a:bodyPr/>
          <a:lstStyle/>
          <a:p>
            <a:r>
              <a:rPr lang="en-US" sz="3600" dirty="0">
                <a:cs typeface="Arial"/>
              </a:rPr>
              <a:t>Task 3: POE Evidence for Tier 1-2</a:t>
            </a:r>
          </a:p>
        </p:txBody>
      </p:sp>
    </p:spTree>
    <p:extLst>
      <p:ext uri="{BB962C8B-B14F-4D97-AF65-F5344CB8AC3E}">
        <p14:creationId xmlns:p14="http://schemas.microsoft.com/office/powerpoint/2010/main" val="3654717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686800" cy="5197475"/>
          </a:xfrm>
        </p:spPr>
        <p:txBody>
          <a:bodyPr/>
          <a:lstStyle/>
          <a:p>
            <a:pPr marL="0" indent="0">
              <a:buNone/>
            </a:pPr>
            <a:r>
              <a:rPr lang="en-US" sz="2800" dirty="0"/>
              <a:t>Three Categories of Evidence/Documentation Requirements – Commission Staff Perspectives</a:t>
            </a:r>
          </a:p>
          <a:p>
            <a:pPr marL="400050" lvl="1" indent="0">
              <a:buNone/>
            </a:pPr>
            <a:r>
              <a:rPr lang="en-US" sz="2000" dirty="0"/>
              <a:t>Note: The level or rigor and detail of elements in each of these categories is expected to vary greatly by the dollar amount of the incentive (or other costs) paid via ratepayer funds</a:t>
            </a:r>
          </a:p>
          <a:p>
            <a:pPr marL="457200" indent="-457200">
              <a:buFont typeface="+mj-lt"/>
              <a:buAutoNum type="arabicPeriod" startAt="2"/>
            </a:pPr>
            <a:r>
              <a:rPr lang="en-US" sz="2400" dirty="0"/>
              <a:t>Establish program influence to accelerate</a:t>
            </a:r>
          </a:p>
          <a:p>
            <a:pPr lvl="1">
              <a:buFont typeface="Wingdings" panose="05000000000000000000" pitchFamily="2" charset="2"/>
              <a:buChar char="ü"/>
            </a:pPr>
            <a:r>
              <a:rPr lang="en-US" sz="2000" dirty="0"/>
              <a:t>Documentation establishing customer choice of a lower efficiency lower cost alternative prior to program intervention; and/or</a:t>
            </a:r>
          </a:p>
          <a:p>
            <a:pPr lvl="1">
              <a:buFont typeface="Wingdings" panose="05000000000000000000" pitchFamily="2" charset="2"/>
              <a:buChar char="ü"/>
            </a:pPr>
            <a:r>
              <a:rPr lang="en-US" sz="2000" dirty="0"/>
              <a:t>Survey, questionnaire or interview to reveal the customer decision process and how the activities program influenced a change in choice either by information on alternate choices or financial support (or both)</a:t>
            </a:r>
          </a:p>
          <a:p>
            <a:pPr lvl="2">
              <a:buFont typeface="Wingdings" panose="05000000000000000000" pitchFamily="2" charset="2"/>
              <a:buChar char="§"/>
            </a:pPr>
            <a:r>
              <a:rPr lang="en-US" sz="2000" dirty="0"/>
              <a:t>Done by (or in lower incentive projects, confirmed by) non-financially interested (independent) party</a:t>
            </a:r>
          </a:p>
          <a:p>
            <a:pPr marL="457200" indent="-457200">
              <a:buFont typeface="+mj-lt"/>
              <a:buAutoNum type="arabicPeriod" startAt="2"/>
            </a:pPr>
            <a:endParaRPr lang="en-US" sz="2000" dirty="0"/>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14</a:t>
            </a:fld>
            <a:endParaRPr lang="en-US" altLang="en-US" dirty="0"/>
          </a:p>
        </p:txBody>
      </p:sp>
      <p:sp>
        <p:nvSpPr>
          <p:cNvPr id="5" name="Title 1"/>
          <p:cNvSpPr>
            <a:spLocks noGrp="1"/>
          </p:cNvSpPr>
          <p:nvPr>
            <p:ph type="title"/>
          </p:nvPr>
        </p:nvSpPr>
        <p:spPr>
          <a:xfrm>
            <a:off x="0" y="669925"/>
            <a:ext cx="9144000" cy="990600"/>
          </a:xfrm>
        </p:spPr>
        <p:txBody>
          <a:bodyPr/>
          <a:lstStyle/>
          <a:p>
            <a:r>
              <a:rPr lang="en-US" sz="3600" dirty="0">
                <a:cs typeface="Arial"/>
              </a:rPr>
              <a:t>Task 3: POE Evidence for Tier 1-2</a:t>
            </a:r>
          </a:p>
        </p:txBody>
      </p:sp>
    </p:spTree>
    <p:extLst>
      <p:ext uri="{BB962C8B-B14F-4D97-AF65-F5344CB8AC3E}">
        <p14:creationId xmlns:p14="http://schemas.microsoft.com/office/powerpoint/2010/main" val="2525538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r>
              <a:rPr lang="en-US" sz="3600" dirty="0">
                <a:cs typeface="Arial"/>
              </a:rPr>
              <a:t>Task 3: POE Evidence for Tier 1-2</a:t>
            </a:r>
            <a:endParaRPr lang="en-US" sz="3600" dirty="0"/>
          </a:p>
        </p:txBody>
      </p:sp>
      <p:sp>
        <p:nvSpPr>
          <p:cNvPr id="3" name="Content Placeholder 2"/>
          <p:cNvSpPr>
            <a:spLocks noGrp="1"/>
          </p:cNvSpPr>
          <p:nvPr>
            <p:ph idx="1"/>
          </p:nvPr>
        </p:nvSpPr>
        <p:spPr>
          <a:xfrm>
            <a:off x="457200" y="1707356"/>
            <a:ext cx="8229600" cy="4769644"/>
          </a:xfrm>
        </p:spPr>
        <p:txBody>
          <a:bodyPr/>
          <a:lstStyle/>
          <a:p>
            <a:pPr marL="0" indent="0">
              <a:buNone/>
            </a:pPr>
            <a:r>
              <a:rPr lang="en-US" sz="2800" dirty="0"/>
              <a:t>Three Categories of Evidence/Documentation Requirements - – Commission Staff Perspectives</a:t>
            </a:r>
          </a:p>
          <a:p>
            <a:pPr marL="457200" indent="-457200">
              <a:buFont typeface="+mj-lt"/>
              <a:buAutoNum type="arabicPeriod" startAt="3"/>
            </a:pPr>
            <a:r>
              <a:rPr lang="en-US" sz="2400" dirty="0"/>
              <a:t>Customer “Affidavit”</a:t>
            </a:r>
          </a:p>
          <a:p>
            <a:pPr lvl="1">
              <a:buFont typeface="Wingdings" panose="05000000000000000000" pitchFamily="2" charset="2"/>
              <a:buChar char="ü"/>
            </a:pPr>
            <a:r>
              <a:rPr lang="en-US" sz="2000" dirty="0"/>
              <a:t>Informs the customer that the treatment they are applying for involves requirements that exceed those of “standard” offerings and requires addition information to confirm eligibility; but that they may eligible for the “standard” offerings independent of their eligibility for this offering</a:t>
            </a:r>
          </a:p>
          <a:p>
            <a:pPr lvl="1">
              <a:buFont typeface="Wingdings" panose="05000000000000000000" pitchFamily="2" charset="2"/>
              <a:buChar char="ü"/>
            </a:pPr>
            <a:r>
              <a:rPr lang="en-US" sz="2000" dirty="0"/>
              <a:t>Legal language confirming the accuracy of the information they supply that is used to make the determination of eligibility for AR treatment</a:t>
            </a:r>
          </a:p>
          <a:p>
            <a:pPr lvl="1">
              <a:buFont typeface="Wingdings" panose="05000000000000000000" pitchFamily="2" charset="2"/>
              <a:buChar char="ü"/>
            </a:pPr>
            <a:r>
              <a:rPr lang="en-US" sz="2000" dirty="0"/>
              <a:t>Provides for “consequences” of contrary findings – eligibility for AR treatment on the subject project impacted</a:t>
            </a:r>
          </a:p>
          <a:p>
            <a:pPr lvl="1">
              <a:buFont typeface="Wingdings" panose="05000000000000000000" pitchFamily="2" charset="2"/>
              <a:buChar char="Ø"/>
            </a:pPr>
            <a:endParaRPr lang="en-US" dirty="0"/>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15</a:t>
            </a:fld>
            <a:endParaRPr lang="en-US" altLang="en-US" dirty="0"/>
          </a:p>
        </p:txBody>
      </p:sp>
    </p:spTree>
    <p:extLst>
      <p:ext uri="{BB962C8B-B14F-4D97-AF65-F5344CB8AC3E}">
        <p14:creationId xmlns:p14="http://schemas.microsoft.com/office/powerpoint/2010/main" val="2183076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38275"/>
            <a:ext cx="8229600" cy="5283200"/>
          </a:xfrm>
        </p:spPr>
        <p:txBody>
          <a:bodyPr/>
          <a:lstStyle/>
          <a:p>
            <a:pPr marL="0" indent="0">
              <a:buNone/>
            </a:pPr>
            <a:r>
              <a:rPr lang="en-US" dirty="0"/>
              <a:t>Network: SE-Visitor</a:t>
            </a:r>
          </a:p>
          <a:p>
            <a:pPr marL="0" indent="0">
              <a:buNone/>
            </a:pPr>
            <a:r>
              <a:rPr lang="en-US" dirty="0"/>
              <a:t>Keycode: xekx5199</a:t>
            </a:r>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2</a:t>
            </a:fld>
            <a:endParaRPr lang="en-US" altLang="en-US" dirty="0"/>
          </a:p>
        </p:txBody>
      </p:sp>
    </p:spTree>
    <p:extLst>
      <p:ext uri="{BB962C8B-B14F-4D97-AF65-F5344CB8AC3E}">
        <p14:creationId xmlns:p14="http://schemas.microsoft.com/office/powerpoint/2010/main" val="2188327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sz="3600" dirty="0">
                <a:cs typeface="Arial"/>
              </a:rPr>
              <a:t>Task 3: repair-eligible/indefinitely</a:t>
            </a:r>
            <a:endParaRPr lang="en-US" sz="3600" dirty="0"/>
          </a:p>
        </p:txBody>
      </p:sp>
      <p:sp>
        <p:nvSpPr>
          <p:cNvPr id="3" name="Content Placeholder 2"/>
          <p:cNvSpPr>
            <a:spLocks noGrp="1"/>
          </p:cNvSpPr>
          <p:nvPr>
            <p:ph idx="1"/>
          </p:nvPr>
        </p:nvSpPr>
        <p:spPr>
          <a:xfrm>
            <a:off x="457200" y="1438275"/>
            <a:ext cx="8229600" cy="5283200"/>
          </a:xfrm>
        </p:spPr>
        <p:txBody>
          <a:bodyPr/>
          <a:lstStyle/>
          <a:p>
            <a:pPr marL="0" indent="0">
              <a:buNone/>
            </a:pPr>
            <a:r>
              <a:rPr lang="en-US" sz="2800" dirty="0"/>
              <a:t>Resolution E-4818 Order</a:t>
            </a:r>
            <a:endParaRPr lang="en-US" sz="2000" dirty="0"/>
          </a:p>
          <a:p>
            <a:pPr marL="0" indent="0">
              <a:buNone/>
            </a:pPr>
            <a:r>
              <a:rPr lang="en-US" sz="2000" dirty="0"/>
              <a:t>“14. 	We adopt the working group proposal that accelerated replacement is comprised of three sub-categories: early replacement, repair eligible, and repair indefinitely, which shall use equivalent dual baseline savings and cost effectiveness calculations for deemed and calculated downstream programs.</a:t>
            </a:r>
          </a:p>
          <a:p>
            <a:pPr marL="0" indent="0">
              <a:buNone/>
            </a:pPr>
            <a:r>
              <a:rPr lang="en-US" sz="2000" dirty="0"/>
              <a:t>16.	We permit the Program Administrators to apply an accelerated replacement baseline treatment to equipment that qualifies as repair eligible or repair indefinitely where the equipment is older than its predetermined effective useful life.</a:t>
            </a:r>
          </a:p>
          <a:p>
            <a:pPr marL="0" indent="0">
              <a:buNone/>
            </a:pPr>
            <a:r>
              <a:rPr lang="en-US" sz="2000" dirty="0"/>
              <a:t>25. 	… We ask the Track 2 working group to address the following in their deliberations and recommendations, and that recommendations be presented to Commission staff no later than June 30, 2017:</a:t>
            </a:r>
          </a:p>
          <a:p>
            <a:pPr marL="800100"/>
            <a:r>
              <a:rPr lang="en-US" sz="2000" dirty="0"/>
              <a:t>Develop qualification standards and documentation requirements to identify </a:t>
            </a:r>
            <a:r>
              <a:rPr lang="en-US" sz="2000" strike="sngStrike" dirty="0">
                <a:solidFill>
                  <a:srgbClr val="FF0000"/>
                </a:solidFill>
              </a:rPr>
              <a:t>repair eligible and </a:t>
            </a:r>
            <a:r>
              <a:rPr lang="en-US" sz="2000" dirty="0"/>
              <a:t>repair indefinitely measure types.”</a:t>
            </a:r>
          </a:p>
          <a:p>
            <a:endParaRPr lang="en-US" dirty="0"/>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3</a:t>
            </a:fld>
            <a:endParaRPr lang="en-US" altLang="en-US" dirty="0"/>
          </a:p>
        </p:txBody>
      </p:sp>
    </p:spTree>
    <p:extLst>
      <p:ext uri="{BB962C8B-B14F-4D97-AF65-F5344CB8AC3E}">
        <p14:creationId xmlns:p14="http://schemas.microsoft.com/office/powerpoint/2010/main" val="161113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9067800" cy="701675"/>
          </a:xfrm>
        </p:spPr>
        <p:txBody>
          <a:bodyPr/>
          <a:lstStyle/>
          <a:p>
            <a:r>
              <a:rPr lang="en-US" sz="3600" dirty="0">
                <a:cs typeface="Arial"/>
              </a:rPr>
              <a:t>Task 3: repair-eligible/indefinitely</a:t>
            </a:r>
            <a:endParaRPr lang="en-US" sz="3600" dirty="0"/>
          </a:p>
        </p:txBody>
      </p:sp>
      <p:sp>
        <p:nvSpPr>
          <p:cNvPr id="4" name="Slide Number Placeholder 3"/>
          <p:cNvSpPr>
            <a:spLocks noGrp="1"/>
          </p:cNvSpPr>
          <p:nvPr>
            <p:ph type="sldNum" sz="quarter" idx="12"/>
          </p:nvPr>
        </p:nvSpPr>
        <p:spPr/>
        <p:txBody>
          <a:bodyPr/>
          <a:lstStyle/>
          <a:p>
            <a:pPr>
              <a:defRPr/>
            </a:pPr>
            <a:fld id="{E38AA58E-971A-4251-B4DF-1D0CAECD8F7B}" type="slidenum">
              <a:rPr lang="en-US" altLang="en-US" smtClean="0"/>
              <a:pPr>
                <a:defRPr/>
              </a:pPr>
              <a:t>4</a:t>
            </a:fld>
            <a:endParaRPr lang="en-US" altLang="en-US" dirty="0"/>
          </a:p>
        </p:txBody>
      </p:sp>
      <p:sp>
        <p:nvSpPr>
          <p:cNvPr id="5" name="Content Placeholder 2"/>
          <p:cNvSpPr txBox="1">
            <a:spLocks/>
          </p:cNvSpPr>
          <p:nvPr/>
        </p:nvSpPr>
        <p:spPr bwMode="auto">
          <a:xfrm>
            <a:off x="457200" y="16764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r>
              <a:rPr lang="en-US" sz="2800" kern="0" dirty="0"/>
              <a:t>Implementation Issues:</a:t>
            </a:r>
          </a:p>
          <a:p>
            <a:pPr marL="514350" indent="-514350" algn="l">
              <a:buFont typeface="+mj-lt"/>
              <a:buAutoNum type="romanUcPeriod"/>
            </a:pPr>
            <a:r>
              <a:rPr lang="en-US" sz="2400" kern="0" dirty="0"/>
              <a:t>Do we need separate names or can these both be combined into a single wider defined category in terms of treatment in submissions of proposals for treatment of projects/measures as </a:t>
            </a:r>
            <a:r>
              <a:rPr lang="en-US" sz="2400" dirty="0"/>
              <a:t>repair eligible or repair indefinitely</a:t>
            </a:r>
            <a:r>
              <a:rPr lang="en-US" sz="2400" kern="0" dirty="0"/>
              <a:t>? Or are there good reason to keep separate and consider proposals in a separate manner?</a:t>
            </a:r>
          </a:p>
          <a:p>
            <a:pPr algn="l"/>
            <a:endParaRPr lang="en-US" sz="2000" kern="0" dirty="0"/>
          </a:p>
          <a:p>
            <a:pPr marL="800100" lvl="1" indent="-342900" algn="l">
              <a:buFont typeface="Arial" panose="020B0604020202020204" pitchFamily="34" charset="0"/>
              <a:buChar char="•"/>
            </a:pPr>
            <a:r>
              <a:rPr lang="en-US" sz="2000" kern="0" dirty="0"/>
              <a:t>A class of equipment where the age of the equipment relative to its EUL has reduced (less or little) weight in the consideration of evidence for treatment as accelerated replacement. This is not to imply that the age of the equipment has no weight, but rather that if the age exceeds the EUL that alone cannot automatically disqualify the project for consideration using an AR treatment.</a:t>
            </a:r>
          </a:p>
        </p:txBody>
      </p:sp>
    </p:spTree>
    <p:extLst>
      <p:ext uri="{BB962C8B-B14F-4D97-AF65-F5344CB8AC3E}">
        <p14:creationId xmlns:p14="http://schemas.microsoft.com/office/powerpoint/2010/main" val="997733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519"/>
            <a:ext cx="8229600" cy="990600"/>
          </a:xfrm>
        </p:spPr>
        <p:txBody>
          <a:bodyPr/>
          <a:lstStyle/>
          <a:p>
            <a:r>
              <a:rPr lang="en-US" sz="3600" dirty="0">
                <a:cs typeface="Arial"/>
              </a:rPr>
              <a:t>Task 3: repair-eligible/indefinitely</a:t>
            </a:r>
            <a:endParaRPr lang="en-US" sz="3600" dirty="0"/>
          </a:p>
        </p:txBody>
      </p:sp>
      <p:sp>
        <p:nvSpPr>
          <p:cNvPr id="3" name="Content Placeholder 2"/>
          <p:cNvSpPr>
            <a:spLocks noGrp="1"/>
          </p:cNvSpPr>
          <p:nvPr>
            <p:ph idx="1"/>
          </p:nvPr>
        </p:nvSpPr>
        <p:spPr>
          <a:xfrm>
            <a:off x="457200" y="1770459"/>
            <a:ext cx="8305800" cy="4706541"/>
          </a:xfrm>
        </p:spPr>
        <p:txBody>
          <a:bodyPr/>
          <a:lstStyle/>
          <a:p>
            <a:pPr marL="0" indent="0">
              <a:buNone/>
            </a:pPr>
            <a:r>
              <a:rPr lang="en-US" sz="2800" dirty="0"/>
              <a:t>Implementation Issues:</a:t>
            </a:r>
          </a:p>
          <a:p>
            <a:pPr marL="514350" indent="-514350">
              <a:buFont typeface="+mj-lt"/>
              <a:buAutoNum type="romanUcPeriod" startAt="2"/>
            </a:pPr>
            <a:r>
              <a:rPr lang="en-US" sz="2400" dirty="0"/>
              <a:t>It is preferred to have an approach that allows “pre-qualification” of equipment types as eligible while allowing simplified site specific criteria</a:t>
            </a:r>
          </a:p>
          <a:p>
            <a:pPr marL="914400" lvl="1" indent="-514350">
              <a:buFont typeface="Arial" panose="020B0604020202020204" pitchFamily="34" charset="0"/>
              <a:buChar char="•"/>
            </a:pPr>
            <a:r>
              <a:rPr lang="en-US" sz="2000" dirty="0"/>
              <a:t>CPUC will develop a submission/review/approval process for the PAs to submit equipment types that are proposed for this treatment</a:t>
            </a:r>
          </a:p>
          <a:p>
            <a:pPr marL="914400" lvl="1" indent="-514350">
              <a:buFont typeface="Arial" panose="020B0604020202020204" pitchFamily="34" charset="0"/>
              <a:buChar char="•"/>
            </a:pPr>
            <a:r>
              <a:rPr lang="en-US" sz="2000" dirty="0"/>
              <a:t>Submittal would include the equipment types (reference to specific measures, </a:t>
            </a:r>
            <a:r>
              <a:rPr lang="en-US" sz="2000" dirty="0" err="1"/>
              <a:t>workpapers</a:t>
            </a:r>
            <a:r>
              <a:rPr lang="en-US" sz="2000" dirty="0"/>
              <a:t>, etc.), the programs authorized to use the treatment, the evidence supporting the treatment and the criteria that will be used at the site/project/measure level to qualify specific equipment.</a:t>
            </a:r>
          </a:p>
          <a:p>
            <a:endParaRPr lang="en-US" dirty="0"/>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5</a:t>
            </a:fld>
            <a:endParaRPr lang="en-US" altLang="en-US" dirty="0"/>
          </a:p>
        </p:txBody>
      </p:sp>
    </p:spTree>
    <p:extLst>
      <p:ext uri="{BB962C8B-B14F-4D97-AF65-F5344CB8AC3E}">
        <p14:creationId xmlns:p14="http://schemas.microsoft.com/office/powerpoint/2010/main" val="670299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89100"/>
            <a:ext cx="8229600" cy="4864100"/>
          </a:xfrm>
        </p:spPr>
        <p:txBody>
          <a:bodyPr/>
          <a:lstStyle/>
          <a:p>
            <a:pPr marL="0" indent="0">
              <a:buNone/>
            </a:pPr>
            <a:r>
              <a:rPr lang="en-US" sz="2800" dirty="0"/>
              <a:t>Primary change from past treatment: </a:t>
            </a:r>
          </a:p>
          <a:p>
            <a:pPr marL="400050" lvl="1" indent="0">
              <a:buNone/>
            </a:pPr>
            <a:r>
              <a:rPr lang="en-US" sz="2400" dirty="0"/>
              <a:t>Equipment that is older than its effective useful life may qualify for an accelerated replacement baseline treatment where it is determined the equipment is either repair eligible or repair indefinitely.</a:t>
            </a:r>
          </a:p>
          <a:p>
            <a:pPr marL="400050" lvl="1" indent="0">
              <a:buNone/>
            </a:pPr>
            <a:r>
              <a:rPr lang="en-US" sz="2400" dirty="0"/>
              <a:t>Important considerations at portfolio/program/activity level (supported by current/recent evidence):</a:t>
            </a:r>
          </a:p>
          <a:p>
            <a:pPr lvl="1"/>
            <a:r>
              <a:rPr lang="en-US" sz="2000" dirty="0"/>
              <a:t>Standard practice for repair versus replace in the market segment of interest; Functionality and feasibility of repairs.</a:t>
            </a:r>
          </a:p>
          <a:p>
            <a:pPr lvl="1"/>
            <a:r>
              <a:rPr lang="en-US" sz="2000" dirty="0"/>
              <a:t>Non-energy considerations that impact the customer decision process (as much or more than energy cost considerations)</a:t>
            </a:r>
          </a:p>
          <a:p>
            <a:pPr lvl="1"/>
            <a:r>
              <a:rPr lang="en-US" sz="2000" dirty="0"/>
              <a:t>Typical repair versus replace payback from the customer perspective</a:t>
            </a:r>
          </a:p>
          <a:p>
            <a:pPr lvl="1"/>
            <a:endParaRPr lang="en-US" sz="2000" dirty="0"/>
          </a:p>
          <a:p>
            <a:endParaRPr lang="en-US" sz="2800" dirty="0"/>
          </a:p>
          <a:p>
            <a:pPr lvl="1"/>
            <a:endParaRPr lang="en-US" sz="2000" dirty="0"/>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6</a:t>
            </a:fld>
            <a:endParaRPr lang="en-US" altLang="en-US" dirty="0"/>
          </a:p>
        </p:txBody>
      </p:sp>
      <p:sp>
        <p:nvSpPr>
          <p:cNvPr id="6" name="Title 1"/>
          <p:cNvSpPr>
            <a:spLocks noGrp="1"/>
          </p:cNvSpPr>
          <p:nvPr>
            <p:ph type="title"/>
          </p:nvPr>
        </p:nvSpPr>
        <p:spPr>
          <a:xfrm>
            <a:off x="0" y="669925"/>
            <a:ext cx="9220200" cy="990600"/>
          </a:xfrm>
        </p:spPr>
        <p:txBody>
          <a:bodyPr/>
          <a:lstStyle/>
          <a:p>
            <a:r>
              <a:rPr lang="en-US" sz="3600" dirty="0">
                <a:cs typeface="Arial"/>
              </a:rPr>
              <a:t>Task 3: repair-eligible/indefinitely</a:t>
            </a:r>
          </a:p>
        </p:txBody>
      </p:sp>
    </p:spTree>
    <p:extLst>
      <p:ext uri="{BB962C8B-B14F-4D97-AF65-F5344CB8AC3E}">
        <p14:creationId xmlns:p14="http://schemas.microsoft.com/office/powerpoint/2010/main" val="12847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sz="3600" dirty="0">
                <a:cs typeface="Arial"/>
              </a:rPr>
              <a:t>Task 3: repair-eligible/indefinitely</a:t>
            </a:r>
            <a:endParaRPr lang="en-US" sz="3600" dirty="0"/>
          </a:p>
        </p:txBody>
      </p:sp>
      <p:sp>
        <p:nvSpPr>
          <p:cNvPr id="3" name="Content Placeholder 2"/>
          <p:cNvSpPr>
            <a:spLocks noGrp="1"/>
          </p:cNvSpPr>
          <p:nvPr>
            <p:ph idx="1"/>
          </p:nvPr>
        </p:nvSpPr>
        <p:spPr>
          <a:xfrm>
            <a:off x="381000" y="1676400"/>
            <a:ext cx="8229600" cy="5045075"/>
          </a:xfrm>
        </p:spPr>
        <p:txBody>
          <a:bodyPr/>
          <a:lstStyle/>
          <a:p>
            <a:pPr marL="0" indent="0">
              <a:buNone/>
            </a:pPr>
            <a:r>
              <a:rPr lang="en-US" sz="2800" dirty="0"/>
              <a:t>Project level parameters or information of interest</a:t>
            </a:r>
          </a:p>
          <a:p>
            <a:pPr lvl="1"/>
            <a:r>
              <a:rPr lang="en-US" sz="2000" dirty="0"/>
              <a:t>Recent history of repairs/costs and anticipated repairs</a:t>
            </a:r>
          </a:p>
          <a:p>
            <a:pPr lvl="2"/>
            <a:r>
              <a:rPr lang="en-US" sz="1800" dirty="0"/>
              <a:t>Reliability may have cost implications past equipment maintenance</a:t>
            </a:r>
            <a:endParaRPr lang="en-US" sz="1600" dirty="0"/>
          </a:p>
          <a:p>
            <a:pPr lvl="1"/>
            <a:r>
              <a:rPr lang="en-US" sz="2000" dirty="0"/>
              <a:t>Replacement cost versus repair cost</a:t>
            </a:r>
          </a:p>
          <a:p>
            <a:pPr lvl="2"/>
            <a:r>
              <a:rPr lang="en-US" sz="1800" dirty="0"/>
              <a:t>There may be lead-time and/or down-time considerations that can be different and important in the comparison</a:t>
            </a:r>
          </a:p>
          <a:p>
            <a:pPr lvl="1"/>
            <a:r>
              <a:rPr lang="en-US" sz="2000" dirty="0"/>
              <a:t>Impact of repair versus replacement on maintenance costs</a:t>
            </a:r>
          </a:p>
          <a:p>
            <a:pPr lvl="1"/>
            <a:r>
              <a:rPr lang="en-US" sz="2000" dirty="0"/>
              <a:t>Energy savings </a:t>
            </a:r>
          </a:p>
          <a:p>
            <a:pPr lvl="1"/>
            <a:r>
              <a:rPr lang="en-US" sz="2000" dirty="0"/>
              <a:t>Effective useful life of existing and replacement equipment</a:t>
            </a:r>
          </a:p>
          <a:p>
            <a:pPr lvl="2"/>
            <a:r>
              <a:rPr lang="en-US" sz="1800" dirty="0"/>
              <a:t> policy limit of 20 years may have caused reduction for of life for major capital projects – i.e., industrial processes</a:t>
            </a:r>
          </a:p>
          <a:p>
            <a:pPr lvl="1"/>
            <a:r>
              <a:rPr lang="en-US" sz="2000" dirty="0"/>
              <a:t>Remaining useful life of existing (with and without repair) equipment</a:t>
            </a:r>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7</a:t>
            </a:fld>
            <a:endParaRPr lang="en-US" altLang="en-US" dirty="0"/>
          </a:p>
        </p:txBody>
      </p:sp>
    </p:spTree>
    <p:extLst>
      <p:ext uri="{BB962C8B-B14F-4D97-AF65-F5344CB8AC3E}">
        <p14:creationId xmlns:p14="http://schemas.microsoft.com/office/powerpoint/2010/main" val="3857901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sz="3600" dirty="0">
                <a:cs typeface="Arial"/>
              </a:rPr>
              <a:t>Task 2: repair-eligible/indefinitely</a:t>
            </a:r>
            <a:endParaRPr lang="en-US" sz="3600" dirty="0"/>
          </a:p>
        </p:txBody>
      </p:sp>
      <p:sp>
        <p:nvSpPr>
          <p:cNvPr id="3" name="Content Placeholder 2"/>
          <p:cNvSpPr>
            <a:spLocks noGrp="1"/>
          </p:cNvSpPr>
          <p:nvPr>
            <p:ph idx="1"/>
          </p:nvPr>
        </p:nvSpPr>
        <p:spPr>
          <a:xfrm>
            <a:off x="457200" y="1657350"/>
            <a:ext cx="8229600" cy="4495800"/>
          </a:xfrm>
        </p:spPr>
        <p:txBody>
          <a:bodyPr/>
          <a:lstStyle/>
          <a:p>
            <a:pPr marL="0" indent="0">
              <a:buNone/>
            </a:pPr>
            <a:r>
              <a:rPr lang="en-US" sz="2800" dirty="0"/>
              <a:t>Level of rigor depends on incentive level</a:t>
            </a:r>
          </a:p>
          <a:p>
            <a:pPr lvl="1">
              <a:buFont typeface="Arial" panose="020B0604020202020204" pitchFamily="34" charset="0"/>
              <a:buChar char="•"/>
            </a:pPr>
            <a:r>
              <a:rPr lang="en-US" sz="2400" dirty="0"/>
              <a:t>Program submission requirement may always be high while project level criteria may vary greatly by incentive dollar amount</a:t>
            </a:r>
          </a:p>
          <a:p>
            <a:pPr lvl="2">
              <a:buFont typeface="Arial" panose="020B0604020202020204" pitchFamily="34" charset="0"/>
              <a:buChar char="•"/>
            </a:pPr>
            <a:r>
              <a:rPr lang="en-US" sz="2000" dirty="0"/>
              <a:t>Program submissions must fully describe project eligibility criteria with examples, process to be followed to establish eligibility, and documentation archiving requirements</a:t>
            </a:r>
          </a:p>
          <a:p>
            <a:pPr lvl="1">
              <a:buFont typeface="Arial" panose="020B0604020202020204" pitchFamily="34" charset="0"/>
              <a:buChar char="•"/>
            </a:pPr>
            <a:r>
              <a:rPr lang="en-US" sz="2400" dirty="0"/>
              <a:t>Project criteria should always include a consideration of the items on the previous slide. However, lower incentive levels, as with </a:t>
            </a:r>
            <a:r>
              <a:rPr lang="en-US" sz="2400" dirty="0" err="1"/>
              <a:t>PoE</a:t>
            </a:r>
            <a:r>
              <a:rPr lang="en-US" sz="2400" dirty="0"/>
              <a:t> tiers, should have a much lower level – and in some cases very limited – of requirements.</a:t>
            </a:r>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8</a:t>
            </a:fld>
            <a:endParaRPr lang="en-US" altLang="en-US" dirty="0"/>
          </a:p>
        </p:txBody>
      </p:sp>
    </p:spTree>
    <p:extLst>
      <p:ext uri="{BB962C8B-B14F-4D97-AF65-F5344CB8AC3E}">
        <p14:creationId xmlns:p14="http://schemas.microsoft.com/office/powerpoint/2010/main" val="1478708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686800" cy="5197475"/>
          </a:xfrm>
        </p:spPr>
        <p:txBody>
          <a:bodyPr/>
          <a:lstStyle/>
          <a:p>
            <a:pPr marL="0" indent="0">
              <a:buNone/>
            </a:pPr>
            <a:r>
              <a:rPr lang="en-US" sz="2800" dirty="0"/>
              <a:t>Resolution E-4818 Order</a:t>
            </a:r>
          </a:p>
          <a:p>
            <a:pPr marL="400050" lvl="1" indent="0">
              <a:buNone/>
            </a:pPr>
            <a:r>
              <a:rPr lang="en-US" sz="2000" dirty="0"/>
              <a:t>“8.	For all downstream programs, we direct the Program Administrators to maintain site-specific records for program activities and installations resulting in energy savings. These records must include utility account number, installation site address, and evidence required by the applicable preponderance of evidence standard. In some cases, preponderance of evidence standards will consist of evidence of program eligibility.</a:t>
            </a:r>
          </a:p>
          <a:p>
            <a:pPr marL="400050" lvl="1" indent="0">
              <a:buNone/>
            </a:pPr>
            <a:endParaRPr lang="en-US" sz="2000" dirty="0"/>
          </a:p>
          <a:p>
            <a:pPr marL="400050" lvl="1" indent="0">
              <a:buNone/>
            </a:pPr>
            <a:r>
              <a:rPr lang="en-US" sz="2000" dirty="0"/>
              <a:t>22.	We adopt a tiered approach to the preponderance of evidence, with three tier levels corresponding to the rigor of the assessment: Full Rigor for projects with incentives over $100,000; Tier 1 Medium Rigor for projects with incentives between $25,000 and $100,000, and Tier 2 Lower Rigor for projects with incentives less than $25,000.”</a:t>
            </a:r>
          </a:p>
        </p:txBody>
      </p:sp>
      <p:sp>
        <p:nvSpPr>
          <p:cNvPr id="4" name="Slide Number Placeholder 3"/>
          <p:cNvSpPr>
            <a:spLocks noGrp="1"/>
          </p:cNvSpPr>
          <p:nvPr>
            <p:ph type="sldNum" sz="quarter" idx="12"/>
          </p:nvPr>
        </p:nvSpPr>
        <p:spPr/>
        <p:txBody>
          <a:bodyPr/>
          <a:lstStyle/>
          <a:p>
            <a:pPr>
              <a:defRPr/>
            </a:pPr>
            <a:fld id="{084C684F-D186-47C5-8DC5-2ACA5543A9E2}" type="slidenum">
              <a:rPr lang="en-US" altLang="en-US" smtClean="0"/>
              <a:pPr>
                <a:defRPr/>
              </a:pPr>
              <a:t>9</a:t>
            </a:fld>
            <a:endParaRPr lang="en-US" altLang="en-US" dirty="0"/>
          </a:p>
        </p:txBody>
      </p:sp>
      <p:sp>
        <p:nvSpPr>
          <p:cNvPr id="5" name="Title 1"/>
          <p:cNvSpPr>
            <a:spLocks noGrp="1"/>
          </p:cNvSpPr>
          <p:nvPr>
            <p:ph type="title"/>
          </p:nvPr>
        </p:nvSpPr>
        <p:spPr>
          <a:xfrm>
            <a:off x="0" y="669925"/>
            <a:ext cx="9144000" cy="990600"/>
          </a:xfrm>
        </p:spPr>
        <p:txBody>
          <a:bodyPr/>
          <a:lstStyle/>
          <a:p>
            <a:r>
              <a:rPr lang="en-US" sz="3600" dirty="0">
                <a:cs typeface="Arial"/>
              </a:rPr>
              <a:t>Task 3: POE Evidence for Tier 1-2</a:t>
            </a:r>
          </a:p>
        </p:txBody>
      </p:sp>
    </p:spTree>
    <p:extLst>
      <p:ext uri="{BB962C8B-B14F-4D97-AF65-F5344CB8AC3E}">
        <p14:creationId xmlns:p14="http://schemas.microsoft.com/office/powerpoint/2010/main" val="198103150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3438</TotalTime>
  <Words>1122</Words>
  <Application>Microsoft Office PowerPoint</Application>
  <PresentationFormat>On-screen Show (4:3)</PresentationFormat>
  <Paragraphs>103</Paragraphs>
  <Slides>15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DaunPenh</vt:lpstr>
      <vt:lpstr>Wingdings</vt:lpstr>
      <vt:lpstr>Default Design</vt:lpstr>
      <vt:lpstr>1_Default Design</vt:lpstr>
      <vt:lpstr>PowerPoint Presentation</vt:lpstr>
      <vt:lpstr>PowerPoint Presentation</vt:lpstr>
      <vt:lpstr>Task 3: repair-eligible/indefinitely</vt:lpstr>
      <vt:lpstr>Task 3: repair-eligible/indefinitely</vt:lpstr>
      <vt:lpstr>Task 3: repair-eligible/indefinitely</vt:lpstr>
      <vt:lpstr>Task 3: repair-eligible/indefinitely</vt:lpstr>
      <vt:lpstr>Task 3: repair-eligible/indefinitely</vt:lpstr>
      <vt:lpstr>Task 2: repair-eligible/indefinitely</vt:lpstr>
      <vt:lpstr>Task 3: POE Evidence for Tier 1-2</vt:lpstr>
      <vt:lpstr>Task 3: POE Evidence for Tier 1-2</vt:lpstr>
      <vt:lpstr>Task 3: POE Evidence for Tier 1-2</vt:lpstr>
      <vt:lpstr>Task 3: POE Evidence for Tier 1-2</vt:lpstr>
      <vt:lpstr>Task 3: POE Evidence for Tier 1-2</vt:lpstr>
      <vt:lpstr>Task 3: POE Evidence for Tier 1-2</vt:lpstr>
      <vt:lpstr>Task 3: POE Evidence for Tier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CPUCPowerPointTemplate</dc:title>
  <dc:subject>CPUCPowerPointTemplate</dc:subject>
  <dc:creator>Vickie Lachney</dc:creator>
  <dc:description>CPUCPowerPointTemplate</dc:description>
  <cp:lastModifiedBy>Arlis Reynolds</cp:lastModifiedBy>
  <cp:revision>190</cp:revision>
  <cp:lastPrinted>2017-04-11T04:03:31Z</cp:lastPrinted>
  <dcterms:created xsi:type="dcterms:W3CDTF">2008-01-28T17:28:34Z</dcterms:created>
  <dcterms:modified xsi:type="dcterms:W3CDTF">2017-05-24T22:50:09Z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DownloadAsset.aspx?id=2437</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CPUCPowerPointTemplate</vt:lpwstr>
  </property>
  <property fmtid="{D5CDD505-2E9C-101B-9397-08002B2CF9AE}" pid="8" name="EktGoLiveDate">
    <vt:filetime>2012-05-14T23:30:00Z</vt:filetime>
  </property>
  <property fmtid="{D5CDD505-2E9C-101B-9397-08002B2CF9AE}" pid="9" name="EktExpiryType">
    <vt:i4>1</vt:i4>
  </property>
  <property fmtid="{D5CDD505-2E9C-101B-9397-08002B2CF9AE}" pid="10" name="EktDateCreated">
    <vt:filetime>2012-05-14T23:30:39Z</vt:filetime>
  </property>
  <property fmtid="{D5CDD505-2E9C-101B-9397-08002B2CF9AE}" pid="11" name="EktDateModified">
    <vt:filetime>2013-04-16T13:45:32Z</vt:filetime>
  </property>
  <property fmtid="{D5CDD505-2E9C-101B-9397-08002B2CF9AE}" pid="12" name="EktTaxCategory">
    <vt:lpwstr/>
  </property>
  <property fmtid="{D5CDD505-2E9C-101B-9397-08002B2CF9AE}" pid="13" name="EktDisabledTaxCategory">
    <vt:lpwstr/>
  </property>
  <property fmtid="{D5CDD505-2E9C-101B-9397-08002B2CF9AE}" pid="14" name="EktCmsSize">
    <vt:i4>769024</vt:i4>
  </property>
  <property fmtid="{D5CDD505-2E9C-101B-9397-08002B2CF9AE}" pid="15" name="EktSearchable">
    <vt:i4>1</vt:i4>
  </property>
  <property fmtid="{D5CDD505-2E9C-101B-9397-08002B2CF9AE}" pid="16" name="EktEDescription">
    <vt:lpwstr>Summary CPUCPowerPointTemplate</vt:lpwstr>
  </property>
</Properties>
</file>