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89" r:id="rId2"/>
    <p:sldId id="462" r:id="rId3"/>
    <p:sldId id="463" r:id="rId4"/>
    <p:sldId id="490" r:id="rId5"/>
    <p:sldId id="491" r:id="rId6"/>
    <p:sldId id="466" r:id="rId7"/>
    <p:sldId id="492" r:id="rId8"/>
    <p:sldId id="493" r:id="rId9"/>
    <p:sldId id="469" r:id="rId10"/>
    <p:sldId id="459" r:id="rId11"/>
    <p:sldId id="494" r:id="rId12"/>
    <p:sldId id="495" r:id="rId13"/>
    <p:sldId id="472" r:id="rId14"/>
    <p:sldId id="496" r:id="rId15"/>
    <p:sldId id="497" r:id="rId16"/>
    <p:sldId id="457" r:id="rId17"/>
    <p:sldId id="473" r:id="rId18"/>
    <p:sldId id="485" r:id="rId19"/>
    <p:sldId id="486" r:id="rId20"/>
    <p:sldId id="474" r:id="rId21"/>
    <p:sldId id="483" r:id="rId22"/>
    <p:sldId id="484" r:id="rId23"/>
    <p:sldId id="475" r:id="rId24"/>
    <p:sldId id="480" r:id="rId25"/>
    <p:sldId id="481" r:id="rId26"/>
    <p:sldId id="476" r:id="rId27"/>
    <p:sldId id="460" r:id="rId28"/>
    <p:sldId id="438" r:id="rId29"/>
    <p:sldId id="477" r:id="rId30"/>
    <p:sldId id="421" r:id="rId31"/>
    <p:sldId id="423" r:id="rId32"/>
    <p:sldId id="424" r:id="rId33"/>
    <p:sldId id="482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9B"/>
    <a:srgbClr val="E8E6C6"/>
    <a:srgbClr val="51DE61"/>
    <a:srgbClr val="FFCC99"/>
    <a:srgbClr val="59EDD1"/>
    <a:srgbClr val="FF0000"/>
    <a:srgbClr val="3333FF"/>
    <a:srgbClr val="333399"/>
    <a:srgbClr val="DDDD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7" autoAdjust="0"/>
    <p:restoredTop sz="93742" autoAdjust="0"/>
  </p:normalViewPr>
  <p:slideViewPr>
    <p:cSldViewPr>
      <p:cViewPr>
        <p:scale>
          <a:sx n="55" d="100"/>
          <a:sy n="55" d="100"/>
        </p:scale>
        <p:origin x="-1506" y="-109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99" y="1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pPr>
              <a:defRPr/>
            </a:pPr>
            <a:fld id="{EB499BAC-35D5-45CA-94F6-542EF6B3D240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65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99" y="8829865"/>
            <a:ext cx="3038150" cy="464976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pPr>
              <a:defRPr/>
            </a:pPr>
            <a:fld id="{AB63B67E-863C-4D2D-9307-228C170A0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0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99" y="1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1" y="4415712"/>
            <a:ext cx="5607699" cy="41832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65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99" y="8829865"/>
            <a:ext cx="3038150" cy="464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201472-7E79-488F-8DA1-E6A9A0EA1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7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1472-7E79-488F-8DA1-E6A9A0EA1C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01472-7E79-488F-8DA1-E6A9A0EA1C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5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0B9F2-80E2-4F44-A30D-CE874532259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8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 dirty="0"/>
              <a:t>A quarter of all ZNE buildings to date are renovations.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1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defTabSz="93181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defTabSz="93181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1" indent="-228587" defTabSz="93181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defTabSz="93181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40C71F-85D8-BA4D-A759-9709AA088031}" type="slidenum">
              <a:rPr lang="en-US">
                <a:latin typeface="Trebuchet MS" charset="0"/>
              </a:rPr>
              <a:pPr/>
              <a:t>27</a:t>
            </a:fld>
            <a:endParaRPr lang="en-US" dirty="0">
              <a:latin typeface="Trebuchet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931C-1377-49BA-AF03-A76090340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5599-B5C0-4B94-BD8E-DAAB1B041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BA70-8B4A-4CFE-BFB6-2E3EE9C12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8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FEFB-6D41-4D50-8117-DBC37DC0D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4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FB16-6E95-4033-926B-13AF11579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EE00-E70C-4C6E-A16F-684C0E9E9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77E2-880C-471F-80A7-238333063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F1E-6950-4B96-B249-F152A8159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3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ECB6-59E4-47CC-A335-BDB0C4CB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EA253-E087-4E4E-BF63-8189E61BE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8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A908-05A7-4427-9700-BB1973056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6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CA90-D39C-488D-B7A4-F9231C3F5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_officialState_v4_sea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5225"/>
            <a:ext cx="3886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1676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079C210A-D266-4365-8A05-5B886F95B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3333FF"/>
          </a:solidFill>
          <a:latin typeface="Arial" charset="0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3200" dirty="0" smtClean="0"/>
              <a:t>Overview of California’s GHG Goals </a:t>
            </a:r>
            <a:br>
              <a:rPr lang="en-US" sz="3200" dirty="0" smtClean="0"/>
            </a:br>
            <a:r>
              <a:rPr lang="en-US" sz="3200" dirty="0" smtClean="0"/>
              <a:t>and Related Aspirational Goals and Targets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California Public Utilities Commission Staff</a:t>
            </a:r>
          </a:p>
          <a:p>
            <a:r>
              <a:rPr lang="en-US" dirty="0" smtClean="0"/>
              <a:t>Energy Division</a:t>
            </a:r>
          </a:p>
          <a:p>
            <a:endParaRPr lang="en-US" dirty="0" smtClean="0"/>
          </a:p>
          <a:p>
            <a:r>
              <a:rPr lang="en-US" dirty="0" smtClean="0"/>
              <a:t>Integrated </a:t>
            </a:r>
            <a:r>
              <a:rPr lang="en-US" dirty="0"/>
              <a:t>Demand Side Management Learning Session #2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February 20, 2015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6931C-1377-49BA-AF03-A760903405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4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Imperatives for Plug-In Electric Vehicles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Adopt rules “to develop infrastructure sufficient to overcome any barriers to the widespread adoption and use of plug-in hybrid and electric vehicles…” </a:t>
            </a:r>
          </a:p>
          <a:p>
            <a:endParaRPr lang="en-US" sz="2400" dirty="0" smtClean="0"/>
          </a:p>
          <a:p>
            <a:r>
              <a:rPr lang="en-US" sz="2400" dirty="0" smtClean="0"/>
              <a:t>1.5 </a:t>
            </a:r>
            <a:r>
              <a:rPr lang="en-US" sz="2400" dirty="0"/>
              <a:t>Million Zero Emission Vehicles by 2025</a:t>
            </a:r>
          </a:p>
          <a:p>
            <a:r>
              <a:rPr lang="en-US" sz="2400" dirty="0"/>
              <a:t>80% Reduction in Transportation GHG by </a:t>
            </a:r>
            <a:r>
              <a:rPr lang="en-US" sz="2400" dirty="0" smtClean="0"/>
              <a:t>2050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Changing </a:t>
            </a:r>
            <a:r>
              <a:rPr lang="en-US" sz="2400" i="1" dirty="0"/>
              <a:t>California’s transportation sector to one </a:t>
            </a:r>
            <a:r>
              <a:rPr lang="en-US" sz="2400" b="1" i="1" dirty="0"/>
              <a:t>dominated by zero emission vehicles</a:t>
            </a:r>
            <a:r>
              <a:rPr lang="en-US" sz="2400" i="1" dirty="0"/>
              <a:t>, powered by electricity and hydrogen, is essential to meeting federal air quality standards and long-term climate goals.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r">
              <a:buNone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646420"/>
            <a:ext cx="8763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</a:rPr>
              <a:t>Senate Bill 626 </a:t>
            </a:r>
            <a:r>
              <a:rPr lang="en-US" sz="3200" dirty="0">
                <a:solidFill>
                  <a:prstClr val="white"/>
                </a:solidFill>
              </a:rPr>
              <a:t>(2009) &amp; P.U. Code 740.2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139190"/>
            <a:ext cx="8763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</a:rPr>
              <a:t>Gov. Brown’s Executive Order B-16-2012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67" y="4576669"/>
            <a:ext cx="8758003" cy="13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white"/>
                </a:solidFill>
              </a:rPr>
              <a:t>Air Resources Board’s 2014 Scoping Plan</a:t>
            </a: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11" name="Picture 6" descr="PUC_ColorSeal_LowR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7" y="1873146"/>
            <a:ext cx="920836" cy="9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ile:Seal of the Governor of Californ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3" y="3193860"/>
            <a:ext cx="1073340" cy="10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blogcdn.com/www.autoblog.com/media/2009/01/carb_pluginhy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7" y="4736855"/>
            <a:ext cx="1092255" cy="8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of Zero-Emission Vehicles (ZEVs)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E.O. B-16-2012 sets a target of 1.5 million ZEVs on California roads by 2025, displacing 1.5 billion gallons of petroleum fuel annually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B-16-2012 requires CPUC to work with ARB and CEC to ensure: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Major metropolitan areas can accommodate ZEVs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state has enough infrastructure to support 1 million ZEVs by 2020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Californians have easy access to ZEV infrastructure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Electric Vehicle Charging is integrated into the electric grid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There is widespread use of ZEVs for public transit and freight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/>
          <a:lstStyle/>
          <a:p>
            <a:r>
              <a:rPr lang="en-US" dirty="0"/>
              <a:t>Promotion of Zero-Emission Vehicles (ZEVs)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CPUC Rulemaking R. 13-11-007 addresses ZEV issues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Vehicle-grid integration (VGI)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Municipal and Commercial EV rates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Education and outreach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Utility applications to deploy EV charging infrastructure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PG&amp;E: $654 million; SCE: $355 million; SDG&amp;E: $103 million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CPUC currently considering all three applications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 activities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VGI pilot projects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Submetering pilots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4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AB 2514 (Skinner, 2010) directed CPUC to open a proceeding to adopt storage procurement targets, if appropriate, by 2015 and 2020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D. 13-10-040 established procurement targets and policies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IOU targets: 1,325 MW of storage by 2020 in 4 solicitations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PG&amp;E and SCE: 580 MW; SDG&amp;E 165 MW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Targets divided into three “grid domains”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Transmission-connected: 700 MW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Distribution-level: 425 MW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Customer-side of meter: 200 MW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6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First Energy Storage solicitations issued in December 2014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Utilities are currently accepting solicitations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SCE also procured energy storage to meet the local capacity need created by the closure of the SONGs nuclear plant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260 total MW of Energy Storage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160 MW behind-the-meter storage, including 135 MW of batteries and 25 MW thermal energy </a:t>
            </a:r>
          </a:p>
          <a:p>
            <a:r>
              <a:rPr lang="en-US" dirty="0"/>
              <a:t>TOU rates can assist in reaching the CPUC’s goal of 200 MW of customer-owned storage: </a:t>
            </a:r>
          </a:p>
          <a:p>
            <a:pPr lvl="1"/>
            <a:r>
              <a:rPr lang="en-US" dirty="0"/>
              <a:t>Customers on flat rates have little incentive to invest in storage 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5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/>
              <a:t>Thermal Energy Storage: </a:t>
            </a:r>
            <a:r>
              <a:rPr lang="en-US" dirty="0"/>
              <a:t>Shifting Cooling </a:t>
            </a:r>
            <a:r>
              <a:rPr lang="en-US" dirty="0" smtClean="0"/>
              <a:t>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fld id="{9A8284F7-8E58-4D96-B2E3-AF32AA87FD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8" name="Picture 4" descr="https://encrypted-tbn3.gstatic.com/images?q=tbn:ANd9GcTcGNidLO7EYtCsdng3JilGjClNFv-Xsr_ajiG1vyWW-Ok-UwaQ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2" y="4419600"/>
            <a:ext cx="607735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St8ByUG7Pm2M6zmWax26eobVvf-iNzQiXZ-EbSulbNEb2-fliq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1716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843" t="24619" r="32431" b="25358"/>
          <a:stretch/>
        </p:blipFill>
        <p:spPr>
          <a:xfrm>
            <a:off x="444142" y="1676400"/>
            <a:ext cx="3518258" cy="27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generation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/>
              <a:t>Distributed Generation Programs and 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75742"/>
              </p:ext>
            </p:extLst>
          </p:nvPr>
        </p:nvGraphicFramePr>
        <p:xfrm>
          <a:off x="457200" y="1295400"/>
          <a:ext cx="7924800" cy="484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532"/>
                <a:gridCol w="1644770"/>
                <a:gridCol w="4560498"/>
              </a:tblGrid>
              <a:tr h="327146">
                <a:tc>
                  <a:txBody>
                    <a:bodyPr/>
                    <a:lstStyle/>
                    <a:p>
                      <a:r>
                        <a:rPr lang="en-US" dirty="0" smtClean="0"/>
                        <a:t>Authorization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</a:tr>
              <a:tr h="17720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SB 1 (2006)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 Solar California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3,000 MW of solar energy systems installed in 10 years (2008-2018)</a:t>
                      </a:r>
                    </a:p>
                    <a:p>
                      <a:pPr marL="2857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California Solar Initiative (CSI) Program Goal (CPUC run): Install 1,940 MW by 2016 (R. 12-11-005)</a:t>
                      </a:r>
                    </a:p>
                    <a:p>
                      <a:pPr marL="2857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New Solar Homes Partnership (NSHP) Goal (CEC run): Install 360 MW by 2016</a:t>
                      </a:r>
                    </a:p>
                    <a:p>
                      <a:pPr marL="2857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Publicly Owned Utilities</a:t>
                      </a:r>
                      <a:r>
                        <a:rPr lang="en-US" sz="1200" baseline="0" dirty="0" smtClean="0"/>
                        <a:t> (POU) Goa: 700 MW by 2016</a:t>
                      </a:r>
                      <a:endParaRPr lang="en-US" sz="1200" dirty="0" smtClean="0"/>
                    </a:p>
                    <a:p>
                      <a:pPr marL="117475" indent="0"/>
                      <a:endParaRPr lang="en-US" sz="1200" dirty="0"/>
                    </a:p>
                  </a:txBody>
                  <a:tcPr/>
                </a:tc>
              </a:tr>
              <a:tr h="7906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 1470 (2007)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CSI-Thermal </a:t>
                      </a:r>
                      <a:r>
                        <a:rPr lang="en-US" sz="1200" dirty="0" smtClean="0"/>
                        <a:t>(solar</a:t>
                      </a:r>
                      <a:r>
                        <a:rPr lang="en-US" sz="1200" baseline="0" dirty="0" smtClean="0"/>
                        <a:t> thermal technologies)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Install 200,000 residential systems by 2017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Displace 585 million </a:t>
                      </a:r>
                      <a:r>
                        <a:rPr lang="en-US" sz="1200" dirty="0" err="1" smtClean="0"/>
                        <a:t>therms</a:t>
                      </a:r>
                      <a:r>
                        <a:rPr lang="en-US" sz="1200" dirty="0" smtClean="0"/>
                        <a:t> of natural gas</a:t>
                      </a:r>
                      <a:endParaRPr lang="en-US" sz="1200" dirty="0"/>
                    </a:p>
                  </a:txBody>
                  <a:tcPr/>
                </a:tc>
              </a:tr>
              <a:tr h="967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Established</a:t>
                      </a:r>
                      <a:r>
                        <a:rPr lang="en-US" sz="1200" baseline="0" dirty="0" smtClean="0"/>
                        <a:t> by </a:t>
                      </a:r>
                      <a:r>
                        <a:rPr lang="en-US" sz="1200" dirty="0" smtClean="0"/>
                        <a:t>AB 970 (2000),</a:t>
                      </a:r>
                      <a:r>
                        <a:rPr lang="en-US" sz="1200" baseline="0" dirty="0" smtClean="0"/>
                        <a:t> modified by SB 412 (2009), SB 861 (2013), and others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Self Generation Incentive Program (SGIP) </a:t>
                      </a:r>
                      <a:r>
                        <a:rPr lang="en-US" sz="1200" dirty="0" smtClean="0"/>
                        <a:t>(non-solar DG and storage)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Reduce</a:t>
                      </a:r>
                      <a:r>
                        <a:rPr lang="en-US" sz="1200" baseline="0" dirty="0" smtClean="0"/>
                        <a:t> peak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Reduce GHG emissions</a:t>
                      </a:r>
                      <a:endParaRPr lang="en-US" sz="1200" dirty="0"/>
                    </a:p>
                  </a:txBody>
                  <a:tcPr/>
                </a:tc>
              </a:tr>
              <a:tr h="7906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Established by AB 656 (1996),</a:t>
                      </a:r>
                      <a:r>
                        <a:rPr lang="en-US" sz="1200" baseline="0" dirty="0" smtClean="0"/>
                        <a:t> AB 327 (2013) authorized successor tariff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Energy Metering (NEM)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Facilitate</a:t>
                      </a:r>
                      <a:r>
                        <a:rPr lang="en-US" sz="1200" baseline="0" dirty="0" smtClean="0"/>
                        <a:t> the deployment of customer-side renewable DG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sz="3600" dirty="0" smtClean="0"/>
              <a:t>Implementation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7772400" cy="40385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CSI Program has installed 1,844 MW of 1,900 MW goal with two years remaining in program.</a:t>
            </a:r>
            <a:r>
              <a:rPr lang="en-US" sz="2400" dirty="0"/>
              <a:t>	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CSI-Thermal Program recently adjusted incentive levels to encourage participation amid low adoption rates.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SGIP has installed more than 300 MW of non-solar DG and storage.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CPUC is in the process of developing a successor tariff to the current NEM tariff by the end of 2015.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Progress on NSHP goal but insufficient funds for program through 2016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California’s GHG and Related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315200" cy="3657600"/>
          </a:xfrm>
        </p:spPr>
        <p:txBody>
          <a:bodyPr/>
          <a:lstStyle/>
          <a:p>
            <a:r>
              <a:rPr lang="en-US" dirty="0" smtClean="0"/>
              <a:t>Cap-and-Trade</a:t>
            </a:r>
          </a:p>
          <a:p>
            <a:r>
              <a:rPr lang="en-US" dirty="0" smtClean="0"/>
              <a:t>Low Carbon Fuel Standard</a:t>
            </a:r>
          </a:p>
          <a:p>
            <a:r>
              <a:rPr lang="en-US" dirty="0" smtClean="0"/>
              <a:t>Electric Vehicles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Distributed Generation</a:t>
            </a:r>
          </a:p>
          <a:p>
            <a:r>
              <a:rPr lang="en-US" dirty="0" smtClean="0"/>
              <a:t>Energy Efficiency </a:t>
            </a:r>
          </a:p>
          <a:p>
            <a:r>
              <a:rPr lang="en-US" dirty="0" smtClean="0"/>
              <a:t>Demand Response</a:t>
            </a:r>
          </a:p>
          <a:p>
            <a:r>
              <a:rPr lang="en-US" dirty="0" smtClean="0"/>
              <a:t>ZNE Buildings</a:t>
            </a:r>
          </a:p>
          <a:p>
            <a:r>
              <a:rPr lang="en-US" dirty="0" smtClean="0"/>
              <a:t>Smart Meter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7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Response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68763"/>
          </a:xfrm>
        </p:spPr>
        <p:txBody>
          <a:bodyPr/>
          <a:lstStyle/>
          <a:p>
            <a:r>
              <a:rPr lang="en-US" dirty="0"/>
              <a:t>PUC Sec </a:t>
            </a:r>
            <a:r>
              <a:rPr lang="en-US" dirty="0" smtClean="0"/>
              <a:t>454.5 (AB 57, Wright 2002) </a:t>
            </a:r>
            <a:r>
              <a:rPr lang="en-US" dirty="0"/>
              <a:t>requires that </a:t>
            </a:r>
            <a:r>
              <a:rPr lang="en-US" dirty="0" smtClean="0"/>
              <a:t>IOUs</a:t>
            </a:r>
            <a:r>
              <a:rPr lang="en-US" dirty="0"/>
              <a:t>’ procurement plans </a:t>
            </a:r>
            <a:r>
              <a:rPr lang="ja-JP" altLang="en-US" dirty="0">
                <a:ea typeface="MS PGothic" pitchFamily="34" charset="-128"/>
              </a:rPr>
              <a:t>“</a:t>
            </a:r>
            <a:r>
              <a:rPr lang="en-US" altLang="ja-JP" dirty="0">
                <a:ea typeface="MS PGothic" pitchFamily="34" charset="-128"/>
              </a:rPr>
              <a:t>meet unmet resource needs with </a:t>
            </a:r>
            <a:r>
              <a:rPr lang="en-US" altLang="ja-JP" u="sng" dirty="0">
                <a:ea typeface="MS PGothic" pitchFamily="34" charset="-128"/>
              </a:rPr>
              <a:t>al</a:t>
            </a:r>
            <a:r>
              <a:rPr lang="en-US" altLang="ja-JP" dirty="0">
                <a:ea typeface="MS PGothic" pitchFamily="34" charset="-128"/>
              </a:rPr>
              <a:t>l </a:t>
            </a:r>
            <a:r>
              <a:rPr lang="en-US" altLang="ja-JP" u="sng" dirty="0">
                <a:ea typeface="MS PGothic" pitchFamily="34" charset="-128"/>
              </a:rPr>
              <a:t>available</a:t>
            </a:r>
            <a:r>
              <a:rPr lang="en-US" altLang="ja-JP" dirty="0">
                <a:ea typeface="MS PGothic" pitchFamily="34" charset="-128"/>
              </a:rPr>
              <a:t> EE and </a:t>
            </a:r>
            <a:r>
              <a:rPr lang="en-US" altLang="ja-JP" u="sng" dirty="0">
                <a:ea typeface="MS PGothic" pitchFamily="34" charset="-128"/>
              </a:rPr>
              <a:t>demand reduction </a:t>
            </a:r>
            <a:r>
              <a:rPr lang="en-US" altLang="ja-JP" u="sng" dirty="0" smtClean="0">
                <a:ea typeface="MS PGothic" pitchFamily="34" charset="-128"/>
              </a:rPr>
              <a:t>[DR] that </a:t>
            </a:r>
            <a:r>
              <a:rPr lang="en-US" altLang="ja-JP" u="sng" dirty="0">
                <a:ea typeface="MS PGothic" pitchFamily="34" charset="-128"/>
              </a:rPr>
              <a:t>is cost-effective</a:t>
            </a:r>
            <a:r>
              <a:rPr lang="en-US" altLang="ja-JP" dirty="0">
                <a:ea typeface="MS PGothic" pitchFamily="34" charset="-128"/>
              </a:rPr>
              <a:t>, reliable, and feasible.</a:t>
            </a:r>
            <a:r>
              <a:rPr lang="ja-JP" altLang="en-US" dirty="0" smtClean="0">
                <a:ea typeface="MS PGothic" pitchFamily="34" charset="-128"/>
              </a:rPr>
              <a:t>”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/>
              <a:t>D.14-12-024 sets an interim statewide goal for DR, which is 5% of the sum of the peak demands of SCE, PG&amp;E and SDG&amp;E.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interim goal would be eventually replaced with future goals set by the Commission following the completion of a DR potential study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2015 DR goal is 2,324 MWs</a:t>
            </a:r>
            <a:endParaRPr lang="en-US" b="1" dirty="0" smtClean="0"/>
          </a:p>
          <a:p>
            <a:pPr lvl="0"/>
            <a:endParaRPr lang="en-US" dirty="0"/>
          </a:p>
          <a:p>
            <a:pPr lvl="0"/>
            <a:r>
              <a:rPr lang="en-US" sz="1600" b="1" dirty="0"/>
              <a:t>D.14-12-024 also determined that by 2018, demand response programs will be bifurcated into two categories of DR: </a:t>
            </a:r>
            <a:endParaRPr lang="en-US" sz="1600" b="1" dirty="0" smtClean="0"/>
          </a:p>
          <a:p>
            <a:pPr lvl="1"/>
            <a:r>
              <a:rPr lang="en-US" sz="1600" dirty="0" smtClean="0"/>
              <a:t>supply </a:t>
            </a:r>
            <a:r>
              <a:rPr lang="en-US" sz="1600" dirty="0"/>
              <a:t>resources and load-modifying resources.  Supply resources are DR resources that are bid into CAISO markets, while load-modifying resources are those that reduce the demand curve.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/>
              <a:t>Demand Response Implementation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/>
          <a:lstStyle/>
          <a:p>
            <a:pPr lvl="0"/>
            <a:r>
              <a:rPr lang="en-US" dirty="0"/>
              <a:t>Complete DR potential study that will determine future goals for DR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Implement recommendations from working groups that ease CAISO’s requirements for DR participation in wholesale </a:t>
            </a:r>
            <a:r>
              <a:rPr lang="en-US" dirty="0" smtClean="0"/>
              <a:t>markets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Revise the DR cost-effectiveness protocol so that both supply resources and load modifying resources are accurately valued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Launch the Demand Response Auction Mechanism pilots for deliveries in 2016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Establish policy guidance for the next generation of DR programs starting in 2018.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IOUs Must Procure “All Cost Effective EE”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400" y="1981200"/>
            <a:ext cx="822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dirty="0"/>
              <a:t>PUC Sec 454.5 requires that </a:t>
            </a:r>
            <a:r>
              <a:rPr lang="en-US" sz="2400" u="sng" dirty="0"/>
              <a:t>electric</a:t>
            </a:r>
            <a:r>
              <a:rPr lang="en-US" sz="2400" dirty="0"/>
              <a:t> IOUs’ procurement plans </a:t>
            </a:r>
            <a:r>
              <a:rPr lang="ja-JP" altLang="en-US" sz="2400" dirty="0"/>
              <a:t>“</a:t>
            </a:r>
            <a:r>
              <a:rPr lang="en-US" altLang="ja-JP" sz="2400" dirty="0"/>
              <a:t>meet unmet resource needs with </a:t>
            </a:r>
            <a:r>
              <a:rPr lang="en-US" altLang="ja-JP" sz="2400" u="sng" dirty="0"/>
              <a:t>all available EE </a:t>
            </a:r>
            <a:r>
              <a:rPr lang="en-US" altLang="ja-JP" sz="2400" dirty="0"/>
              <a:t>and demand reduction </a:t>
            </a:r>
            <a:r>
              <a:rPr lang="en-US" altLang="ja-JP" sz="2400" u="sng" dirty="0"/>
              <a:t>that is cost-effective</a:t>
            </a:r>
            <a:r>
              <a:rPr lang="en-US" altLang="ja-JP" sz="2400" dirty="0"/>
              <a:t>, reliable, and feasible.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marL="0" indent="0" eaLnBrk="1" hangingPunct="1">
              <a:spcBef>
                <a:spcPct val="5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dirty="0"/>
              <a:t>PUC Sec 454.55 / 454.56 requires CPUC to establish </a:t>
            </a:r>
            <a:r>
              <a:rPr lang="en-US" sz="2400" u="sng" dirty="0"/>
              <a:t>targets for the IOUs </a:t>
            </a:r>
            <a:r>
              <a:rPr lang="en-US" sz="2400" dirty="0"/>
              <a:t>to achieve all cost-effective </a:t>
            </a:r>
            <a:r>
              <a:rPr lang="en-US" sz="2400" u="sng" dirty="0"/>
              <a:t>electric and natural gas</a:t>
            </a:r>
            <a:r>
              <a:rPr lang="en-US" sz="2400" dirty="0"/>
              <a:t> </a:t>
            </a:r>
            <a:r>
              <a:rPr lang="en-US" sz="2400" dirty="0" smtClean="0"/>
              <a:t>EE.</a:t>
            </a:r>
            <a:endParaRPr lang="en-US" sz="2400" dirty="0"/>
          </a:p>
          <a:p>
            <a:pPr marL="0" indent="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r>
              <a:rPr lang="en-US" dirty="0" smtClean="0"/>
              <a:t>2015 Adopted Energy Efficiency Goals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D. 14-10-046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07129"/>
              </p:ext>
            </p:extLst>
          </p:nvPr>
        </p:nvGraphicFramePr>
        <p:xfrm>
          <a:off x="457200" y="2362200"/>
          <a:ext cx="8229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IOU</a:t>
                      </a:r>
                      <a:r>
                        <a:rPr lang="en-US" baseline="0" dirty="0" smtClean="0"/>
                        <a:t> Service Territory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 Electricity</a:t>
                      </a:r>
                      <a:r>
                        <a:rPr lang="en-US" baseline="0" dirty="0" smtClean="0"/>
                        <a:t> Savings (</a:t>
                      </a:r>
                      <a:r>
                        <a:rPr lang="en-US" baseline="0" dirty="0" err="1" smtClean="0"/>
                        <a:t>GWh</a:t>
                      </a:r>
                      <a:r>
                        <a:rPr lang="en-US" baseline="0" dirty="0" smtClean="0"/>
                        <a:t>/year)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r>
                        <a:rPr lang="en-US" baseline="0" dirty="0" smtClean="0"/>
                        <a:t> Peak Savings</a:t>
                      </a:r>
                      <a:r>
                        <a:rPr lang="en-US" dirty="0" smtClean="0"/>
                        <a:t> 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 Natural Gas Savings (MMT/year)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PG&amp;E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SDG&amp;E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2,203.2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net energy buildings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501233" y="1219200"/>
            <a:ext cx="8265318" cy="457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dirty="0" smtClean="0"/>
              <a:t>California’s ZNE Building Aspirational Goals</a:t>
            </a:r>
            <a:br>
              <a:rPr lang="en-US" sz="3200" dirty="0" smtClean="0"/>
            </a:br>
            <a:endParaRPr lang="en-US" sz="3200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47244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All new residential construction and all new commercial construction in California will be zero net energy by 2020 and 2030, respectively </a:t>
            </a:r>
          </a:p>
          <a:p>
            <a:pPr>
              <a:defRPr/>
            </a:pPr>
            <a:r>
              <a:rPr lang="en-US" sz="1800" dirty="0"/>
              <a:t>50% of existing commercial buildings will be retrofit to ZNE by 2030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All </a:t>
            </a:r>
            <a:r>
              <a:rPr lang="en-US" sz="1800" dirty="0"/>
              <a:t>new state buildings and major renovations </a:t>
            </a:r>
            <a:r>
              <a:rPr lang="en-US" sz="1800" dirty="0" smtClean="0"/>
              <a:t>shall </a:t>
            </a:r>
            <a:r>
              <a:rPr lang="en-US" sz="1800" dirty="0"/>
              <a:t>be </a:t>
            </a:r>
            <a:r>
              <a:rPr lang="en-US" sz="1800" dirty="0" smtClean="0"/>
              <a:t>ZNE (2025) 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1800" dirty="0" smtClean="0"/>
              <a:t>50</a:t>
            </a:r>
            <a:r>
              <a:rPr lang="en-US" sz="1800" dirty="0"/>
              <a:t>% of existing state-owned building area by </a:t>
            </a:r>
            <a:r>
              <a:rPr lang="en-US" sz="1800" dirty="0" smtClean="0"/>
              <a:t>2025</a:t>
            </a:r>
            <a:r>
              <a:rPr lang="en-US" sz="1800" dirty="0"/>
              <a:t> </a:t>
            </a:r>
            <a:r>
              <a:rPr lang="en-US" sz="1800" dirty="0" smtClean="0"/>
              <a:t>shall be ZNE</a:t>
            </a:r>
          </a:p>
          <a:p>
            <a:pPr eaLnBrk="1" hangingPunct="1">
              <a:defRPr/>
            </a:pPr>
            <a:r>
              <a:rPr lang="en-US" sz="1800" dirty="0" smtClean="0"/>
              <a:t>IOUs shall launch and ramp a ZNE K-12 Schools and Community </a:t>
            </a:r>
          </a:p>
          <a:p>
            <a:pPr marL="0" indent="0" eaLnBrk="1" hangingPunct="1"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College Pilot Program (Prop 39) in 2015-18 </a:t>
            </a:r>
            <a:endParaRPr lang="en-US" sz="18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>
              <a:defRPr/>
            </a:pPr>
            <a:r>
              <a:rPr lang="en-US" dirty="0">
                <a:latin typeface="Garamond" charset="0"/>
              </a:rPr>
              <a:t>IBEW Zero </a:t>
            </a:r>
            <a:r>
              <a:rPr lang="en-US" dirty="0" smtClean="0">
                <a:latin typeface="Garamond" charset="0"/>
              </a:rPr>
              <a:t>Net</a:t>
            </a:r>
            <a:endParaRPr lang="en-US" dirty="0">
              <a:latin typeface="Garamond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29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fld id="{6C22F422-0533-9F4C-AF1E-0A078B99375B}" type="slidenum">
              <a:rPr lang="en-US" sz="1200">
                <a:solidFill>
                  <a:srgbClr val="898989"/>
                </a:solidFill>
                <a:latin typeface="Arial" charset="0"/>
              </a:rPr>
              <a:pPr/>
              <a:t>27</a:t>
            </a:fld>
            <a:endParaRPr lang="en-US" sz="12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4341" name="Date Placeholder 4"/>
          <p:cNvSpPr txBox="1">
            <a:spLocks noGrp="1"/>
          </p:cNvSpPr>
          <p:nvPr/>
        </p:nvSpPr>
        <p:spPr bwMode="auto">
          <a:xfrm>
            <a:off x="4002088" y="6629400"/>
            <a:ext cx="1143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ctr"/>
            <a:endParaRPr lang="en-US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81000" y="6198686"/>
            <a:ext cx="5257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Garamond" charset="0"/>
              </a:rPr>
              <a:t>DPR Construction San Diego Corporate Office , Chip Fox, </a:t>
            </a:r>
            <a:r>
              <a:rPr lang="en-US" sz="1200" dirty="0" smtClean="0">
                <a:latin typeface="Garamond" charset="0"/>
              </a:rPr>
              <a:t>DG&amp;E, renovation  </a:t>
            </a:r>
            <a:endParaRPr lang="en-US" sz="1200" dirty="0">
              <a:latin typeface="Garamond" charset="0"/>
            </a:endParaRPr>
          </a:p>
        </p:txBody>
      </p:sp>
      <p:pic>
        <p:nvPicPr>
          <p:cNvPr id="10" name="Picture 9" descr="Heat Island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9" y="4114800"/>
            <a:ext cx="4545013" cy="1828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1911"/>
            <a:ext cx="3146242" cy="183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990" y="6094906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IBEW ZNE Center, San Leandro, renovation</a:t>
            </a:r>
            <a:endParaRPr lang="en-US" sz="1000" dirty="0"/>
          </a:p>
        </p:txBody>
      </p:sp>
      <p:sp>
        <p:nvSpPr>
          <p:cNvPr id="4" name="Right Brace 3"/>
          <p:cNvSpPr/>
          <p:nvPr/>
        </p:nvSpPr>
        <p:spPr>
          <a:xfrm>
            <a:off x="7772400" y="2438400"/>
            <a:ext cx="2286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39100" y="258817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 Order B. 18-12 </a:t>
            </a:r>
            <a:endParaRPr lang="en-US" sz="1200" dirty="0"/>
          </a:p>
        </p:txBody>
      </p:sp>
      <p:sp>
        <p:nvSpPr>
          <p:cNvPr id="6" name="Right Brace 5"/>
          <p:cNvSpPr/>
          <p:nvPr/>
        </p:nvSpPr>
        <p:spPr>
          <a:xfrm>
            <a:off x="7848600" y="1524000"/>
            <a:ext cx="3810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3400" y="1411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(</a:t>
            </a:r>
            <a:r>
              <a:rPr lang="en-US" sz="1200" dirty="0" smtClean="0"/>
              <a:t>D.07-10-032</a:t>
            </a:r>
            <a:r>
              <a:rPr lang="en-US" sz="1200" dirty="0"/>
              <a:t>;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CEC’s </a:t>
            </a:r>
            <a:r>
              <a:rPr lang="en-US" sz="1200" dirty="0"/>
              <a:t>2007, </a:t>
            </a:r>
            <a:r>
              <a:rPr lang="en-US" sz="1200" dirty="0" smtClean="0"/>
              <a:t>2013 </a:t>
            </a:r>
            <a:r>
              <a:rPr lang="en-US" sz="1200" dirty="0"/>
              <a:t>IEPR)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3276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D. 14-10-046</a:t>
            </a:r>
            <a:endParaRPr lang="en-US" sz="1200" dirty="0"/>
          </a:p>
        </p:txBody>
      </p:sp>
      <p:sp>
        <p:nvSpPr>
          <p:cNvPr id="9" name="Right Brace 8"/>
          <p:cNvSpPr/>
          <p:nvPr/>
        </p:nvSpPr>
        <p:spPr>
          <a:xfrm>
            <a:off x="7467600" y="3124200"/>
            <a:ext cx="38100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7736958" y="2133600"/>
            <a:ext cx="381000" cy="304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115300" y="2129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D.08-09-040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038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PG&amp;E / Arup 2012 study: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 “The </a:t>
            </a:r>
            <a:r>
              <a:rPr lang="en-US" i="1" dirty="0"/>
              <a:t>study’s central finding is that ZNE buildings will be technically feasible for </a:t>
            </a:r>
            <a:r>
              <a:rPr lang="en-US" i="1" dirty="0" smtClean="0"/>
              <a:t>much </a:t>
            </a:r>
            <a:r>
              <a:rPr lang="en-US" i="1" dirty="0"/>
              <a:t>of California’s new construction market in 2020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IOU programs to advance ZNE goals:</a:t>
            </a:r>
          </a:p>
          <a:p>
            <a:r>
              <a:rPr lang="en-US" sz="1800" dirty="0" smtClean="0"/>
              <a:t>Codes and Standards</a:t>
            </a:r>
          </a:p>
          <a:p>
            <a:r>
              <a:rPr lang="en-US" sz="1800" dirty="0" smtClean="0"/>
              <a:t>ZNE and Sustainable Communities Pilots</a:t>
            </a:r>
          </a:p>
          <a:p>
            <a:r>
              <a:rPr lang="en-US" sz="1800" dirty="0" smtClean="0"/>
              <a:t>Emerging Technologies</a:t>
            </a:r>
          </a:p>
          <a:p>
            <a:r>
              <a:rPr lang="en-US" sz="1800" dirty="0" smtClean="0"/>
              <a:t>New Construction Programs (CAHP and Savings by Design)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5158" y="1705996"/>
            <a:ext cx="4961788" cy="383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meter capabilities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Cap-and-trade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Warming Solutions Act (AB32)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elisabethnaughton.com/wp-content/uploads/2014/03/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04" y="2026920"/>
            <a:ext cx="171549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is Here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896979"/>
          </a:xfrm>
        </p:spPr>
        <p:txBody>
          <a:bodyPr/>
          <a:lstStyle/>
          <a:p>
            <a:r>
              <a:rPr lang="en-US" dirty="0" smtClean="0"/>
              <a:t>California a leader in Smart Grid investments</a:t>
            </a:r>
          </a:p>
          <a:p>
            <a:pPr lvl="1"/>
            <a:r>
              <a:rPr lang="en-US" dirty="0" smtClean="0"/>
              <a:t>$5.5 B in AMI/HAN</a:t>
            </a:r>
          </a:p>
          <a:p>
            <a:pPr lvl="2"/>
            <a:r>
              <a:rPr lang="en-US" sz="2000" dirty="0" smtClean="0"/>
              <a:t>21 M Smart Meters (12 M electric + 9M gas)</a:t>
            </a:r>
          </a:p>
          <a:p>
            <a:pPr lvl="1"/>
            <a:r>
              <a:rPr lang="en-US" dirty="0" smtClean="0"/>
              <a:t>Other on-going investments in Smart Grid</a:t>
            </a:r>
          </a:p>
          <a:p>
            <a:pPr lvl="2"/>
            <a:r>
              <a:rPr lang="en-US" dirty="0" smtClean="0"/>
              <a:t>Many $$$ millions of assumed DR/EE conservation benefits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32916"/>
              </p:ext>
            </p:extLst>
          </p:nvPr>
        </p:nvGraphicFramePr>
        <p:xfrm>
          <a:off x="304800" y="4724400"/>
          <a:ext cx="33425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6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Smart</a:t>
                      </a:r>
                      <a:r>
                        <a:rPr lang="en-US" baseline="0" dirty="0" smtClean="0">
                          <a:latin typeface="Arial Black" panose="020B0A04020102020204" pitchFamily="34" charset="0"/>
                        </a:rPr>
                        <a:t> Infrastructure</a:t>
                      </a:r>
                      <a:endParaRPr lang="en-US" dirty="0" smtClean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Electrical Infrastructure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(poles,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circuits, transformers…)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20602" y="3810000"/>
            <a:ext cx="5308158" cy="2536742"/>
            <a:chOff x="3820602" y="3657600"/>
            <a:chExt cx="5308158" cy="2536742"/>
          </a:xfrm>
        </p:grpSpPr>
        <p:sp>
          <p:nvSpPr>
            <p:cNvPr id="4" name="Right Brace 3"/>
            <p:cNvSpPr/>
            <p:nvPr/>
          </p:nvSpPr>
          <p:spPr bwMode="auto">
            <a:xfrm flipH="1">
              <a:off x="3820602" y="3810000"/>
              <a:ext cx="598998" cy="2362200"/>
            </a:xfrm>
            <a:prstGeom prst="rightBrace">
              <a:avLst/>
            </a:prstGeom>
            <a:solidFill>
              <a:schemeClr val="bg1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4632960" cy="253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kern="0" dirty="0" smtClean="0"/>
                <a:t>New Grid capabilities </a:t>
              </a:r>
            </a:p>
            <a:p>
              <a:pPr lvl="1"/>
              <a:r>
                <a:rPr lang="en-US" b="0" kern="0" dirty="0" smtClean="0"/>
                <a:t>Two-way communication </a:t>
              </a:r>
            </a:p>
            <a:p>
              <a:pPr lvl="1"/>
              <a:r>
                <a:rPr lang="en-US" b="0" kern="0" dirty="0" smtClean="0"/>
                <a:t>Sensors/monitoring</a:t>
              </a:r>
            </a:p>
            <a:p>
              <a:pPr lvl="1"/>
              <a:r>
                <a:rPr lang="en-US" b="0" kern="0" dirty="0" smtClean="0"/>
                <a:t>Timely/granular actionable data / analytics</a:t>
              </a:r>
            </a:p>
            <a:p>
              <a:pPr lvl="1"/>
              <a:r>
                <a:rPr lang="en-US" b="0" kern="0" dirty="0" smtClean="0"/>
                <a:t>Control/automation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61386"/>
              </p:ext>
            </p:extLst>
          </p:nvPr>
        </p:nvGraphicFramePr>
        <p:xfrm>
          <a:off x="315036" y="3810000"/>
          <a:ext cx="33425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564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Applications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(EE,</a:t>
                      </a:r>
                      <a:r>
                        <a:rPr lang="en-US" sz="1600" baseline="0" dirty="0" smtClean="0">
                          <a:latin typeface="Arial Black" panose="020B0A04020102020204" pitchFamily="34" charset="0"/>
                        </a:rPr>
                        <a:t> DR, 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DG, ES, RE, …)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# </a:t>
            </a:r>
            <a:fld id="{B3C51770-6C58-4C88-A37D-34094211421C}" type="slidenum">
              <a:rPr lang="en-US" smtClean="0"/>
              <a:pPr algn="ctr"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872550" cy="224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52400" y="1219200"/>
            <a:ext cx="8991600" cy="4038600"/>
            <a:chOff x="152400" y="1219200"/>
            <a:chExt cx="8991600" cy="3733800"/>
          </a:xfrm>
        </p:grpSpPr>
        <p:grpSp>
          <p:nvGrpSpPr>
            <p:cNvPr id="14" name="Group 13"/>
            <p:cNvGrpSpPr/>
            <p:nvPr/>
          </p:nvGrpSpPr>
          <p:grpSpPr>
            <a:xfrm>
              <a:off x="2612675" y="1725827"/>
              <a:ext cx="6302725" cy="2158084"/>
              <a:chOff x="2612675" y="1725827"/>
              <a:chExt cx="6302725" cy="21580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612675" y="2135038"/>
                <a:ext cx="2035525" cy="1101868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Green Button Access by    Third Parties</a:t>
                </a:r>
              </a:p>
              <a:p>
                <a:pPr algn="ctr"/>
                <a:r>
                  <a:rPr lang="en-US" sz="1600" i="1" dirty="0" smtClean="0"/>
                  <a:t>(next day, hourly)</a:t>
                </a:r>
                <a:endParaRPr lang="en-US" sz="1600" i="1" dirty="0"/>
              </a:p>
            </p:txBody>
          </p:sp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6946" t="13171" r="18379" b="38261"/>
              <a:stretch/>
            </p:blipFill>
            <p:spPr bwMode="auto">
              <a:xfrm>
                <a:off x="4491226" y="1725827"/>
                <a:ext cx="4424174" cy="2158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Oval 15"/>
            <p:cNvSpPr/>
            <p:nvPr/>
          </p:nvSpPr>
          <p:spPr bwMode="auto">
            <a:xfrm>
              <a:off x="2688875" y="1524000"/>
              <a:ext cx="6455125" cy="2381250"/>
            </a:xfrm>
            <a:prstGeom prst="ellipse">
              <a:avLst/>
            </a:prstGeom>
            <a:noFill/>
            <a:ln w="50800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52400" y="1219200"/>
              <a:ext cx="2314719" cy="3733800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Data!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# </a:t>
            </a:r>
            <a:fld id="{B3C51770-6C58-4C88-A37D-34094211421C}" type="slidenum">
              <a:rPr lang="en-US" smtClean="0"/>
              <a:pPr algn="ctr">
                <a:defRPr/>
              </a:pPr>
              <a:t>31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95400" y="3917563"/>
            <a:ext cx="7162799" cy="2940437"/>
            <a:chOff x="1524000" y="3917563"/>
            <a:chExt cx="7544744" cy="2940437"/>
          </a:xfrm>
        </p:grpSpPr>
        <p:pic>
          <p:nvPicPr>
            <p:cNvPr id="11673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4" t="23557" r="16152" b="24339"/>
            <a:stretch/>
          </p:blipFill>
          <p:spPr bwMode="auto">
            <a:xfrm>
              <a:off x="2467119" y="4114800"/>
              <a:ext cx="4374665" cy="23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91447" y="4960203"/>
              <a:ext cx="2516772" cy="919401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HAN Gateway with Service Provider</a:t>
              </a:r>
            </a:p>
            <a:p>
              <a:pPr algn="ctr"/>
              <a:r>
                <a:rPr lang="en-US" sz="1600" i="1" dirty="0" smtClean="0"/>
                <a:t>(real time,5 seconds)</a:t>
              </a:r>
              <a:endParaRPr lang="en-US" sz="1600" i="1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524000" y="3917563"/>
              <a:ext cx="7544744" cy="2940437"/>
            </a:xfrm>
            <a:prstGeom prst="ellipse">
              <a:avLst/>
            </a:prstGeom>
            <a:noFill/>
            <a:ln w="508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8600" y="4038600"/>
            <a:ext cx="2105526" cy="64698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IOU My Account</a:t>
            </a:r>
          </a:p>
          <a:p>
            <a:pPr algn="ctr"/>
            <a:r>
              <a:rPr lang="en-US" sz="1600" i="1" dirty="0" smtClean="0"/>
              <a:t>(next day, hourly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37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static.squarespace.com/static/51cb021de4b04a2426c0cf9e/t/5299004be4b0a2f014155b2e/1385758804540/Opportunity_Person_Su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12708" r="29633"/>
          <a:stretch/>
        </p:blipFill>
        <p:spPr bwMode="auto">
          <a:xfrm>
            <a:off x="5181600" y="3352800"/>
            <a:ext cx="455394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isometricLeftDown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Smart Grid / Smart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4" y="1661845"/>
            <a:ext cx="9144000" cy="5181600"/>
          </a:xfrm>
        </p:spPr>
        <p:txBody>
          <a:bodyPr/>
          <a:lstStyle/>
          <a:p>
            <a:r>
              <a:rPr lang="en-US" sz="2000" dirty="0"/>
              <a:t>Grid interactivity &amp; monetization of </a:t>
            </a:r>
            <a:r>
              <a:rPr lang="en-US" sz="2000" dirty="0" smtClean="0"/>
              <a:t>services/value</a:t>
            </a:r>
          </a:p>
          <a:p>
            <a:pPr lvl="1">
              <a:buFontTx/>
              <a:buChar char="-"/>
            </a:pPr>
            <a:r>
              <a:rPr lang="en-US" sz="1800" dirty="0" smtClean="0"/>
              <a:t>Automated load management, </a:t>
            </a:r>
          </a:p>
          <a:p>
            <a:pPr lvl="1">
              <a:buFontTx/>
              <a:buChar char="-"/>
            </a:pPr>
            <a:r>
              <a:rPr lang="en-US" sz="1800" dirty="0" smtClean="0"/>
              <a:t>Smart Inverters, Wholesale Markets</a:t>
            </a:r>
            <a:endParaRPr lang="en-US" sz="1800" dirty="0"/>
          </a:p>
          <a:p>
            <a:r>
              <a:rPr lang="en-US" sz="2000" dirty="0" smtClean="0"/>
              <a:t>Flexible rate options (time-based, energy, power, limits)</a:t>
            </a:r>
          </a:p>
          <a:p>
            <a:pPr lvl="1"/>
            <a:r>
              <a:rPr lang="en-US" sz="1800" dirty="0" smtClean="0"/>
              <a:t>Sub-metering specific end use and rates (e.g. EVs)</a:t>
            </a:r>
          </a:p>
          <a:p>
            <a:pPr lvl="1"/>
            <a:r>
              <a:rPr lang="en-US" sz="1800" dirty="0" smtClean="0"/>
              <a:t>Smooth, firm, green power</a:t>
            </a:r>
          </a:p>
          <a:p>
            <a:r>
              <a:rPr lang="en-US" sz="2000" dirty="0"/>
              <a:t>Leverage data/analytics in all DSM &amp; rate programs/design</a:t>
            </a:r>
          </a:p>
          <a:p>
            <a:pPr lvl="1"/>
            <a:r>
              <a:rPr lang="en-US" sz="1800" dirty="0"/>
              <a:t>Segmentation and customization</a:t>
            </a:r>
          </a:p>
          <a:p>
            <a:pPr lvl="1"/>
            <a:r>
              <a:rPr lang="en-US" sz="1800" dirty="0"/>
              <a:t>Targeted rebates</a:t>
            </a:r>
          </a:p>
          <a:p>
            <a:pPr lvl="1"/>
            <a:r>
              <a:rPr lang="en-US" sz="1800" dirty="0" smtClean="0"/>
              <a:t>Incentivize </a:t>
            </a:r>
            <a:r>
              <a:rPr lang="en-US" sz="1800" dirty="0"/>
              <a:t>adoption of Data tools </a:t>
            </a:r>
            <a:r>
              <a:rPr lang="en-US" sz="1800" dirty="0" smtClean="0"/>
              <a:t>(e.g., HAN, Analytics)</a:t>
            </a:r>
            <a:endParaRPr lang="en-US" sz="1800" dirty="0"/>
          </a:p>
          <a:p>
            <a:r>
              <a:rPr lang="en-US" sz="2000" dirty="0" smtClean="0"/>
              <a:t>Virtual/remote home audits</a:t>
            </a:r>
          </a:p>
          <a:p>
            <a:r>
              <a:rPr lang="en-US" sz="2000" dirty="0" smtClean="0"/>
              <a:t>More tools for program EM&amp;V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# </a:t>
            </a:r>
            <a:fld id="{B3C51770-6C58-4C88-A37D-34094211421C}" type="slidenum">
              <a:rPr lang="en-US" smtClean="0"/>
              <a:pPr algn="ctr"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GHG and related goals, but not all are binding</a:t>
            </a:r>
          </a:p>
          <a:p>
            <a:endParaRPr lang="en-US" dirty="0" smtClean="0"/>
          </a:p>
          <a:p>
            <a:r>
              <a:rPr lang="en-US" dirty="0" smtClean="0"/>
              <a:t>Cost effectiveness limits on many – e.g.:</a:t>
            </a:r>
          </a:p>
          <a:p>
            <a:pPr lvl="1"/>
            <a:r>
              <a:rPr lang="en-US" dirty="0" smtClean="0"/>
              <a:t>ZNE buildings must be found cost effective by Energy Commission to require under Title 24 Building Standards (Part 6)</a:t>
            </a:r>
          </a:p>
          <a:p>
            <a:pPr lvl="1"/>
            <a:r>
              <a:rPr lang="en-US" dirty="0" smtClean="0"/>
              <a:t>“all cost-effective EE and DR”</a:t>
            </a:r>
          </a:p>
          <a:p>
            <a:endParaRPr lang="en-US" dirty="0" smtClean="0"/>
          </a:p>
          <a:p>
            <a:r>
              <a:rPr lang="en-US" dirty="0" smtClean="0"/>
              <a:t>Unifying approaches to cost effectiveness is key to optimizing progress on goals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Cap-and-Trade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8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Statewide cap on GHG emissions declines each year to 2020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Large </a:t>
            </a:r>
            <a:r>
              <a:rPr lang="en-US" dirty="0"/>
              <a:t>emitters, including utilities, covered under Cap-and-Trade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Started </a:t>
            </a:r>
            <a:r>
              <a:rPr lang="en-US" dirty="0"/>
              <a:t>in 2013 for electric utilities and large industrial facilities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Started </a:t>
            </a:r>
            <a:r>
              <a:rPr lang="en-US" dirty="0"/>
              <a:t>in 2015 </a:t>
            </a:r>
            <a:r>
              <a:rPr lang="en-US" dirty="0" smtClean="0"/>
              <a:t>for </a:t>
            </a:r>
            <a:r>
              <a:rPr lang="en-US" dirty="0"/>
              <a:t>transportation, natural gas, and other fuels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Covered </a:t>
            </a:r>
            <a:r>
              <a:rPr lang="en-US" dirty="0"/>
              <a:t>entities </a:t>
            </a:r>
            <a:r>
              <a:rPr lang="en-US" dirty="0" smtClean="0"/>
              <a:t>buy allowances to account </a:t>
            </a:r>
            <a:r>
              <a:rPr lang="en-US" dirty="0"/>
              <a:t>for their </a:t>
            </a:r>
            <a:r>
              <a:rPr lang="en-US" dirty="0" smtClean="0"/>
              <a:t>emissions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ARB holds quarterly allowance auctions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Entities can buy, sell, trade allowances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CPUC oversees electric and gas IOU participation in program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Utilities receive free allowances but must sell them at </a:t>
            </a:r>
            <a:r>
              <a:rPr lang="en-US" dirty="0" smtClean="0">
                <a:solidFill>
                  <a:srgbClr val="000000"/>
                </a:solidFill>
              </a:rPr>
              <a:t>auction and separately purchase allowances to cover emissions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6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Cap-and-Trade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CPUC D. 12-12-033 determined how utilities use allowance revenue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Offset costs in rates for residential customers (until rate reform)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Provide transition assistance for small businesses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Provide assistance to “Emission-Intensive, Trade-Exposed” Industries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Remainder is provided to utility customers as an on-bill “California Climate Credit,” twice per year (roughly $35)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SB 1018: PUC must ensure customer awareness of GHG revenue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Climate Credit is currently marketed with Energy Upgrade California and used to promote energy awareness and conservation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dirty="0" smtClean="0"/>
              <a:t>Forthcoming workshop and Decision will consider refinement of customer outreach and budgets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4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carbon fuel standard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Warming Solutions Act (AB32)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0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Low-Carbon Fuel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Adopted by ARB pursuant to AB 32 to address carbon emissions in transportation fuels.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Requires 10% reduction in carbon intensity of transportation fuels below 2010 levels by 2020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Providers of low-carbon transportation fuels generation credits that can be sold to providers of fuels that exceed the threshold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Electric and natural gas utilities generate LCFS credits when they provide fuel for Electric or natural gas vehicles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LCFS regulation requires the utilities to sell those credits and return the revenue to the drivers who generated them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Low-Carbon Fuel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 2014, the CPUC required the utilities to file implementation plans for selling credits and returning LCFS revenue to drivers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Advice Letters with implementation plans are due on March 18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Utilities may opt for one of two means of returning revenue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Up-front rebate at the time a customer purchases an EV or natural-gas vehicle, which could also be provided retroactively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 Annual credit based on the actual amount (or an estimate) of electricity or natural gas used to fuel a vehicle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Utilities are required to conduct marketing and outreach to ensure that customers are aware of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AFB16-6E95-4033-926B-13AF11579D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1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Zero-emission vehicles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GHG-Related Goals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EE00-E70C-4C6E-A16F-684C0E9E9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686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PUC Bright Blu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FF"/>
      </a:accent1>
      <a:accent2>
        <a:srgbClr val="6565FF"/>
      </a:accent2>
      <a:accent3>
        <a:srgbClr val="8585FF"/>
      </a:accent3>
      <a:accent4>
        <a:srgbClr val="A1A1FF"/>
      </a:accent4>
      <a:accent5>
        <a:srgbClr val="BFBFFF"/>
      </a:accent5>
      <a:accent6>
        <a:srgbClr val="DDDDFF"/>
      </a:accent6>
      <a:hlink>
        <a:srgbClr val="3333FF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19393</TotalTime>
  <Words>1923</Words>
  <Application>Microsoft Office PowerPoint</Application>
  <PresentationFormat>On-screen Show (4:3)</PresentationFormat>
  <Paragraphs>303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Overview of California’s GHG Goals  and Related Aspirational Goals and Targets </vt:lpstr>
      <vt:lpstr>Overview of California’s GHG and Related Goals</vt:lpstr>
      <vt:lpstr>Cap-and-trade </vt:lpstr>
      <vt:lpstr>California Cap-and-Trade Program</vt:lpstr>
      <vt:lpstr>Cap-and-Trade Implementation</vt:lpstr>
      <vt:lpstr>Low carbon fuel standard</vt:lpstr>
      <vt:lpstr>Low-Carbon Fuel Standard</vt:lpstr>
      <vt:lpstr>Low-Carbon Fuel Standard</vt:lpstr>
      <vt:lpstr>Zero-emission vehicles </vt:lpstr>
      <vt:lpstr>Imperatives for Plug-In Electric Vehicles</vt:lpstr>
      <vt:lpstr>Promotion of Zero-Emission Vehicles (ZEVs)</vt:lpstr>
      <vt:lpstr>Promotion of Zero-Emission Vehicles (ZEVs)</vt:lpstr>
      <vt:lpstr>Storage </vt:lpstr>
      <vt:lpstr>Energy Storage</vt:lpstr>
      <vt:lpstr>Energy Storage</vt:lpstr>
      <vt:lpstr>Thermal Energy Storage: Shifting Cooling Peak</vt:lpstr>
      <vt:lpstr>Distributed generation</vt:lpstr>
      <vt:lpstr>Distributed Generation Programs and Goals</vt:lpstr>
      <vt:lpstr>Implementation </vt:lpstr>
      <vt:lpstr>Demand response </vt:lpstr>
      <vt:lpstr>Demand Response Goals</vt:lpstr>
      <vt:lpstr>Demand Response Implementation Activities </vt:lpstr>
      <vt:lpstr>Energy efficiency </vt:lpstr>
      <vt:lpstr>IOUs Must Procure “All Cost Effective EE”</vt:lpstr>
      <vt:lpstr>2015 Adopted Energy Efficiency Goals  D. 14-10-046  </vt:lpstr>
      <vt:lpstr>Zero net energy buildings </vt:lpstr>
      <vt:lpstr>California’s ZNE Building Aspirational Goals </vt:lpstr>
      <vt:lpstr>PowerPoint Presentation</vt:lpstr>
      <vt:lpstr>Smart meter capabilities </vt:lpstr>
      <vt:lpstr>Smart Grid is Here</vt:lpstr>
      <vt:lpstr>Show Me the Data!</vt:lpstr>
      <vt:lpstr>Leveraging Smart Grid / Smart Meters</vt:lpstr>
      <vt:lpstr>Recap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CPUC PowerPoint Style Guide</dc:title>
  <dc:creator>Lee Jennie</dc:creator>
  <cp:lastModifiedBy>Hymes, Kelly A.</cp:lastModifiedBy>
  <cp:revision>691</cp:revision>
  <cp:lastPrinted>2013-01-31T17:15:03Z</cp:lastPrinted>
  <dcterms:created xsi:type="dcterms:W3CDTF">2013-01-29T09:06:24Z</dcterms:created>
  <dcterms:modified xsi:type="dcterms:W3CDTF">2015-02-20T00:14:07Z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1033</vt:i4>
  </property>
  <property fmtid="{D5CDD505-2E9C-101B-9397-08002B2CF9AE}" pid="3" name="EktQuickLink">
    <vt:lpwstr>DownloadAsset.aspx?id=3713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/>
  </property>
  <property fmtid="{D5CDD505-2E9C-101B-9397-08002B2CF9AE}" pid="8" name="EktExpiryType">
    <vt:i4>1</vt:i4>
  </property>
  <property fmtid="{D5CDD505-2E9C-101B-9397-08002B2CF9AE}" pid="9" name="EktDateCreated">
    <vt:filetime>2012-06-14T16:05:11Z</vt:filetime>
  </property>
  <property fmtid="{D5CDD505-2E9C-101B-9397-08002B2CF9AE}" pid="10" name="EktDateModified">
    <vt:filetime>2012-06-14T16:05:12Z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1611264</vt:i4>
  </property>
  <property fmtid="{D5CDD505-2E9C-101B-9397-08002B2CF9AE}" pid="14" name="EktSearchable">
    <vt:i4>1</vt:i4>
  </property>
  <property fmtid="{D5CDD505-2E9C-101B-9397-08002B2CF9AE}" pid="15" name="EktEDescription">
    <vt:lpwstr>CPUC PowerPoint Style Guide</vt:lpwstr>
  </property>
</Properties>
</file>