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20"/>
    <a:srgbClr val="1F1F1F"/>
    <a:srgbClr val="212121"/>
    <a:srgbClr val="1D1D1D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160" autoAdjust="0"/>
  </p:normalViewPr>
  <p:slideViewPr>
    <p:cSldViewPr>
      <p:cViewPr>
        <p:scale>
          <a:sx n="66" d="100"/>
          <a:sy n="66" d="100"/>
        </p:scale>
        <p:origin x="-1266" y="-10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industrialenergyalliance-my.sharepoint.com/personal/mt_industrialenergyalliance_com/Documents/Industrial%20Energy%20Alliance,%20LLC/Marketing/IEA%20Brochures/kWh%20Identivied%20&amp;%20Instal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u="none" dirty="0" smtClean="0">
                <a:effectLst/>
              </a:rPr>
              <a:t>IEA </a:t>
            </a:r>
            <a:r>
              <a:rPr lang="en-US" sz="1600" u="none" dirty="0">
                <a:effectLst/>
              </a:rPr>
              <a:t>California Customized Project Results 2010 - 2014 </a:t>
            </a:r>
            <a:endParaRPr lang="en-US" sz="1400" u="none" dirty="0">
              <a:effectLst/>
            </a:endParaRPr>
          </a:p>
        </c:rich>
      </c:tx>
      <c:layout>
        <c:manualLayout>
          <c:xMode val="edge"/>
          <c:yMode val="edge"/>
          <c:x val="0.22754677878150001"/>
          <c:y val="1.8690288713910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568415930266543"/>
          <c:y val="0.10461055649293838"/>
          <c:w val="0.69016857359855399"/>
          <c:h val="0.74625007075338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Sheet1!$S$2</c:f>
              <c:strCache>
                <c:ptCount val="1"/>
                <c:pt idx="0">
                  <c:v> kWh/year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Sheet1!$R$3:$R$4</c:f>
              <c:strCache>
                <c:ptCount val="2"/>
                <c:pt idx="0">
                  <c:v>Identified &amp; Scoped</c:v>
                </c:pt>
                <c:pt idx="1">
                  <c:v>Installed</c:v>
                </c:pt>
              </c:strCache>
            </c:strRef>
          </c:cat>
          <c:val>
            <c:numRef>
              <c:f>Sheet1!$S$3:$S$4</c:f>
              <c:numCache>
                <c:formatCode>_(* #,##0_);_(* \(#,##0\);_(* "-"??_);_(@_)</c:formatCode>
                <c:ptCount val="2"/>
                <c:pt idx="0">
                  <c:v>234682145.22193551</c:v>
                </c:pt>
                <c:pt idx="1">
                  <c:v>123421446.07999998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166080"/>
        <c:axId val="185454976"/>
      </c:barChart>
      <c:lineChart>
        <c:grouping val="standard"/>
        <c:varyColors val="0"/>
        <c:ser>
          <c:idx val="1"/>
          <c:order val="1"/>
          <c:tx>
            <c:strRef>
              <c:f>Sheet1!$T$2</c:f>
              <c:strCache>
                <c:ptCount val="1"/>
                <c:pt idx="0">
                  <c:v>  Cars</c:v>
                </c:pt>
              </c:strCache>
            </c:strRef>
          </c:tx>
          <c:spPr>
            <a:ln w="0" cap="rnd">
              <a:noFill/>
              <a:round/>
              <a:headEnd type="oval" w="lg" len="lg"/>
              <a:tailEnd type="oval" w="lg" len="lg"/>
            </a:ln>
            <a:effectLst/>
          </c:spPr>
          <c:marker>
            <c:symbol val="circle"/>
            <c:size val="1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Sheet1!$R$3:$R$4</c:f>
              <c:strCache>
                <c:ptCount val="2"/>
                <c:pt idx="0">
                  <c:v>Identified &amp; Scoped</c:v>
                </c:pt>
                <c:pt idx="1">
                  <c:v>Installed</c:v>
                </c:pt>
              </c:strCache>
            </c:strRef>
          </c:cat>
          <c:val>
            <c:numRef>
              <c:f>Sheet1!$T$3:$T$4</c:f>
              <c:numCache>
                <c:formatCode>_(* #,##0.00_);_(* \(#,##0.00\);_(* "-"??_);_(@_)</c:formatCode>
                <c:ptCount val="2"/>
                <c:pt idx="0">
                  <c:v>15854.278708653304</c:v>
                </c:pt>
                <c:pt idx="1">
                  <c:v>8337.9074404099538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Sheet1!$U$2</c:f>
              <c:strCache>
                <c:ptCount val="1"/>
                <c:pt idx="0">
                  <c:v>  Houses</c:v>
                </c:pt>
              </c:strCache>
            </c:strRef>
          </c:tx>
          <c:spPr>
            <a:ln w="0" cap="rnd">
              <a:noFill/>
              <a:round/>
              <a:headEnd type="oval" w="lg" len="lg"/>
              <a:tailEnd type="oval" w="lg" len="lg"/>
            </a:ln>
            <a:effectLst/>
          </c:spPr>
          <c:marker>
            <c:symbol val="circle"/>
            <c:size val="1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Sheet1!$R$3:$R$4</c:f>
              <c:strCache>
                <c:ptCount val="2"/>
                <c:pt idx="0">
                  <c:v>Identified &amp; Scoped</c:v>
                </c:pt>
                <c:pt idx="1">
                  <c:v>Installed</c:v>
                </c:pt>
              </c:strCache>
            </c:strRef>
          </c:cat>
          <c:val>
            <c:numRef>
              <c:f>Sheet1!$U$3:$U$4</c:f>
              <c:numCache>
                <c:formatCode>_(* #,##0.00_);_(* \(#,##0.00\);_(* "-"??_);_(@_)</c:formatCode>
                <c:ptCount val="2"/>
                <c:pt idx="0">
                  <c:v>36216.380435483872</c:v>
                </c:pt>
                <c:pt idx="1">
                  <c:v>19046.51945679012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61504"/>
        <c:axId val="185911168"/>
      </c:lineChart>
      <c:catAx>
        <c:axId val="1851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5454976"/>
        <c:crossesAt val="0"/>
        <c:auto val="1"/>
        <c:lblAlgn val="ctr"/>
        <c:lblOffset val="100"/>
        <c:noMultiLvlLbl val="0"/>
      </c:catAx>
      <c:valAx>
        <c:axId val="18545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kWh per year</a:t>
                </a:r>
              </a:p>
            </c:rich>
          </c:tx>
          <c:layout>
            <c:manualLayout>
              <c:xMode val="edge"/>
              <c:yMode val="edge"/>
              <c:x val="9.6251429371322535E-3"/>
              <c:y val="0.3557154965004373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5166080"/>
        <c:crosses val="autoZero"/>
        <c:crossBetween val="between"/>
      </c:valAx>
      <c:valAx>
        <c:axId val="1859111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Cars off road or California houses off grid</a:t>
                </a:r>
              </a:p>
            </c:rich>
          </c:tx>
          <c:layout>
            <c:manualLayout>
              <c:xMode val="edge"/>
              <c:yMode val="edge"/>
              <c:x val="0.95760903182969925"/>
              <c:y val="0.136757319397575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6261504"/>
        <c:crosses val="max"/>
        <c:crossBetween val="between"/>
      </c:valAx>
      <c:catAx>
        <c:axId val="18626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911168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2.5008417908351166E-4"/>
          <c:y val="0.94951990376202977"/>
          <c:w val="0.38335839896054985"/>
          <c:h val="4.9058582151624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F82D4-083E-498E-806F-330636C9956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D81F-A1F7-4B76-84EB-B9E11616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8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D81F-A1F7-4B76-84EB-B9E1161650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D81F-A1F7-4B76-84EB-B9E1161650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D81F-A1F7-4B76-84EB-B9E1161650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3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D81F-A1F7-4B76-84EB-B9E1161650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7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4ED-FFC8-4BA8-B888-F0939BC3F4E1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5217-ECEE-496F-B0DC-96935B42E2CA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CB2-62FA-4805-8F2F-440D121CA506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AC94-8992-4807-9A3A-611AD37214D4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B775-9328-4525-893B-9D1B7FF510CB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3A2-2552-4950-913E-2A8CA1CC420B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D77B-25D3-4C0E-B1A4-70815297FA26}" type="datetime1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0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3E78-F179-4621-939F-118E81424D64}" type="datetime1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5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56-AAA3-4A98-8BD6-CAB1618DA987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8AB-E4E6-4DA6-A6A7-FFB4AC34B79E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6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E6BA-8511-4109-B4C7-B8940D24B845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1231-609D-46E2-9557-23F7C05DF5C7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6546-8F34-40E1-858C-F0F9B4C61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69025"/>
            <a:ext cx="8991600" cy="536575"/>
          </a:xfrm>
          <a:ln>
            <a:noFill/>
          </a:ln>
        </p:spPr>
        <p:txBody>
          <a:bodyPr/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Energy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1601 N. Sepulveda Blvd. Suite #629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Manhattan Beach, CA 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90266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white background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159115" y="6139247"/>
            <a:ext cx="756285" cy="62166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162159" y="6095366"/>
            <a:ext cx="8677041" cy="634"/>
          </a:xfrm>
          <a:prstGeom prst="straightConnector1">
            <a:avLst/>
          </a:prstGeom>
          <a:noFill/>
          <a:ln w="19050">
            <a:solidFill>
              <a:schemeClr val="accent3">
                <a:lumMod val="10000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3">
                      <a:lumMod val="5000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1981200" y="685800"/>
            <a:ext cx="518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Demand Side Management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Success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Customized Segment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2286000" y="3581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 Telesz, MS, PE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Engineer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Energy Alliance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Implementer Contractor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Customer Energy Consultant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39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69025"/>
            <a:ext cx="8991600" cy="536575"/>
          </a:xfrm>
          <a:ln>
            <a:noFill/>
          </a:ln>
        </p:spPr>
        <p:txBody>
          <a:bodyPr/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Energy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1601 N. Sepulveda Blvd. Suite #629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Manhattan Beach, CA 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90266</a:t>
            </a:r>
            <a:endParaRPr lang="en-US" dirty="0"/>
          </a:p>
        </p:txBody>
      </p:sp>
      <p:pic>
        <p:nvPicPr>
          <p:cNvPr id="11" name="Picture 10" descr="white background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159115" y="6139247"/>
            <a:ext cx="756285" cy="62166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85959" y="6095366"/>
            <a:ext cx="8677041" cy="634"/>
          </a:xfrm>
          <a:prstGeom prst="straightConnector1">
            <a:avLst/>
          </a:prstGeom>
          <a:noFill/>
          <a:ln w="19050">
            <a:solidFill>
              <a:schemeClr val="accent3">
                <a:lumMod val="10000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3">
                      <a:lumMod val="5000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2095500" y="6198513"/>
            <a:ext cx="495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Demand Side Management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Success - Industrial Segment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3495766" y="331599"/>
            <a:ext cx="2152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Barriers to Success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228600" y="745391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Internal Project hurdles: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 and Project Management Support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apital &amp; multi-year planning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Customized Program “Complexity Creep”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Subjective requirements: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1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baselines / “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Useful Life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/ “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Standard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reviews are crucial but requirements are ever increasing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discussions with reviewers and necessary management rulings 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time helping end-user customer facilitate installation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confusion 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review expense</a:t>
            </a:r>
          </a:p>
        </p:txBody>
      </p:sp>
    </p:spTree>
    <p:extLst>
      <p:ext uri="{BB962C8B-B14F-4D97-AF65-F5344CB8AC3E}">
        <p14:creationId xmlns:p14="http://schemas.microsoft.com/office/powerpoint/2010/main" val="29960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716441"/>
              </p:ext>
            </p:extLst>
          </p:nvPr>
        </p:nvGraphicFramePr>
        <p:xfrm>
          <a:off x="636608" y="609600"/>
          <a:ext cx="774539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69025"/>
            <a:ext cx="8991600" cy="536575"/>
          </a:xfrm>
          <a:ln>
            <a:noFill/>
          </a:ln>
        </p:spPr>
        <p:txBody>
          <a:bodyPr/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Energy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1601 N. Sepulveda Blvd. Suite #629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Manhattan Beach, CA 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90266</a:t>
            </a:r>
            <a:endParaRPr lang="en-US" dirty="0"/>
          </a:p>
        </p:txBody>
      </p:sp>
      <p:pic>
        <p:nvPicPr>
          <p:cNvPr id="11" name="Picture 10" descr="white background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8159115" y="6139247"/>
            <a:ext cx="756285" cy="62166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85959" y="6095366"/>
            <a:ext cx="8677041" cy="634"/>
          </a:xfrm>
          <a:prstGeom prst="straightConnector1">
            <a:avLst/>
          </a:prstGeom>
          <a:noFill/>
          <a:ln w="19050">
            <a:solidFill>
              <a:schemeClr val="accent3">
                <a:lumMod val="10000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3">
                      <a:lumMod val="5000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2095500" y="6198513"/>
            <a:ext cx="495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Demand Side Management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Success - Industrial Segment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09600" y="5588169"/>
            <a:ext cx="807720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PG&amp;E’s 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ClimateSmart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program, authorized by the CPUC in Decision 06-12-032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Greenhouse Gas </a:t>
            </a:r>
            <a:r>
              <a:rPr lang="en-US" sz="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Emmissions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a Typical Passenger Vehicle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http://www.epa.gov/otaq/climate/documents/420f14040.pdf 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1324" y="5257800"/>
            <a:ext cx="5103876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 installed – What can we do to make it closer to 100%?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91200" y="1323282"/>
            <a:ext cx="0" cy="141991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869141" y="191666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38600" y="1295400"/>
            <a:ext cx="312420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99388" y="116828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Quantifying the opportunity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69025"/>
            <a:ext cx="8991600" cy="536575"/>
          </a:xfrm>
          <a:ln>
            <a:noFill/>
          </a:ln>
        </p:spPr>
        <p:txBody>
          <a:bodyPr/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Energy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1601 N. Sepulveda Blvd. Suite #629</a:t>
            </a:r>
            <a:endParaRPr lang="en-US" altLang="en-US" sz="500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Manhattan Beach, CA 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90266</a:t>
            </a:r>
            <a:endParaRPr lang="en-US" dirty="0"/>
          </a:p>
        </p:txBody>
      </p:sp>
      <p:pic>
        <p:nvPicPr>
          <p:cNvPr id="11" name="Picture 10" descr="white background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159115" y="6139247"/>
            <a:ext cx="756285" cy="62166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162159" y="6095366"/>
            <a:ext cx="8677041" cy="634"/>
          </a:xfrm>
          <a:prstGeom prst="straightConnector1">
            <a:avLst/>
          </a:prstGeom>
          <a:noFill/>
          <a:ln w="19050">
            <a:solidFill>
              <a:schemeClr val="accent3">
                <a:lumMod val="10000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3">
                      <a:lumMod val="5000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2095500" y="6198513"/>
            <a:ext cx="495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Demand Side Management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Success - Industrial Segment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3505200" y="301625"/>
            <a:ext cx="2283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7694" y="868740"/>
            <a:ext cx="83029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Streamline Measurement &amp; Verification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savings/incentives based only on normalized before minus after measurements 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subjective requirements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more time to help customer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Heat &amp; Power is Energy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specified in the Statewide Manual, Customers who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Departing Load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(including PPP surcharge) are eligible.  This needs to be addressed as access has been limited.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“Grandfathering” projects if requirements change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81200" y="3810000"/>
            <a:ext cx="5252921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alt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Demand Side Results =  Energy and Carbon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7FD1FE4C7BF4EB83721246C477C77" ma:contentTypeVersion="1" ma:contentTypeDescription="Create a new document." ma:contentTypeScope="" ma:versionID="341ce795a84c96f22077a614a552c8d0">
  <xsd:schema xmlns:xsd="http://www.w3.org/2001/XMLSchema" xmlns:xs="http://www.w3.org/2001/XMLSchema" xmlns:p="http://schemas.microsoft.com/office/2006/metadata/properties" xmlns:ns3="cc7880b1-2bc0-4ae5-aac3-11458fdefee3" targetNamespace="http://schemas.microsoft.com/office/2006/metadata/properties" ma:root="true" ma:fieldsID="fe5c5c402d9d80143ed4d6d2e9cd87d0" ns3:_="">
    <xsd:import namespace="cc7880b1-2bc0-4ae5-aac3-11458fdefee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7880b1-2bc0-4ae5-aac3-11458fdefe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BF8794-7392-4A49-A507-0413115C21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A9C80F-BB4B-4A0E-A866-E1C4EF908ABB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7880b1-2bc0-4ae5-aac3-11458fdefee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87F188-690B-490B-B21C-7A2537E44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7880b1-2bc0-4ae5-aac3-11458fdefe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350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Telesz</dc:creator>
  <cp:lastModifiedBy>Hymes, Kelly A.</cp:lastModifiedBy>
  <cp:revision>55</cp:revision>
  <dcterms:created xsi:type="dcterms:W3CDTF">2012-05-18T15:12:18Z</dcterms:created>
  <dcterms:modified xsi:type="dcterms:W3CDTF">2015-01-21T01:24:55Z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0x010100EFC7FD1FE4C7BF4EB83721246C477C77</vt:lpwstr>
  </property>
  <property fmtid="{D5CDD505-2E9C-101B-9397-08002B2CF9AE}" pid="3" name="IsMyDocuments">
    <vt:bool>true</vt:bool>
  </property>
</Properties>
</file>