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8"/>
  </p:handoutMasterIdLst>
  <p:sldIdLst>
    <p:sldId id="256" r:id="rId2"/>
    <p:sldId id="257" r:id="rId3"/>
    <p:sldId id="276" r:id="rId4"/>
    <p:sldId id="273" r:id="rId5"/>
    <p:sldId id="277" r:id="rId6"/>
    <p:sldId id="270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4687A8-7D0C-4F43-8B6E-55FD6A1E2014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841C2A-0651-4809-BEAC-7847E6EB0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5EAFB6-A603-473A-A873-2D84136ABBA2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688DC1-C712-4BF3-96A4-B591E18CC1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ob@clfp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chemeClr val="accent5"/>
                </a:solidFill>
              </a:rPr>
              <a:t>California league of food processors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February 20, 2015</a:t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CPUC IDSM WORKSHOP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Rob Neenan</a:t>
            </a:r>
          </a:p>
          <a:p>
            <a:r>
              <a:rPr lang="en-US" sz="2400" dirty="0" smtClean="0"/>
              <a:t>President/CEO</a:t>
            </a:r>
          </a:p>
          <a:p>
            <a:r>
              <a:rPr lang="en-US" sz="2400" dirty="0" smtClean="0"/>
              <a:t>California League of Food Processors</a:t>
            </a:r>
          </a:p>
          <a:p>
            <a:r>
              <a:rPr lang="en-US" dirty="0" smtClean="0"/>
              <a:t>Sacramento, CA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57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CA Food Processing Industry Overview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70C0"/>
                </a:solidFill>
              </a:rPr>
              <a:t>3,000+</a:t>
            </a:r>
            <a:r>
              <a:rPr lang="en-US" dirty="0" smtClean="0"/>
              <a:t> food processors in California.</a:t>
            </a:r>
          </a:p>
          <a:p>
            <a:r>
              <a:rPr lang="en-US" u="sng" dirty="0" smtClean="0"/>
              <a:t>Major sectors</a:t>
            </a:r>
            <a:r>
              <a:rPr lang="en-US" dirty="0" smtClean="0"/>
              <a:t>: fruit, nut &amp; vegetable ($7.8 bill.), dairy ($15.6 bill.), baking ($7.4 bill.) beverages ($7.4 bill.), wine &amp; beer ($15 bill), snack food ($4.5 bill), meat ($3 bill).</a:t>
            </a:r>
          </a:p>
          <a:p>
            <a:r>
              <a:rPr lang="en-US" dirty="0" smtClean="0"/>
              <a:t>Food processing is the third-largest industrial sector in CA</a:t>
            </a:r>
          </a:p>
          <a:p>
            <a:r>
              <a:rPr lang="en-US" dirty="0" smtClean="0"/>
              <a:t>Processors collectively account for about </a:t>
            </a:r>
            <a:r>
              <a:rPr lang="en-US" dirty="0" smtClean="0">
                <a:solidFill>
                  <a:srgbClr val="0070C0"/>
                </a:solidFill>
              </a:rPr>
              <a:t>$82 billion/year </a:t>
            </a:r>
            <a:r>
              <a:rPr lang="en-US" dirty="0" smtClean="0"/>
              <a:t>in value added to the California economy.</a:t>
            </a:r>
          </a:p>
          <a:p>
            <a:r>
              <a:rPr lang="en-US" dirty="0" smtClean="0"/>
              <a:t>Food processors and their suppliers generate over </a:t>
            </a:r>
            <a:r>
              <a:rPr lang="en-US" dirty="0" smtClean="0">
                <a:solidFill>
                  <a:srgbClr val="0070C0"/>
                </a:solidFill>
              </a:rPr>
              <a:t>760,000 jobs </a:t>
            </a:r>
            <a:r>
              <a:rPr lang="en-US" dirty="0" smtClean="0"/>
              <a:t>in California.</a:t>
            </a:r>
          </a:p>
          <a:p>
            <a:r>
              <a:rPr lang="en-US" u="sng" dirty="0" smtClean="0"/>
              <a:t>Top counties</a:t>
            </a:r>
            <a:r>
              <a:rPr lang="en-US" dirty="0" smtClean="0"/>
              <a:t>: Los Angeles, Stanislaus, Fresno, Sonoma, Alameda, Orange</a:t>
            </a:r>
          </a:p>
          <a:p>
            <a:r>
              <a:rPr lang="en-US" dirty="0" smtClean="0"/>
              <a:t>The food processing industry is one of the largest consumers of natural gas and electricity in CA.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5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Processing Sector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Fruit, nut, and vegetable processors use a lot of energy, but have </a:t>
            </a:r>
            <a:r>
              <a:rPr lang="en-US" u="sng" dirty="0" smtClean="0"/>
              <a:t>seasonal operations</a:t>
            </a:r>
            <a:r>
              <a:rPr lang="en-US" dirty="0" smtClean="0"/>
              <a:t>.  This affects the cost effectiveness of a wide range of options.</a:t>
            </a:r>
          </a:p>
          <a:p>
            <a:r>
              <a:rPr lang="en-US" dirty="0" smtClean="0"/>
              <a:t>Demand response options can be limited when dealing with </a:t>
            </a:r>
            <a:r>
              <a:rPr lang="en-US" u="sng" dirty="0" smtClean="0"/>
              <a:t>highly perishable food products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food processors don’t have a dedicated energy manager.</a:t>
            </a:r>
          </a:p>
          <a:p>
            <a:r>
              <a:rPr lang="en-US" dirty="0" smtClean="0"/>
              <a:t>There are hundreds of small processors, many operating with limited capital.  Do the utilities have the resources to address their diverse needs?</a:t>
            </a:r>
          </a:p>
          <a:p>
            <a:r>
              <a:rPr lang="en-US" dirty="0"/>
              <a:t>Businesses </a:t>
            </a:r>
            <a:r>
              <a:rPr lang="en-US" dirty="0" smtClean="0"/>
              <a:t>don’t </a:t>
            </a:r>
            <a:r>
              <a:rPr lang="en-US" dirty="0"/>
              <a:t>have a lot of time and staff to devote to sorting through IDSM </a:t>
            </a:r>
            <a:r>
              <a:rPr lang="en-US" dirty="0" smtClean="0"/>
              <a:t>programs, regulations, </a:t>
            </a:r>
            <a:r>
              <a:rPr lang="en-US" dirty="0"/>
              <a:t>and options.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8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dirty="0" smtClean="0"/>
              <a:t>Are Current DSM Programs Aligned with Industry Needs?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enough coordinated messaging and funding</a:t>
            </a:r>
          </a:p>
          <a:p>
            <a:r>
              <a:rPr lang="en-US" dirty="0" smtClean="0"/>
              <a:t>Generally a one-size-fits-all approach to working with facilities</a:t>
            </a:r>
          </a:p>
          <a:p>
            <a:r>
              <a:rPr lang="en-US" dirty="0" smtClean="0"/>
              <a:t>Limited 3</a:t>
            </a:r>
            <a:r>
              <a:rPr lang="en-US" baseline="30000" dirty="0" smtClean="0"/>
              <a:t>rd</a:t>
            </a:r>
            <a:r>
              <a:rPr lang="en-US" dirty="0" smtClean="0"/>
              <a:t> party expertise with the food processing industry in many cases</a:t>
            </a:r>
          </a:p>
          <a:p>
            <a:r>
              <a:rPr lang="en-US" dirty="0" smtClean="0"/>
              <a:t>ISO 50001 and Continuous Energy Improvement programs are great, and so is SGIP.  But there needs to be the money, expertise, and long-term commitment behind those programs to make them work.</a:t>
            </a:r>
          </a:p>
          <a:p>
            <a:r>
              <a:rPr lang="en-US" dirty="0"/>
              <a:t>T</a:t>
            </a:r>
            <a:r>
              <a:rPr lang="en-US" dirty="0" smtClean="0"/>
              <a:t>he 2008 CPUC “Big Bold” initiative: What happened to the pilot project that was proposed for food processors?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Want from the CPUC and Utilities?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An integrated energy management approach involving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Workforce training</a:t>
            </a:r>
          </a:p>
          <a:p>
            <a:r>
              <a:rPr lang="en-US" dirty="0" smtClean="0"/>
              <a:t>Advanced metering and data analysis tools</a:t>
            </a:r>
          </a:p>
          <a:p>
            <a:r>
              <a:rPr lang="en-US" dirty="0" smtClean="0"/>
              <a:t>Programs that focus on facility-wide coordinated management of energy/water/</a:t>
            </a:r>
            <a:r>
              <a:rPr lang="en-US" dirty="0" err="1" smtClean="0"/>
              <a:t>ghg’s</a:t>
            </a:r>
            <a:r>
              <a:rPr lang="en-US" dirty="0" smtClean="0"/>
              <a:t>/DR, </a:t>
            </a:r>
            <a:r>
              <a:rPr lang="en-US" i="1" dirty="0" smtClean="0"/>
              <a:t>not a piecemeal approach focused on the low hanging fruit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providers that understand food processing</a:t>
            </a:r>
          </a:p>
          <a:p>
            <a:r>
              <a:rPr lang="en-US" dirty="0" smtClean="0"/>
              <a:t>Funding (of course!)</a:t>
            </a:r>
          </a:p>
          <a:p>
            <a:r>
              <a:rPr lang="en-US" dirty="0" smtClean="0"/>
              <a:t>A long-term commitment by CPUC and the utilities to having an ongoing dialogue with customers regarding industrial sector issues and needs.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42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2800" dirty="0" smtClean="0"/>
              <a:t>Rob Neenan</a:t>
            </a:r>
          </a:p>
          <a:p>
            <a:pPr marL="0" indent="0">
              <a:buNone/>
            </a:pPr>
            <a:r>
              <a:rPr lang="en-US" sz="2800" u="sng" dirty="0" smtClean="0"/>
              <a:t>Phone</a:t>
            </a:r>
            <a:r>
              <a:rPr lang="en-US" sz="2800" dirty="0" smtClean="0"/>
              <a:t>: 916-640-8150</a:t>
            </a:r>
          </a:p>
          <a:p>
            <a:pPr marL="0" indent="0">
              <a:buNone/>
            </a:pPr>
            <a:r>
              <a:rPr lang="en-US" sz="2800" u="sng" dirty="0" smtClean="0"/>
              <a:t>E-mail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rob@clfp.com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Web site: www.clfp.com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22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366</TotalTime>
  <Words>438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California league of food processors  February 20, 2015 CPUC IDSM WORKSHOP</vt:lpstr>
      <vt:lpstr>CA Food Processing Industry Overview </vt:lpstr>
      <vt:lpstr>Food Processing Sector Issues</vt:lpstr>
      <vt:lpstr>Are Current DSM Programs Aligned with Industry Needs?</vt:lpstr>
      <vt:lpstr>What Do We Want from the CPUC and Utilities?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Processing Industry Perspective CPUC Industrial Action Plan Workshop August 8, 2013</dc:title>
  <dc:creator>Rob Neenan</dc:creator>
  <cp:lastModifiedBy>Hymes, Kelly A.</cp:lastModifiedBy>
  <cp:revision>96</cp:revision>
  <cp:lastPrinted>2015-02-11T22:39:53Z</cp:lastPrinted>
  <dcterms:created xsi:type="dcterms:W3CDTF">2013-07-19T21:43:46Z</dcterms:created>
  <dcterms:modified xsi:type="dcterms:W3CDTF">2015-02-20T00:03:12Z</dcterms:modified>
</cp:coreProperties>
</file>