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45E02-F587-4D8F-B505-9822BC61DB23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FA702-32E6-4DE9-B0E5-FB97D168A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99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DCE1-5A07-49A9-B316-0299BE7B8BC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3E9B-CEC3-4FBF-A1CB-F0F30E6E1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30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DCE1-5A07-49A9-B316-0299BE7B8BC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3E9B-CEC3-4FBF-A1CB-F0F30E6E1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7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DCE1-5A07-49A9-B316-0299BE7B8BC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3E9B-CEC3-4FBF-A1CB-F0F30E6E1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DCE1-5A07-49A9-B316-0299BE7B8BC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3E9B-CEC3-4FBF-A1CB-F0F30E6E1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49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DCE1-5A07-49A9-B316-0299BE7B8BC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3E9B-CEC3-4FBF-A1CB-F0F30E6E1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35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DCE1-5A07-49A9-B316-0299BE7B8BC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3E9B-CEC3-4FBF-A1CB-F0F30E6E1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2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DCE1-5A07-49A9-B316-0299BE7B8BC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3E9B-CEC3-4FBF-A1CB-F0F30E6E1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1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DCE1-5A07-49A9-B316-0299BE7B8BC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3E9B-CEC3-4FBF-A1CB-F0F30E6E1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74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DCE1-5A07-49A9-B316-0299BE7B8BC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3E9B-CEC3-4FBF-A1CB-F0F30E6E1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3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DCE1-5A07-49A9-B316-0299BE7B8BC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3E9B-CEC3-4FBF-A1CB-F0F30E6E1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DCE1-5A07-49A9-B316-0299BE7B8BC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3E9B-CEC3-4FBF-A1CB-F0F30E6E1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5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0DCE1-5A07-49A9-B316-0299BE7B8BC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53E9B-CEC3-4FBF-A1CB-F0F30E6E1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0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1600199"/>
          </a:xfrm>
        </p:spPr>
        <p:txBody>
          <a:bodyPr/>
          <a:lstStyle/>
          <a:p>
            <a:r>
              <a:rPr lang="en-US" dirty="0" smtClean="0"/>
              <a:t>IDSM and Vulnerable Communities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Workshop Presentation (R.14-10-003)</a:t>
            </a:r>
          </a:p>
          <a:p>
            <a:r>
              <a:rPr lang="en-US" sz="2400" dirty="0" smtClean="0"/>
              <a:t>Learning Session II: Customer Needs</a:t>
            </a:r>
          </a:p>
          <a:p>
            <a:r>
              <a:rPr lang="en-US" sz="2400" dirty="0" smtClean="0"/>
              <a:t>By Center for Accessible Technology</a:t>
            </a:r>
          </a:p>
          <a:p>
            <a:r>
              <a:rPr lang="en-US" sz="2400" dirty="0" smtClean="0"/>
              <a:t>February 19, 2015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951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are customers with disabilities?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Customers with disabilities are more likely than average to be low-income and to spend time at home</a:t>
            </a:r>
          </a:p>
          <a:p>
            <a:r>
              <a:rPr lang="en-US" dirty="0" smtClean="0"/>
              <a:t>Many customers with disabilities rely on assistive technology to live independently</a:t>
            </a:r>
          </a:p>
          <a:p>
            <a:r>
              <a:rPr lang="en-US" dirty="0" smtClean="0"/>
              <a:t>Customers with disabilities may have limited flexibility to change the way they consume energy</a:t>
            </a:r>
          </a:p>
          <a:p>
            <a:r>
              <a:rPr lang="en-US" dirty="0" smtClean="0"/>
              <a:t>Customers with disabilities may be hard to reach with information about energy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70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Disabled Customer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People with disabilities have low rates of employment and are likely to have fixed incomes, including reliance on public benefits</a:t>
            </a:r>
          </a:p>
          <a:p>
            <a:r>
              <a:rPr lang="en-US" dirty="0" smtClean="0"/>
              <a:t>Because of low employment and persistent access barriers, people with disabilities spend more time at home and less in the community</a:t>
            </a:r>
          </a:p>
          <a:p>
            <a:r>
              <a:rPr lang="en-US" dirty="0" smtClean="0"/>
              <a:t>People with disabilities may need stable temperatures for health reasons</a:t>
            </a:r>
          </a:p>
          <a:p>
            <a:r>
              <a:rPr lang="en-US" dirty="0" smtClean="0"/>
              <a:t>People with disabilities may rely on assistive technology to conduct activities of daily living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888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Disabled Customers and IDSM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Disabled customers cannot afford large up-front investments in energy technology</a:t>
            </a:r>
          </a:p>
          <a:p>
            <a:r>
              <a:rPr lang="en-US" dirty="0" smtClean="0"/>
              <a:t>Disabled customers cannot risk reliability, and may be poor candidates for many types of TOU or other rate programs that require changes in customer behavior</a:t>
            </a:r>
          </a:p>
          <a:p>
            <a:r>
              <a:rPr lang="en-US" dirty="0" smtClean="0"/>
              <a:t>Disabled customers can benefit from efficiency improvements and/or DG, if they are affordable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641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Accessible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Many people with disabilities, particularly disabilities affecting sight or hearing, cannot use standard forms of communication without modification</a:t>
            </a:r>
          </a:p>
          <a:p>
            <a:r>
              <a:rPr lang="en-US" dirty="0" smtClean="0"/>
              <a:t>Web access and alternative formats are important for people with vision impairments</a:t>
            </a:r>
          </a:p>
          <a:p>
            <a:r>
              <a:rPr lang="en-US" dirty="0" smtClean="0"/>
              <a:t>Alternative forms of telecommunication and access to ASL interpreters are important for people with hearing impairments</a:t>
            </a:r>
          </a:p>
          <a:p>
            <a:r>
              <a:rPr lang="en-US" dirty="0" smtClean="0"/>
              <a:t>All information must be available through channels other than the 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495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Affordability and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Low-income customers with disabilities already have an extremely high energy burden</a:t>
            </a:r>
          </a:p>
          <a:p>
            <a:r>
              <a:rPr lang="en-US" dirty="0" smtClean="0"/>
              <a:t>Ratepayer support for IDSM may increase costs for all customers.  All customers must likewise have the opportunity to benefit</a:t>
            </a:r>
          </a:p>
          <a:p>
            <a:r>
              <a:rPr lang="en-US" dirty="0" smtClean="0"/>
              <a:t>The needs of vulnerable customers must be considered in all aspects of customer-side programs, and cannot be relegated to an afterthought.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519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327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IDSM and Vulnerable Communities</vt:lpstr>
      <vt:lpstr>Who are customers with disabilities?</vt:lpstr>
      <vt:lpstr>Disabled Customer Profile</vt:lpstr>
      <vt:lpstr>Disabled Customers and IDSM</vt:lpstr>
      <vt:lpstr>Accessible Communications</vt:lpstr>
      <vt:lpstr>Affordability and Reliability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IDSM and Vulnerable Communities</dc:title>
  <dc:creator>Melissa</dc:creator>
  <cp:lastModifiedBy>Hymes, Kelly A.</cp:lastModifiedBy>
  <cp:revision>5</cp:revision>
  <cp:lastPrinted>2015-02-18T21:57:01Z</cp:lastPrinted>
  <dcterms:created xsi:type="dcterms:W3CDTF">2015-02-18T20:32:53Z</dcterms:created>
  <dcterms:modified xsi:type="dcterms:W3CDTF">2015-02-19T23:48:31Z</dcterms:modified>
</cp:coreProperties>
</file>