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0" r:id="rId2"/>
    <p:sldMasterId id="2147483692" r:id="rId3"/>
    <p:sldMasterId id="2147483650" r:id="rId4"/>
    <p:sldMasterId id="2147483652" r:id="rId5"/>
    <p:sldMasterId id="2147483655" r:id="rId6"/>
    <p:sldMasterId id="2147483685" r:id="rId7"/>
    <p:sldMasterId id="2147483694" r:id="rId8"/>
    <p:sldMasterId id="2147483696" r:id="rId9"/>
    <p:sldMasterId id="2147483678" r:id="rId10"/>
    <p:sldMasterId id="2147483680" r:id="rId11"/>
  </p:sldMasterIdLst>
  <p:notesMasterIdLst>
    <p:notesMasterId r:id="rId15"/>
  </p:notesMasterIdLst>
  <p:sldIdLst>
    <p:sldId id="256" r:id="rId12"/>
    <p:sldId id="294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" initials="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D9A"/>
    <a:srgbClr val="00A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39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342" y="-354"/>
      </p:cViewPr>
      <p:guideLst>
        <p:guide orient="horz" pos="3024"/>
        <p:guide orient="horz" pos="1368"/>
        <p:guide orient="horz" pos="1334"/>
        <p:guide orient="horz" pos="961"/>
        <p:guide orient="horz" pos="2290"/>
        <p:guide orient="horz" pos="3556"/>
        <p:guide pos="360"/>
        <p:guide pos="5472"/>
        <p:guide pos="24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24T11:28:10.378" idx="2">
    <p:pos x="5683" y="713"/>
    <p:text>This image doesn't work for me.  Setting aside that it's dated, it doesn't seem to be out choice or empowerment.  How bout an image of the latest Superman?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E8DD4-BC4C-4437-93FA-A593BD17634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F4A20-75EE-4317-9D09-A974425C8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DER = EE, DG, DR, storage, EVs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F4A20-75EE-4317-9D09-A974425C81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38" y="1162050"/>
            <a:ext cx="8107362" cy="14700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2803634"/>
            <a:ext cx="8107362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2900"/>
            <a:ext cx="8564562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438" y="1371600"/>
            <a:ext cx="391636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2900"/>
            <a:ext cx="8564562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4800600"/>
            <a:ext cx="3306762" cy="2057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author 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 E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4800600"/>
            <a:ext cx="3306762" cy="2057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author 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 EDAF 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4800600"/>
            <a:ext cx="3306762" cy="2057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author 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8" y="342900"/>
            <a:ext cx="8107362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A90F8-2A7B-436F-A58F-997C6D6FFE15}" type="datetimeFigureOut">
              <a:rPr lang="en-US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C908F-1335-4AB0-A181-F93A378AC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end slide 1 ED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38" y="1162050"/>
            <a:ext cx="8107362" cy="14700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2803634"/>
            <a:ext cx="8107362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end slide 1 EDAF 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38" y="1162050"/>
            <a:ext cx="8107362" cy="14700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2803634"/>
            <a:ext cx="8107362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1/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38" y="2160588"/>
            <a:ext cx="8107362" cy="147002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1524000"/>
            <a:ext cx="8107362" cy="585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95000"/>
              </a:lnSpc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38" y="2160588"/>
            <a:ext cx="8107362" cy="147002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5000"/>
              </a:lnSpc>
              <a:defRPr sz="40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1524000"/>
            <a:ext cx="8107362" cy="585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95000"/>
              </a:lnSpc>
              <a:buNone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2173288"/>
            <a:ext cx="7993062" cy="9144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5000"/>
              </a:lnSpc>
              <a:defRPr sz="2800" b="1">
                <a:solidFill>
                  <a:srgbClr val="173D9A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3323" y="3328988"/>
            <a:ext cx="4179177" cy="140066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sz="2000">
                <a:solidFill>
                  <a:srgbClr val="173D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attribution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8" y="342900"/>
            <a:ext cx="8107362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2900"/>
            <a:ext cx="8107362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579438" y="1371600"/>
            <a:ext cx="8107362" cy="42735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to insert chart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ckground Twea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8" name="Picture 7" descr="EDF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257800"/>
            <a:ext cx="2161903" cy="1216070"/>
          </a:xfrm>
          <a:prstGeom prst="rect">
            <a:avLst/>
          </a:prstGeom>
        </p:spPr>
      </p:pic>
      <p:pic>
        <p:nvPicPr>
          <p:cNvPr id="4" name="Picture 3" descr="TITLE Background Twea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9" name="Picture 8" descr="EDF_r_CMYK_2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3520" y="5486235"/>
            <a:ext cx="2170176" cy="981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79438" y="342900"/>
            <a:ext cx="8229600" cy="685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800"/>
        </a:spcBef>
        <a:buFont typeface="Arial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800"/>
        </a:spcBef>
        <a:buFont typeface="Arial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8" name="Picture 7" descr="EDF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5257800"/>
            <a:ext cx="2161903" cy="1216070"/>
          </a:xfrm>
          <a:prstGeom prst="rect">
            <a:avLst/>
          </a:prstGeom>
        </p:spPr>
      </p:pic>
      <p:pic>
        <p:nvPicPr>
          <p:cNvPr id="4" name="Picture 3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6" name="Picture 5" descr="edaf_654x3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2552" y="5457444"/>
            <a:ext cx="1993392" cy="972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8" name="Picture 7" descr="EDF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5257800"/>
            <a:ext cx="2161903" cy="1216070"/>
          </a:xfrm>
          <a:prstGeom prst="rect">
            <a:avLst/>
          </a:prstGeom>
        </p:spPr>
      </p:pic>
      <p:pic>
        <p:nvPicPr>
          <p:cNvPr id="4" name="Picture 3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631900"/>
          </a:xfrm>
          <a:prstGeom prst="rect">
            <a:avLst/>
          </a:prstGeom>
        </p:spPr>
      </p:pic>
      <p:pic>
        <p:nvPicPr>
          <p:cNvPr id="9" name="Picture 8" descr="edaf_pac_668x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2552" y="5445611"/>
            <a:ext cx="2036064" cy="807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png"/>
          <p:cNvPicPr>
            <a:picLocks noChangeAspect="1"/>
          </p:cNvPicPr>
          <p:nvPr/>
        </p:nvPicPr>
        <p:blipFill>
          <a:blip r:embed="rId3" cstate="print"/>
          <a:srcRect t="293" b="9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LIDE Background Tweak 2.png"/>
          <p:cNvPicPr>
            <a:picLocks noChangeAspect="1"/>
          </p:cNvPicPr>
          <p:nvPr/>
        </p:nvPicPr>
        <p:blipFill>
          <a:blip r:embed="rId4" cstate="print"/>
          <a:srcRect b="43177"/>
          <a:stretch>
            <a:fillRect/>
          </a:stretch>
        </p:blipFill>
        <p:spPr>
          <a:xfrm>
            <a:off x="0" y="5715000"/>
            <a:ext cx="9143245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Background Tweak 2.png"/>
          <p:cNvPicPr>
            <a:picLocks noChangeAspect="1"/>
          </p:cNvPicPr>
          <p:nvPr/>
        </p:nvPicPr>
        <p:blipFill>
          <a:blip r:embed="rId4" cstate="print"/>
          <a:srcRect b="43177"/>
          <a:stretch>
            <a:fillRect/>
          </a:stretch>
        </p:blipFill>
        <p:spPr>
          <a:xfrm>
            <a:off x="0" y="5715000"/>
            <a:ext cx="9143245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LIDE Corner Cu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5565775"/>
            <a:ext cx="34194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438" y="1371601"/>
            <a:ext cx="8107362" cy="4273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79438" y="342900"/>
            <a:ext cx="8107362" cy="685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59" r:id="rId3"/>
    <p:sldLayoutId id="2147483661" r:id="rId4"/>
    <p:sldLayoutId id="2147483671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rgbClr val="173D9A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800"/>
        </a:spcBef>
        <a:buFont typeface="Arial" pitchFamily="34" charset="0"/>
        <a:buChar char="•"/>
        <a:defRPr sz="3000" kern="1200">
          <a:solidFill>
            <a:srgbClr val="173D9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2400" kern="1200">
          <a:solidFill>
            <a:srgbClr val="173D9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173D9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73D9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73D9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F_r_CMYK_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3182" y="5202252"/>
            <a:ext cx="2743200" cy="12406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af_654x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8736" y="5175056"/>
            <a:ext cx="2610205" cy="127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f_pac_668x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8736" y="5176669"/>
            <a:ext cx="2611177" cy="103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9438" y="1162050"/>
            <a:ext cx="8107362" cy="2222281"/>
          </a:xfrm>
        </p:spPr>
        <p:txBody>
          <a:bodyPr/>
          <a:lstStyle/>
          <a:p>
            <a:r>
              <a:rPr lang="en-US" dirty="0"/>
              <a:t>Rulemaking </a:t>
            </a:r>
            <a:r>
              <a:rPr lang="en-US" dirty="0" smtClean="0"/>
              <a:t>14-10-003</a:t>
            </a:r>
            <a:br>
              <a:rPr lang="en-US" dirty="0" smtClean="0"/>
            </a:br>
            <a:r>
              <a:rPr lang="en-US" i="1" dirty="0"/>
              <a:t>Learning Session 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79438" y="2815064"/>
            <a:ext cx="8107362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Integrated Demand Side Management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January 22,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Presented by Steven J. Moss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14" y="1252339"/>
            <a:ext cx="8279227" cy="4657581"/>
          </a:xfrm>
        </p:spPr>
        <p:txBody>
          <a:bodyPr/>
          <a:lstStyle/>
          <a:p>
            <a:pPr lvl="0"/>
            <a:r>
              <a:rPr lang="en-US" sz="2400" dirty="0" smtClean="0"/>
              <a:t>Essential </a:t>
            </a:r>
            <a:r>
              <a:rPr lang="en-US" sz="2400" dirty="0"/>
              <a:t>integration is with information, rates, </a:t>
            </a:r>
            <a:r>
              <a:rPr lang="en-US" sz="2400" dirty="0" smtClean="0"/>
              <a:t>outcomes </a:t>
            </a:r>
            <a:r>
              <a:rPr lang="en-US" sz="2400" dirty="0"/>
              <a:t>(e.g., close power plant, save money), and delivery mechanisms (e.g., third parties, schools, nonprofits, churches).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 Tools important (e.g., Kill-o-Watt meter</a:t>
            </a:r>
            <a:r>
              <a:rPr lang="en-US" sz="2400" dirty="0" smtClean="0"/>
              <a:t>).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Too </a:t>
            </a:r>
            <a:r>
              <a:rPr lang="en-US" sz="2400" dirty="0"/>
              <a:t>much integration can be overwhelming (e.g., Method cleanser).  </a:t>
            </a:r>
            <a:r>
              <a:rPr lang="en-US" sz="2400" dirty="0" smtClean="0"/>
              <a:t>Relationship-building</a:t>
            </a:r>
            <a:r>
              <a:rPr lang="en-US" sz="2400" dirty="0"/>
              <a:t>, in pulses, the preferred approach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Lessons Learned/Barriers to Success</a:t>
            </a:r>
            <a:endParaRPr lang="en-US" sz="3600" b="1" dirty="0" smtClean="0">
              <a:ea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0990"/>
          </a:xfrm>
        </p:spPr>
        <p:txBody>
          <a:bodyPr/>
          <a:lstStyle/>
          <a:p>
            <a:r>
              <a:rPr lang="en-US" sz="3600" dirty="0"/>
              <a:t>Lessons Learned/Barriers to Success</a:t>
            </a:r>
            <a:endParaRPr lang="en-US" sz="3600" b="1" dirty="0" smtClean="0">
              <a:ea typeface="ヒラギノ角ゴ Pro W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738" y="1549175"/>
            <a:ext cx="857644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Avoid techno </a:t>
            </a:r>
            <a:r>
              <a:rPr lang="en-US" sz="2800" dirty="0"/>
              <a:t>jargon.  Regular folks don't care about technology 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Barriers include: ineffective price signals, lack </a:t>
            </a:r>
            <a:r>
              <a:rPr lang="en-US" sz="2800" dirty="0"/>
              <a:t>of revenue streams, </a:t>
            </a:r>
            <a:r>
              <a:rPr lang="en-US" sz="2800" dirty="0" smtClean="0"/>
              <a:t>split or </a:t>
            </a:r>
            <a:r>
              <a:rPr lang="en-US" sz="2800" dirty="0"/>
              <a:t>nonexistent incentives, </a:t>
            </a:r>
            <a:r>
              <a:rPr lang="en-US" sz="2800" dirty="0" smtClean="0"/>
              <a:t>and </a:t>
            </a:r>
            <a:r>
              <a:rPr lang="en-US" sz="2800" dirty="0" err="1" smtClean="0"/>
              <a:t>siloed</a:t>
            </a:r>
            <a:r>
              <a:rPr lang="en-US" sz="2800" dirty="0" smtClean="0"/>
              <a:t> proceedings.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hoto slide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ark slide (use for pauses in presentation)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/end slide 1 EDAF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/end slide 1 EDAF PAC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divider 1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ction divider 2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 slides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nd slide 2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nd slide 2 EDAF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nd slide 2 EDAF PAC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759</TotalTime>
  <Words>100</Words>
  <Application>Microsoft Office PowerPoint</Application>
  <PresentationFormat>On-screen Show (4:3)</PresentationFormat>
  <Paragraphs>18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blank</vt:lpstr>
      <vt:lpstr>Title/end slide 1 EDAF</vt:lpstr>
      <vt:lpstr>Title/end slide 1 EDAF PAC</vt:lpstr>
      <vt:lpstr>Section divider 1</vt:lpstr>
      <vt:lpstr>Section divider 2</vt:lpstr>
      <vt:lpstr>Content slides</vt:lpstr>
      <vt:lpstr>End slide 2</vt:lpstr>
      <vt:lpstr>End slide 2 EDAF</vt:lpstr>
      <vt:lpstr>End slide 2 EDAF PAC</vt:lpstr>
      <vt:lpstr>Photo slide</vt:lpstr>
      <vt:lpstr>Dark slide (use for pauses in presentation)</vt:lpstr>
      <vt:lpstr>Rulemaking 14-10-003 Learning Session I  </vt:lpstr>
      <vt:lpstr>Lessons Learned/Barriers to Success</vt:lpstr>
      <vt:lpstr>Lessons Learned/Barriers to Success</vt:lpstr>
    </vt:vector>
  </TitlesOfParts>
  <Company>Environmental Defense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EDF Power Pricing</dc:title>
  <dc:creator>Jamie Fine</dc:creator>
  <cp:lastModifiedBy>Hymes, Kelly A.</cp:lastModifiedBy>
  <cp:revision>77</cp:revision>
  <dcterms:created xsi:type="dcterms:W3CDTF">2012-06-19T22:01:18Z</dcterms:created>
  <dcterms:modified xsi:type="dcterms:W3CDTF">2015-01-21T01:32:47Z</dcterms:modified>
</cp:coreProperties>
</file>