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8" r:id="rId2"/>
  </p:sldMasterIdLst>
  <p:notesMasterIdLst>
    <p:notesMasterId r:id="rId8"/>
  </p:notesMasterIdLst>
  <p:sldIdLst>
    <p:sldId id="262" r:id="rId3"/>
    <p:sldId id="263" r:id="rId4"/>
    <p:sldId id="257" r:id="rId5"/>
    <p:sldId id="258" r:id="rId6"/>
    <p:sldId id="264" r:id="rId7"/>
  </p:sldIdLst>
  <p:sldSz cx="9144000" cy="6858000" type="screen4x3"/>
  <p:notesSz cx="7010400" cy="92233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l Rothschild" initials="" lastIdx="11" clrIdx="0"/>
  <p:cmAuthor id="1" name="Rupal Bain" initials="" lastIdx="3" clrIdx="1"/>
  <p:cmAuthor id="2" name="Craig Perkins" initials="" lastIdx="2" clrIdx="2"/>
  <p:cmAuthor id="3" name="Genaro Bugarin" initials="" lastIdx="1" clrIdx="3"/>
  <p:cmAuthor id="4" name="Brian Flynn" initials="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7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98562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319" cy="4150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60604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37" y="8760604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1601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200" cy="415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September marked the one year anniversary of this program’s launch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Turnkey: leveraging NJPA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200" cy="415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970937" y="8760604"/>
            <a:ext cx="3037799" cy="461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69787" y="1764825"/>
            <a:ext cx="5532436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784101" y="3469800"/>
            <a:ext cx="6400799" cy="911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743635" y="2072231"/>
            <a:ext cx="1971888" cy="1938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069" y="2056166"/>
            <a:ext cx="2665992" cy="20130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6166325" y="6116425"/>
            <a:ext cx="2707166" cy="3008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471" y="6483096"/>
            <a:ext cx="651599" cy="25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471" y="6483096"/>
            <a:ext cx="651599" cy="25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471" y="6483096"/>
            <a:ext cx="651599" cy="25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471" y="6483096"/>
            <a:ext cx="651599" cy="25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98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48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5589798" y="6116425"/>
            <a:ext cx="3283692" cy="3008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28600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56"/>
            <a:ext cx="9144000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SC-REN Public Agency Program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Objective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Affordable, widespread </a:t>
            </a:r>
            <a:r>
              <a:rPr lang="en-US" sz="3600" dirty="0"/>
              <a:t>and </a:t>
            </a:r>
            <a:r>
              <a:rPr lang="en-US" sz="3600" dirty="0" smtClean="0"/>
              <a:t>typical </a:t>
            </a:r>
            <a:r>
              <a:rPr lang="en-US" sz="3600" dirty="0"/>
              <a:t>Energy Efficiency Expertise in Local Governments 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(</a:t>
            </a:r>
            <a:r>
              <a:rPr lang="en-US" sz="3600" dirty="0"/>
              <a:t>CA Energy Efficiency Strategic Plan, Local Government chapter, Goal #5)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4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SC-REN Public Agency Program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Budget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$19M over 3 year cycle energy efficiency only</a:t>
            </a:r>
          </a:p>
          <a:p>
            <a:endParaRPr lang="en-US" sz="2800" dirty="0"/>
          </a:p>
          <a:p>
            <a:r>
              <a:rPr lang="en-US" sz="2800" dirty="0" smtClean="0"/>
              <a:t>Accomplishments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48 enrolled agencies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Launched expedited group procurement product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130 qualified and viable new energy efficiency projects (50M KWh)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LCR awardees and MOU LGs recognize value of this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9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935825" y="2488400"/>
            <a:ext cx="5723399" cy="2962199"/>
          </a:xfrm>
          <a:prstGeom prst="rect">
            <a:avLst/>
          </a:prstGeom>
          <a:solidFill>
            <a:srgbClr val="FFF2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373225" y="2488400"/>
            <a:ext cx="2562600" cy="2962199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3025" y="345450"/>
            <a:ext cx="9144000" cy="67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76092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 dirty="0" smtClean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Accomplishments</a:t>
            </a:r>
            <a:endParaRPr lang="en-US" sz="3600" b="1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816125" y="1120250"/>
            <a:ext cx="2315100" cy="7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2"/>
                </a:solidFill>
              </a:rPr>
              <a:t>52 Public Agencies Enrolled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723675" y="1147737"/>
            <a:ext cx="2258700" cy="7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2"/>
                </a:solidFill>
              </a:rPr>
              <a:t>175 Facilities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2"/>
                </a:solidFill>
              </a:rPr>
              <a:t>20,000 Streetlights</a:t>
            </a:r>
          </a:p>
        </p:txBody>
      </p:sp>
      <p:cxnSp>
        <p:nvCxnSpPr>
          <p:cNvPr id="196" name="Shape 196"/>
          <p:cNvCxnSpPr/>
          <p:nvPr/>
        </p:nvCxnSpPr>
        <p:spPr>
          <a:xfrm>
            <a:off x="2187750" y="2219875"/>
            <a:ext cx="4352399" cy="0"/>
          </a:xfrm>
          <a:prstGeom prst="straightConnector1">
            <a:avLst/>
          </a:prstGeom>
          <a:noFill/>
          <a:ln w="38100" cap="flat">
            <a:solidFill>
              <a:srgbClr val="37609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500" y="2767675"/>
            <a:ext cx="1289050" cy="865461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8" name="Shape 198"/>
          <p:cNvSpPr txBox="1"/>
          <p:nvPr/>
        </p:nvSpPr>
        <p:spPr>
          <a:xfrm>
            <a:off x="790975" y="3582675"/>
            <a:ext cx="1634100" cy="3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chemeClr val="dk2"/>
                </a:solidFill>
              </a:rPr>
              <a:t>Turnkey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325" y="4135812"/>
            <a:ext cx="1249375" cy="913425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0" name="Shape 200"/>
          <p:cNvSpPr txBox="1"/>
          <p:nvPr/>
        </p:nvSpPr>
        <p:spPr>
          <a:xfrm>
            <a:off x="702950" y="5049225"/>
            <a:ext cx="1804799" cy="41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chemeClr val="dk2"/>
                </a:solidFill>
              </a:rPr>
              <a:t>Customized</a:t>
            </a:r>
          </a:p>
        </p:txBody>
      </p:sp>
      <p:cxnSp>
        <p:nvCxnSpPr>
          <p:cNvPr id="201" name="Shape 201"/>
          <p:cNvCxnSpPr/>
          <p:nvPr/>
        </p:nvCxnSpPr>
        <p:spPr>
          <a:xfrm>
            <a:off x="2182950" y="2203725"/>
            <a:ext cx="4799" cy="283499"/>
          </a:xfrm>
          <a:prstGeom prst="straightConnector1">
            <a:avLst/>
          </a:prstGeom>
          <a:noFill/>
          <a:ln w="38100" cap="flat">
            <a:solidFill>
              <a:srgbClr val="37609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2" name="Shape 202"/>
          <p:cNvCxnSpPr/>
          <p:nvPr/>
        </p:nvCxnSpPr>
        <p:spPr>
          <a:xfrm>
            <a:off x="4367150" y="1898675"/>
            <a:ext cx="8399" cy="343800"/>
          </a:xfrm>
          <a:prstGeom prst="straightConnector1">
            <a:avLst/>
          </a:prstGeom>
          <a:noFill/>
          <a:ln w="38100" cap="flat">
            <a:solidFill>
              <a:srgbClr val="37609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3" name="Shape 203"/>
          <p:cNvSpPr/>
          <p:nvPr/>
        </p:nvSpPr>
        <p:spPr>
          <a:xfrm>
            <a:off x="3517700" y="1228200"/>
            <a:ext cx="1703700" cy="670499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rgbClr val="FFFFFF"/>
                </a:solidFill>
              </a:rPr>
              <a:t>Total 130 Projects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050" y="2760750"/>
            <a:ext cx="524847" cy="9134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" name="Shape 2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5553" y="2751237"/>
            <a:ext cx="611584" cy="86545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6" name="Shape 206"/>
          <p:cNvSpPr txBox="1"/>
          <p:nvPr/>
        </p:nvSpPr>
        <p:spPr>
          <a:xfrm>
            <a:off x="3829612" y="3608625"/>
            <a:ext cx="1249500" cy="3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chemeClr val="dk2"/>
                </a:solidFill>
              </a:rPr>
              <a:t>Lighting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6662800" y="3582675"/>
            <a:ext cx="1503600" cy="3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chemeClr val="dk2"/>
                </a:solidFill>
              </a:rPr>
              <a:t>Mechanical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40400" y="4135814"/>
            <a:ext cx="1289050" cy="871385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9" name="Shape 209"/>
          <p:cNvSpPr txBox="1"/>
          <p:nvPr/>
        </p:nvSpPr>
        <p:spPr>
          <a:xfrm>
            <a:off x="3387650" y="5026575"/>
            <a:ext cx="1892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chemeClr val="dk2"/>
                </a:solidFill>
              </a:rPr>
              <a:t>Water/Wastewater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47700" y="4135825"/>
            <a:ext cx="1289050" cy="862661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1" name="Shape 211"/>
          <p:cNvSpPr txBox="1"/>
          <p:nvPr/>
        </p:nvSpPr>
        <p:spPr>
          <a:xfrm>
            <a:off x="6588000" y="5007200"/>
            <a:ext cx="180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chemeClr val="dk2"/>
                </a:solidFill>
              </a:rPr>
              <a:t>Street Lighting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03575" y="2093350"/>
            <a:ext cx="1634100" cy="41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rgbClr val="38761D"/>
                </a:solidFill>
              </a:rPr>
              <a:t>Services Type</a:t>
            </a:r>
          </a:p>
        </p:txBody>
      </p:sp>
      <p:sp>
        <p:nvSpPr>
          <p:cNvPr id="213" name="Shape 213"/>
          <p:cNvSpPr/>
          <p:nvPr/>
        </p:nvSpPr>
        <p:spPr>
          <a:xfrm>
            <a:off x="705425" y="2589950"/>
            <a:ext cx="408000" cy="387599"/>
          </a:xfrm>
          <a:prstGeom prst="ellipse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697925" y="2598200"/>
            <a:ext cx="423000" cy="3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b="1">
                <a:solidFill>
                  <a:srgbClr val="EFEFEF"/>
                </a:solidFill>
              </a:rPr>
              <a:t>71</a:t>
            </a:r>
          </a:p>
        </p:txBody>
      </p:sp>
      <p:sp>
        <p:nvSpPr>
          <p:cNvPr id="215" name="Shape 215"/>
          <p:cNvSpPr/>
          <p:nvPr/>
        </p:nvSpPr>
        <p:spPr>
          <a:xfrm>
            <a:off x="705425" y="3961550"/>
            <a:ext cx="408000" cy="387599"/>
          </a:xfrm>
          <a:prstGeom prst="ellipse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697925" y="3978050"/>
            <a:ext cx="423000" cy="3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rgbClr val="EFEFEF"/>
                </a:solidFill>
              </a:rPr>
              <a:t>59</a:t>
            </a:r>
          </a:p>
        </p:txBody>
      </p:sp>
      <p:sp>
        <p:nvSpPr>
          <p:cNvPr id="217" name="Shape 217"/>
          <p:cNvSpPr/>
          <p:nvPr/>
        </p:nvSpPr>
        <p:spPr>
          <a:xfrm>
            <a:off x="3829625" y="2589950"/>
            <a:ext cx="408000" cy="387599"/>
          </a:xfrm>
          <a:prstGeom prst="ellipse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3822125" y="2606450"/>
            <a:ext cx="423000" cy="3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rgbClr val="EFEFEF"/>
                </a:solidFill>
              </a:rPr>
              <a:t>55</a:t>
            </a:r>
          </a:p>
        </p:txBody>
      </p:sp>
      <p:sp>
        <p:nvSpPr>
          <p:cNvPr id="219" name="Shape 219"/>
          <p:cNvSpPr/>
          <p:nvPr/>
        </p:nvSpPr>
        <p:spPr>
          <a:xfrm>
            <a:off x="3524825" y="3961550"/>
            <a:ext cx="408000" cy="387599"/>
          </a:xfrm>
          <a:prstGeom prst="ellipse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3517325" y="3969800"/>
            <a:ext cx="423000" cy="3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rgbClr val="EFEFEF"/>
                </a:solidFill>
              </a:rPr>
              <a:t>15</a:t>
            </a:r>
          </a:p>
        </p:txBody>
      </p:sp>
      <p:sp>
        <p:nvSpPr>
          <p:cNvPr id="221" name="Shape 221"/>
          <p:cNvSpPr/>
          <p:nvPr/>
        </p:nvSpPr>
        <p:spPr>
          <a:xfrm>
            <a:off x="6801425" y="2589950"/>
            <a:ext cx="408000" cy="387599"/>
          </a:xfrm>
          <a:prstGeom prst="ellipse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6793925" y="2606450"/>
            <a:ext cx="423000" cy="3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rgbClr val="EFEFEF"/>
                </a:solidFill>
              </a:rPr>
              <a:t>45</a:t>
            </a:r>
          </a:p>
        </p:txBody>
      </p:sp>
      <p:sp>
        <p:nvSpPr>
          <p:cNvPr id="223" name="Shape 223"/>
          <p:cNvSpPr/>
          <p:nvPr/>
        </p:nvSpPr>
        <p:spPr>
          <a:xfrm>
            <a:off x="6649025" y="3961550"/>
            <a:ext cx="408000" cy="387599"/>
          </a:xfrm>
          <a:prstGeom prst="ellipse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6641525" y="3969800"/>
            <a:ext cx="423000" cy="3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rgbClr val="EFEFEF"/>
                </a:solidFill>
              </a:rPr>
              <a:t>15</a:t>
            </a:r>
          </a:p>
        </p:txBody>
      </p:sp>
      <p:cxnSp>
        <p:nvCxnSpPr>
          <p:cNvPr id="225" name="Shape 225"/>
          <p:cNvCxnSpPr/>
          <p:nvPr/>
        </p:nvCxnSpPr>
        <p:spPr>
          <a:xfrm>
            <a:off x="6532275" y="2224512"/>
            <a:ext cx="4799" cy="283499"/>
          </a:xfrm>
          <a:prstGeom prst="straightConnector1">
            <a:avLst/>
          </a:prstGeom>
          <a:noFill/>
          <a:ln w="38100" cap="flat">
            <a:solidFill>
              <a:srgbClr val="37609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6" name="Shape 226"/>
          <p:cNvSpPr txBox="1"/>
          <p:nvPr/>
        </p:nvSpPr>
        <p:spPr>
          <a:xfrm>
            <a:off x="6624300" y="2101750"/>
            <a:ext cx="1634100" cy="41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solidFill>
                  <a:srgbClr val="BF9000"/>
                </a:solidFill>
              </a:rPr>
              <a:t>Project Types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t="1355" r="14295" b="1848"/>
          <a:stretch/>
        </p:blipFill>
        <p:spPr>
          <a:xfrm>
            <a:off x="146475" y="1154650"/>
            <a:ext cx="8843773" cy="4251949"/>
          </a:xfrm>
          <a:prstGeom prst="rect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4" name="Shape 234"/>
          <p:cNvSpPr txBox="1"/>
          <p:nvPr/>
        </p:nvSpPr>
        <p:spPr>
          <a:xfrm>
            <a:off x="1089412" y="431425"/>
            <a:ext cx="6957899" cy="51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 dirty="0"/>
              <a:t>Program Pipeline </a:t>
            </a:r>
            <a:r>
              <a:rPr lang="en-US" sz="3000" b="1" dirty="0" smtClean="0"/>
              <a:t>Savings</a:t>
            </a:r>
            <a:endParaRPr lang="en-US" sz="3000" b="1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SC-REN Public Agency Program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Lessons Learned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Silos harms customer engagement and satisfaction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SC-REN filed for a small amount of DR funding to offer integrated services – rejected by Commission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Retail Energy Markets (exponential) vs. command and control approaches (incremental)</a:t>
            </a:r>
          </a:p>
          <a:p>
            <a:endParaRPr lang="en-US" sz="2400" dirty="0"/>
          </a:p>
          <a:p>
            <a:r>
              <a:rPr lang="en-US" sz="2400" dirty="0" smtClean="0"/>
              <a:t>Data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Net Zero projects require IDSM, LA County and City of Huntington Beach have made efforts to integrate DSM despite obstacles but fell outside of IDSM PCG survey parameters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487155"/>
      </p:ext>
    </p:extLst>
  </p:cSld>
  <p:clrMapOvr>
    <a:masterClrMapping/>
  </p:clrMapOvr>
</p:sld>
</file>

<file path=ppt/theme/theme1.xml><?xml version="1.0" encoding="utf-8"?>
<a:theme xmlns:a="http://schemas.openxmlformats.org/drawingml/2006/main" name="ten no tagline p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n pp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88</Words>
  <Application>Microsoft Office PowerPoint</Application>
  <PresentationFormat>On-screen Show (4:3)</PresentationFormat>
  <Paragraphs>50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ten no tagline pp</vt:lpstr>
      <vt:lpstr>ten pp template</vt:lpstr>
      <vt:lpstr>SC-REN Public Agency Program </vt:lpstr>
      <vt:lpstr>SC-REN Public Agency Program </vt:lpstr>
      <vt:lpstr>Accomplishments</vt:lpstr>
      <vt:lpstr>PowerPoint Presentation</vt:lpstr>
      <vt:lpstr>SC-REN Public Agency Program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Enrolled Agencies</dc:title>
  <dc:creator>Craig Perkins</dc:creator>
  <cp:lastModifiedBy>Hymes, Kelly A.</cp:lastModifiedBy>
  <cp:revision>10</cp:revision>
  <dcterms:modified xsi:type="dcterms:W3CDTF">2015-01-21T01:35:46Z</dcterms:modified>
</cp:coreProperties>
</file>