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notesSlides/notesSlide5.xml" ContentType="application/vnd.openxmlformats-officedocument.presentationml.notesSlide+xml"/>
  <Override PartName="/ppt/charts/chart2.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3.xml" ContentType="application/vnd.openxmlformats-officedocument.drawingml.chart+xml"/>
  <Override PartName="/ppt/drawings/drawing1.xml" ContentType="application/vnd.openxmlformats-officedocument.drawingml.chartshapes+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handoutMasterIdLst>
    <p:handoutMasterId r:id="rId13"/>
  </p:handoutMasterIdLst>
  <p:sldIdLst>
    <p:sldId id="283" r:id="rId2"/>
    <p:sldId id="321" r:id="rId3"/>
    <p:sldId id="284" r:id="rId4"/>
    <p:sldId id="285" r:id="rId5"/>
    <p:sldId id="262" r:id="rId6"/>
    <p:sldId id="320" r:id="rId7"/>
    <p:sldId id="315" r:id="rId8"/>
    <p:sldId id="319" r:id="rId9"/>
    <p:sldId id="289" r:id="rId10"/>
    <p:sldId id="304" r:id="rId11"/>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tle" id="{9F290FF1-8819-4762-B0D3-B78606D77D1B}">
          <p14:sldIdLst>
            <p14:sldId id="283"/>
          </p14:sldIdLst>
        </p14:section>
        <p14:section name="Con Edison Background" id="{E01482CF-C453-4F7C-9851-FE5C24B8A932}">
          <p14:sldIdLst>
            <p14:sldId id="321"/>
            <p14:sldId id="284"/>
            <p14:sldId id="285"/>
          </p14:sldIdLst>
        </p14:section>
        <p14:section name="Targeted DSM Overview" id="{8E994C28-1746-4CF0-ADCE-457020C2B396}">
          <p14:sldIdLst>
            <p14:sldId id="262"/>
            <p14:sldId id="320"/>
          </p14:sldIdLst>
        </p14:section>
        <p14:section name="BQDM Program" id="{5FCB983F-34CE-40C8-AB4A-7C17E4FDFBD3}">
          <p14:sldIdLst>
            <p14:sldId id="315"/>
            <p14:sldId id="319"/>
            <p14:sldId id="289"/>
          </p14:sldIdLst>
        </p14:section>
        <p14:section name="Analytics" id="{F5D565A0-8B9A-41FA-98DE-D8BE1CC2813A}">
          <p14:sldIdLst>
            <p14:sldId id="304"/>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6718" autoAdjust="0"/>
  </p:normalViewPr>
  <p:slideViewPr>
    <p:cSldViewPr>
      <p:cViewPr>
        <p:scale>
          <a:sx n="100" d="100"/>
          <a:sy n="100" d="100"/>
        </p:scale>
        <p:origin x="-300" y="-204"/>
      </p:cViewPr>
      <p:guideLst>
        <p:guide orient="horz" pos="2160"/>
        <p:guide pos="2880"/>
      </p:guideLst>
    </p:cSldViewPr>
  </p:slideViewPr>
  <p:notesTextViewPr>
    <p:cViewPr>
      <p:scale>
        <a:sx n="1" d="1"/>
        <a:sy n="1" d="1"/>
      </p:scale>
      <p:origin x="0" y="0"/>
    </p:cViewPr>
  </p:notesTextViewPr>
  <p:sorterViewPr>
    <p:cViewPr>
      <p:scale>
        <a:sx n="100" d="100"/>
        <a:sy n="100" d="100"/>
      </p:scale>
      <p:origin x="0" y="3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oleObject" Target="file:///C:\Documents%20and%20Settings\harringtonm\Desktop\TDSM%20network%20load%20graph.xlsx" TargetMode="Externa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harringtonm\AppData\Local\Microsoft\Windows\Temporary%20Internet%20Files\Content.Outlook\1Q4MCSUR\Duration%20Buckets%20Grid%20Metric.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4323040380048578E-2"/>
          <c:y val="7.6315789473684212E-2"/>
          <c:w val="0.88836104513063552"/>
          <c:h val="0.72368421052632181"/>
        </c:manualLayout>
      </c:layout>
      <c:lineChart>
        <c:grouping val="standard"/>
        <c:varyColors val="0"/>
        <c:ser>
          <c:idx val="2"/>
          <c:order val="0"/>
          <c:tx>
            <c:strRef>
              <c:f>Sheet1!$A$2</c:f>
              <c:strCache>
                <c:ptCount val="1"/>
                <c:pt idx="0">
                  <c:v>September 2014 Forecast w/ DSM</c:v>
                </c:pt>
              </c:strCache>
            </c:strRef>
          </c:tx>
          <c:spPr>
            <a:ln w="41275">
              <a:solidFill>
                <a:srgbClr val="C00000"/>
              </a:solidFill>
              <a:prstDash val="solid"/>
            </a:ln>
          </c:spPr>
          <c:marker>
            <c:symbol val="none"/>
          </c:marker>
          <c:cat>
            <c:numRef>
              <c:f>Sheet1!$B$1:$L$1</c:f>
              <c:numCache>
                <c:formatCode>General</c:formatCode>
                <c:ptCount val="11"/>
                <c:pt idx="0">
                  <c:v>2014</c:v>
                </c:pt>
                <c:pt idx="1">
                  <c:v>2015</c:v>
                </c:pt>
                <c:pt idx="2">
                  <c:v>2016</c:v>
                </c:pt>
                <c:pt idx="3">
                  <c:v>2017</c:v>
                </c:pt>
                <c:pt idx="4">
                  <c:v>2018</c:v>
                </c:pt>
                <c:pt idx="5">
                  <c:v>2019</c:v>
                </c:pt>
              </c:numCache>
            </c:numRef>
          </c:cat>
          <c:val>
            <c:numRef>
              <c:f>Sheet1!$B$2:$L$2</c:f>
              <c:numCache>
                <c:formatCode>General</c:formatCode>
                <c:ptCount val="11"/>
                <c:pt idx="0">
                  <c:v>13600</c:v>
                </c:pt>
                <c:pt idx="1">
                  <c:v>13775</c:v>
                </c:pt>
                <c:pt idx="2">
                  <c:v>13825</c:v>
                </c:pt>
                <c:pt idx="3">
                  <c:v>14000</c:v>
                </c:pt>
                <c:pt idx="4">
                  <c:v>14125</c:v>
                </c:pt>
                <c:pt idx="5">
                  <c:v>14250</c:v>
                </c:pt>
              </c:numCache>
            </c:numRef>
          </c:val>
          <c:smooth val="0"/>
        </c:ser>
        <c:ser>
          <c:idx val="0"/>
          <c:order val="1"/>
          <c:tx>
            <c:strRef>
              <c:f>Sheet1!$A$3</c:f>
              <c:strCache>
                <c:ptCount val="1"/>
                <c:pt idx="0">
                  <c:v>September 2014 Forecast w/o DSM</c:v>
                </c:pt>
              </c:strCache>
            </c:strRef>
          </c:tx>
          <c:spPr>
            <a:ln w="50800">
              <a:solidFill>
                <a:srgbClr val="0000FF"/>
              </a:solidFill>
              <a:prstDash val="sysDash"/>
            </a:ln>
          </c:spPr>
          <c:marker>
            <c:symbol val="circle"/>
            <c:size val="9"/>
            <c:spPr>
              <a:solidFill>
                <a:srgbClr val="0000FF"/>
              </a:solidFill>
              <a:ln>
                <a:solidFill>
                  <a:srgbClr val="0000FF"/>
                </a:solidFill>
                <a:prstDash val="sysDash"/>
              </a:ln>
            </c:spPr>
          </c:marker>
          <c:cat>
            <c:numRef>
              <c:f>Sheet1!$B$1:$L$1</c:f>
              <c:numCache>
                <c:formatCode>General</c:formatCode>
                <c:ptCount val="11"/>
                <c:pt idx="0">
                  <c:v>2014</c:v>
                </c:pt>
                <c:pt idx="1">
                  <c:v>2015</c:v>
                </c:pt>
                <c:pt idx="2">
                  <c:v>2016</c:v>
                </c:pt>
                <c:pt idx="3">
                  <c:v>2017</c:v>
                </c:pt>
                <c:pt idx="4">
                  <c:v>2018</c:v>
                </c:pt>
                <c:pt idx="5">
                  <c:v>2019</c:v>
                </c:pt>
              </c:numCache>
            </c:numRef>
          </c:cat>
          <c:val>
            <c:numRef>
              <c:f>Sheet1!$B$3:$L$3</c:f>
              <c:numCache>
                <c:formatCode>#,##0</c:formatCode>
                <c:ptCount val="11"/>
                <c:pt idx="0" formatCode="General">
                  <c:v>13600</c:v>
                </c:pt>
                <c:pt idx="1">
                  <c:v>13850</c:v>
                </c:pt>
                <c:pt idx="2">
                  <c:v>14050</c:v>
                </c:pt>
                <c:pt idx="3">
                  <c:v>14275</c:v>
                </c:pt>
                <c:pt idx="4">
                  <c:v>14450</c:v>
                </c:pt>
                <c:pt idx="5">
                  <c:v>14575</c:v>
                </c:pt>
              </c:numCache>
            </c:numRef>
          </c:val>
          <c:smooth val="0"/>
        </c:ser>
        <c:dLbls>
          <c:showLegendKey val="0"/>
          <c:showVal val="0"/>
          <c:showCatName val="0"/>
          <c:showSerName val="0"/>
          <c:showPercent val="0"/>
          <c:showBubbleSize val="0"/>
        </c:dLbls>
        <c:marker val="1"/>
        <c:smooth val="0"/>
        <c:axId val="111351296"/>
        <c:axId val="111353216"/>
      </c:lineChart>
      <c:catAx>
        <c:axId val="111351296"/>
        <c:scaling>
          <c:orientation val="minMax"/>
        </c:scaling>
        <c:delete val="0"/>
        <c:axPos val="b"/>
        <c:numFmt formatCode="General" sourceLinked="1"/>
        <c:majorTickMark val="out"/>
        <c:minorTickMark val="none"/>
        <c:tickLblPos val="nextTo"/>
        <c:spPr>
          <a:ln w="3016">
            <a:solidFill>
              <a:schemeClr val="tx1"/>
            </a:solidFill>
            <a:prstDash val="solid"/>
          </a:ln>
        </c:spPr>
        <c:txPr>
          <a:bodyPr rot="0" vert="horz"/>
          <a:lstStyle/>
          <a:p>
            <a:pPr>
              <a:defRPr sz="1100" b="1" i="0" u="none" strike="noStrike" baseline="0">
                <a:solidFill>
                  <a:srgbClr val="000000"/>
                </a:solidFill>
                <a:latin typeface="Arial"/>
                <a:ea typeface="Arial"/>
                <a:cs typeface="Arial"/>
              </a:defRPr>
            </a:pPr>
            <a:endParaRPr lang="en-US"/>
          </a:p>
        </c:txPr>
        <c:crossAx val="111353216"/>
        <c:crosses val="autoZero"/>
        <c:auto val="1"/>
        <c:lblAlgn val="ctr"/>
        <c:lblOffset val="100"/>
        <c:tickLblSkip val="1"/>
        <c:tickMarkSkip val="1"/>
        <c:noMultiLvlLbl val="0"/>
      </c:catAx>
      <c:valAx>
        <c:axId val="111353216"/>
        <c:scaling>
          <c:orientation val="minMax"/>
          <c:max val="16000"/>
          <c:min val="12500"/>
        </c:scaling>
        <c:delete val="0"/>
        <c:axPos val="l"/>
        <c:majorGridlines>
          <c:spPr>
            <a:ln w="12063">
              <a:solidFill>
                <a:srgbClr val="000000"/>
              </a:solidFill>
              <a:prstDash val="solid"/>
            </a:ln>
          </c:spPr>
        </c:majorGridlines>
        <c:numFmt formatCode="#,##0" sourceLinked="0"/>
        <c:majorTickMark val="out"/>
        <c:minorTickMark val="none"/>
        <c:tickLblPos val="nextTo"/>
        <c:spPr>
          <a:ln w="12063">
            <a:solidFill>
              <a:srgbClr val="000000"/>
            </a:solidFill>
            <a:prstDash val="solid"/>
          </a:ln>
        </c:spPr>
        <c:txPr>
          <a:bodyPr rot="0" vert="horz"/>
          <a:lstStyle/>
          <a:p>
            <a:pPr>
              <a:defRPr sz="1100" b="1" i="0" u="none" strike="noStrike" baseline="0">
                <a:solidFill>
                  <a:srgbClr val="000000"/>
                </a:solidFill>
                <a:latin typeface="Arial"/>
                <a:ea typeface="Arial"/>
                <a:cs typeface="Arial"/>
              </a:defRPr>
            </a:pPr>
            <a:endParaRPr lang="en-US"/>
          </a:p>
        </c:txPr>
        <c:crossAx val="111351296"/>
        <c:crosses val="autoZero"/>
        <c:crossBetween val="between"/>
      </c:valAx>
      <c:spPr>
        <a:noFill/>
        <a:ln w="3016">
          <a:solidFill>
            <a:schemeClr val="tx1"/>
          </a:solidFill>
          <a:prstDash val="solid"/>
        </a:ln>
      </c:spPr>
    </c:plotArea>
    <c:legend>
      <c:legendPos val="b"/>
      <c:layout>
        <c:manualLayout>
          <c:xMode val="edge"/>
          <c:yMode val="edge"/>
          <c:x val="7.8562778489898094E-2"/>
          <c:y val="0.91271808208361882"/>
          <c:w val="0.9"/>
          <c:h val="5.7725451101078885E-2"/>
        </c:manualLayout>
      </c:layout>
      <c:overlay val="0"/>
      <c:spPr>
        <a:solidFill>
          <a:schemeClr val="bg1"/>
        </a:solidFill>
        <a:ln w="12063">
          <a:solidFill>
            <a:srgbClr val="000000"/>
          </a:solidFill>
          <a:prstDash val="solid"/>
        </a:ln>
      </c:spPr>
      <c:txPr>
        <a:bodyPr/>
        <a:lstStyle/>
        <a:p>
          <a:pPr>
            <a:defRPr sz="1400" b="1" i="0" u="none" strike="noStrike" baseline="0">
              <a:solidFill>
                <a:srgbClr val="000000"/>
              </a:solidFill>
              <a:latin typeface="Arial"/>
              <a:ea typeface="Arial"/>
              <a:cs typeface="Arial"/>
            </a:defRPr>
          </a:pPr>
          <a:endParaRPr lang="en-US"/>
        </a:p>
      </c:txPr>
    </c:legend>
    <c:plotVisOnly val="1"/>
    <c:dispBlanksAs val="gap"/>
    <c:showDLblsOverMax val="0"/>
  </c:chart>
  <c:spPr>
    <a:noFill/>
    <a:ln>
      <a:noFill/>
    </a:ln>
  </c:spPr>
  <c:txPr>
    <a:bodyPr/>
    <a:lstStyle/>
    <a:p>
      <a:pPr>
        <a:defRPr sz="1806" b="1" i="0" u="none" strike="noStrike" baseline="0">
          <a:solidFill>
            <a:srgbClr val="000000"/>
          </a:solidFill>
          <a:latin typeface="Arial Black"/>
          <a:ea typeface="Arial Black"/>
          <a:cs typeface="Arial Black"/>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Sheet1!$A$6</c:f>
              <c:strCache>
                <c:ptCount val="1"/>
                <c:pt idx="0">
                  <c:v>Capacity</c:v>
                </c:pt>
              </c:strCache>
            </c:strRef>
          </c:tx>
          <c:spPr>
            <a:ln w="38100">
              <a:solidFill>
                <a:srgbClr val="FF0000"/>
              </a:solidFill>
              <a:prstDash val="sysDash"/>
            </a:ln>
          </c:spPr>
          <c:marker>
            <c:symbol val="none"/>
          </c:marker>
          <c:cat>
            <c:numRef>
              <c:f>Sheet1!$B$5:$K$5</c:f>
              <c:numCache>
                <c:formatCode>General</c:formatCode>
                <c:ptCount val="10"/>
                <c:pt idx="0">
                  <c:v>2013</c:v>
                </c:pt>
                <c:pt idx="1">
                  <c:v>2014</c:v>
                </c:pt>
                <c:pt idx="2">
                  <c:v>2015</c:v>
                </c:pt>
                <c:pt idx="3">
                  <c:v>2016</c:v>
                </c:pt>
                <c:pt idx="4">
                  <c:v>2017</c:v>
                </c:pt>
                <c:pt idx="5">
                  <c:v>2018</c:v>
                </c:pt>
                <c:pt idx="6">
                  <c:v>2019</c:v>
                </c:pt>
                <c:pt idx="7">
                  <c:v>2020</c:v>
                </c:pt>
                <c:pt idx="8">
                  <c:v>2021</c:v>
                </c:pt>
                <c:pt idx="9">
                  <c:v>2022</c:v>
                </c:pt>
              </c:numCache>
            </c:numRef>
          </c:cat>
          <c:val>
            <c:numRef>
              <c:f>Sheet1!$B$6:$K$6</c:f>
              <c:numCache>
                <c:formatCode>General</c:formatCode>
                <c:ptCount val="10"/>
                <c:pt idx="0">
                  <c:v>261</c:v>
                </c:pt>
                <c:pt idx="1">
                  <c:v>261</c:v>
                </c:pt>
                <c:pt idx="2">
                  <c:v>261</c:v>
                </c:pt>
                <c:pt idx="3">
                  <c:v>261</c:v>
                </c:pt>
                <c:pt idx="4">
                  <c:v>261</c:v>
                </c:pt>
                <c:pt idx="5">
                  <c:v>261</c:v>
                </c:pt>
                <c:pt idx="6">
                  <c:v>261</c:v>
                </c:pt>
                <c:pt idx="7">
                  <c:v>261</c:v>
                </c:pt>
                <c:pt idx="8">
                  <c:v>261</c:v>
                </c:pt>
                <c:pt idx="9">
                  <c:v>261</c:v>
                </c:pt>
              </c:numCache>
            </c:numRef>
          </c:val>
          <c:smooth val="0"/>
        </c:ser>
        <c:ser>
          <c:idx val="1"/>
          <c:order val="1"/>
          <c:tx>
            <c:strRef>
              <c:f>Sheet1!$A$7</c:f>
              <c:strCache>
                <c:ptCount val="1"/>
                <c:pt idx="0">
                  <c:v>Load no DSM</c:v>
                </c:pt>
              </c:strCache>
            </c:strRef>
          </c:tx>
          <c:spPr>
            <a:ln w="38100">
              <a:solidFill>
                <a:srgbClr val="0070C0"/>
              </a:solidFill>
            </a:ln>
          </c:spPr>
          <c:marker>
            <c:symbol val="none"/>
          </c:marker>
          <c:cat>
            <c:numRef>
              <c:f>Sheet1!$B$5:$K$5</c:f>
              <c:numCache>
                <c:formatCode>General</c:formatCode>
                <c:ptCount val="10"/>
                <c:pt idx="0">
                  <c:v>2013</c:v>
                </c:pt>
                <c:pt idx="1">
                  <c:v>2014</c:v>
                </c:pt>
                <c:pt idx="2">
                  <c:v>2015</c:v>
                </c:pt>
                <c:pt idx="3">
                  <c:v>2016</c:v>
                </c:pt>
                <c:pt idx="4">
                  <c:v>2017</c:v>
                </c:pt>
                <c:pt idx="5">
                  <c:v>2018</c:v>
                </c:pt>
                <c:pt idx="6">
                  <c:v>2019</c:v>
                </c:pt>
                <c:pt idx="7">
                  <c:v>2020</c:v>
                </c:pt>
                <c:pt idx="8">
                  <c:v>2021</c:v>
                </c:pt>
                <c:pt idx="9">
                  <c:v>2022</c:v>
                </c:pt>
              </c:numCache>
            </c:numRef>
          </c:cat>
          <c:val>
            <c:numRef>
              <c:f>Sheet1!$B$7:$K$7</c:f>
              <c:numCache>
                <c:formatCode>General</c:formatCode>
                <c:ptCount val="10"/>
                <c:pt idx="0">
                  <c:v>252</c:v>
                </c:pt>
                <c:pt idx="1">
                  <c:v>256</c:v>
                </c:pt>
                <c:pt idx="2">
                  <c:v>259</c:v>
                </c:pt>
                <c:pt idx="3">
                  <c:v>262</c:v>
                </c:pt>
                <c:pt idx="4">
                  <c:v>264</c:v>
                </c:pt>
                <c:pt idx="5">
                  <c:v>266</c:v>
                </c:pt>
                <c:pt idx="6">
                  <c:v>270</c:v>
                </c:pt>
                <c:pt idx="7">
                  <c:v>273</c:v>
                </c:pt>
                <c:pt idx="8">
                  <c:v>276</c:v>
                </c:pt>
                <c:pt idx="9">
                  <c:v>279</c:v>
                </c:pt>
              </c:numCache>
            </c:numRef>
          </c:val>
          <c:smooth val="0"/>
        </c:ser>
        <c:ser>
          <c:idx val="2"/>
          <c:order val="2"/>
          <c:tx>
            <c:strRef>
              <c:f>Sheet1!$A$8</c:f>
              <c:strCache>
                <c:ptCount val="1"/>
                <c:pt idx="0">
                  <c:v>Load with DSM</c:v>
                </c:pt>
              </c:strCache>
            </c:strRef>
          </c:tx>
          <c:spPr>
            <a:ln w="38100">
              <a:solidFill>
                <a:srgbClr val="00B050"/>
              </a:solidFill>
            </a:ln>
          </c:spPr>
          <c:marker>
            <c:symbol val="none"/>
          </c:marker>
          <c:cat>
            <c:numRef>
              <c:f>Sheet1!$B$5:$K$5</c:f>
              <c:numCache>
                <c:formatCode>General</c:formatCode>
                <c:ptCount val="10"/>
                <c:pt idx="0">
                  <c:v>2013</c:v>
                </c:pt>
                <c:pt idx="1">
                  <c:v>2014</c:v>
                </c:pt>
                <c:pt idx="2">
                  <c:v>2015</c:v>
                </c:pt>
                <c:pt idx="3">
                  <c:v>2016</c:v>
                </c:pt>
                <c:pt idx="4">
                  <c:v>2017</c:v>
                </c:pt>
                <c:pt idx="5">
                  <c:v>2018</c:v>
                </c:pt>
                <c:pt idx="6">
                  <c:v>2019</c:v>
                </c:pt>
                <c:pt idx="7">
                  <c:v>2020</c:v>
                </c:pt>
                <c:pt idx="8">
                  <c:v>2021</c:v>
                </c:pt>
                <c:pt idx="9">
                  <c:v>2022</c:v>
                </c:pt>
              </c:numCache>
            </c:numRef>
          </c:cat>
          <c:val>
            <c:numRef>
              <c:f>Sheet1!$B$8:$K$8</c:f>
              <c:numCache>
                <c:formatCode>General</c:formatCode>
                <c:ptCount val="10"/>
                <c:pt idx="0">
                  <c:v>249</c:v>
                </c:pt>
                <c:pt idx="1">
                  <c:v>252</c:v>
                </c:pt>
                <c:pt idx="2">
                  <c:v>255</c:v>
                </c:pt>
                <c:pt idx="3">
                  <c:v>257</c:v>
                </c:pt>
                <c:pt idx="4">
                  <c:v>259</c:v>
                </c:pt>
                <c:pt idx="5">
                  <c:v>260</c:v>
                </c:pt>
                <c:pt idx="6">
                  <c:v>264</c:v>
                </c:pt>
                <c:pt idx="7">
                  <c:v>267</c:v>
                </c:pt>
                <c:pt idx="8">
                  <c:v>270</c:v>
                </c:pt>
                <c:pt idx="9">
                  <c:v>273</c:v>
                </c:pt>
              </c:numCache>
            </c:numRef>
          </c:val>
          <c:smooth val="0"/>
        </c:ser>
        <c:ser>
          <c:idx val="3"/>
          <c:order val="3"/>
          <c:tx>
            <c:strRef>
              <c:f>Sheet1!$A$9</c:f>
              <c:strCache>
                <c:ptCount val="1"/>
                <c:pt idx="0">
                  <c:v>Load with DSM+</c:v>
                </c:pt>
              </c:strCache>
            </c:strRef>
          </c:tx>
          <c:spPr>
            <a:ln w="38100">
              <a:solidFill>
                <a:schemeClr val="bg1">
                  <a:lumMod val="50000"/>
                </a:schemeClr>
              </a:solidFill>
            </a:ln>
          </c:spPr>
          <c:marker>
            <c:symbol val="none"/>
          </c:marker>
          <c:cat>
            <c:numRef>
              <c:f>Sheet1!$B$5:$K$5</c:f>
              <c:numCache>
                <c:formatCode>General</c:formatCode>
                <c:ptCount val="10"/>
                <c:pt idx="0">
                  <c:v>2013</c:v>
                </c:pt>
                <c:pt idx="1">
                  <c:v>2014</c:v>
                </c:pt>
                <c:pt idx="2">
                  <c:v>2015</c:v>
                </c:pt>
                <c:pt idx="3">
                  <c:v>2016</c:v>
                </c:pt>
                <c:pt idx="4">
                  <c:v>2017</c:v>
                </c:pt>
                <c:pt idx="5">
                  <c:v>2018</c:v>
                </c:pt>
                <c:pt idx="6">
                  <c:v>2019</c:v>
                </c:pt>
                <c:pt idx="7">
                  <c:v>2020</c:v>
                </c:pt>
                <c:pt idx="8">
                  <c:v>2021</c:v>
                </c:pt>
                <c:pt idx="9">
                  <c:v>2022</c:v>
                </c:pt>
              </c:numCache>
            </c:numRef>
          </c:cat>
          <c:val>
            <c:numRef>
              <c:f>Sheet1!$B$9:$K$9</c:f>
              <c:numCache>
                <c:formatCode>General</c:formatCode>
                <c:ptCount val="10"/>
                <c:pt idx="0">
                  <c:v>249</c:v>
                </c:pt>
                <c:pt idx="1">
                  <c:v>251</c:v>
                </c:pt>
                <c:pt idx="2">
                  <c:v>253</c:v>
                </c:pt>
                <c:pt idx="3">
                  <c:v>255</c:v>
                </c:pt>
                <c:pt idx="4">
                  <c:v>257</c:v>
                </c:pt>
                <c:pt idx="5">
                  <c:v>258</c:v>
                </c:pt>
                <c:pt idx="6">
                  <c:v>260</c:v>
                </c:pt>
                <c:pt idx="7">
                  <c:v>261</c:v>
                </c:pt>
                <c:pt idx="8">
                  <c:v>263</c:v>
                </c:pt>
                <c:pt idx="9">
                  <c:v>264</c:v>
                </c:pt>
              </c:numCache>
            </c:numRef>
          </c:val>
          <c:smooth val="0"/>
        </c:ser>
        <c:dLbls>
          <c:showLegendKey val="0"/>
          <c:showVal val="0"/>
          <c:showCatName val="0"/>
          <c:showSerName val="0"/>
          <c:showPercent val="0"/>
          <c:showBubbleSize val="0"/>
        </c:dLbls>
        <c:marker val="1"/>
        <c:smooth val="0"/>
        <c:axId val="111798144"/>
        <c:axId val="111799680"/>
      </c:lineChart>
      <c:catAx>
        <c:axId val="111798144"/>
        <c:scaling>
          <c:orientation val="minMax"/>
        </c:scaling>
        <c:delete val="0"/>
        <c:axPos val="b"/>
        <c:numFmt formatCode="General" sourceLinked="1"/>
        <c:majorTickMark val="in"/>
        <c:minorTickMark val="none"/>
        <c:tickLblPos val="nextTo"/>
        <c:txPr>
          <a:bodyPr/>
          <a:lstStyle/>
          <a:p>
            <a:pPr>
              <a:defRPr sz="1100" b="1"/>
            </a:pPr>
            <a:endParaRPr lang="en-US"/>
          </a:p>
        </c:txPr>
        <c:crossAx val="111799680"/>
        <c:crosses val="autoZero"/>
        <c:auto val="1"/>
        <c:lblAlgn val="ctr"/>
        <c:lblOffset val="100"/>
        <c:noMultiLvlLbl val="0"/>
      </c:catAx>
      <c:valAx>
        <c:axId val="111799680"/>
        <c:scaling>
          <c:orientation val="minMax"/>
          <c:max val="280"/>
          <c:min val="240"/>
        </c:scaling>
        <c:delete val="0"/>
        <c:axPos val="l"/>
        <c:majorGridlines/>
        <c:title>
          <c:tx>
            <c:rich>
              <a:bodyPr rot="-5400000" vert="horz"/>
              <a:lstStyle/>
              <a:p>
                <a:pPr>
                  <a:defRPr sz="1400"/>
                </a:pPr>
                <a:r>
                  <a:rPr lang="en-US" sz="1400"/>
                  <a:t>MW</a:t>
                </a:r>
              </a:p>
            </c:rich>
          </c:tx>
          <c:layout/>
          <c:overlay val="0"/>
        </c:title>
        <c:numFmt formatCode="General" sourceLinked="1"/>
        <c:majorTickMark val="none"/>
        <c:minorTickMark val="none"/>
        <c:tickLblPos val="nextTo"/>
        <c:spPr>
          <a:ln w="9525">
            <a:noFill/>
          </a:ln>
        </c:spPr>
        <c:txPr>
          <a:bodyPr/>
          <a:lstStyle/>
          <a:p>
            <a:pPr>
              <a:defRPr sz="1100" b="1"/>
            </a:pPr>
            <a:endParaRPr lang="en-US"/>
          </a:p>
        </c:txPr>
        <c:crossAx val="111798144"/>
        <c:crosses val="autoZero"/>
        <c:crossBetween val="midCat"/>
        <c:majorUnit val="5"/>
      </c:valAx>
    </c:plotArea>
    <c:legend>
      <c:legendPos val="b"/>
      <c:layout/>
      <c:overlay val="0"/>
      <c:spPr>
        <a:ln>
          <a:solidFill>
            <a:schemeClr val="tx1"/>
          </a:solidFill>
        </a:ln>
      </c:spPr>
      <c:txPr>
        <a:bodyPr/>
        <a:lstStyle/>
        <a:p>
          <a:pPr>
            <a:defRPr lang="en-US" sz="1400" b="1" i="0" u="none" strike="noStrike" kern="1200" baseline="0">
              <a:solidFill>
                <a:srgbClr val="000000"/>
              </a:solidFill>
              <a:latin typeface="Arial"/>
              <a:ea typeface="Arial"/>
              <a:cs typeface="Arial"/>
            </a:defRPr>
          </a:pPr>
          <a:endParaRPr lang="en-US"/>
        </a:p>
      </c:txPr>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t>Sample network 2016 </a:t>
            </a:r>
            <a:r>
              <a:rPr lang="en-US" dirty="0"/>
              <a:t>peak day </a:t>
            </a:r>
            <a:r>
              <a:rPr lang="en-US" dirty="0" smtClean="0"/>
              <a:t>load </a:t>
            </a:r>
            <a:r>
              <a:rPr lang="en-US" dirty="0"/>
              <a:t>curve</a:t>
            </a:r>
          </a:p>
        </c:rich>
      </c:tx>
      <c:layout>
        <c:manualLayout>
          <c:xMode val="edge"/>
          <c:yMode val="edge"/>
          <c:x val="0.27698550724637683"/>
          <c:y val="0.2542372315856507"/>
        </c:manualLayout>
      </c:layout>
      <c:overlay val="0"/>
    </c:title>
    <c:autoTitleDeleted val="0"/>
    <c:plotArea>
      <c:layout>
        <c:manualLayout>
          <c:layoutTarget val="inner"/>
          <c:xMode val="edge"/>
          <c:yMode val="edge"/>
          <c:x val="2.3407613684436435E-2"/>
          <c:y val="8.1153999684631453E-2"/>
          <c:w val="0.85015950868280188"/>
          <c:h val="0.8735349862541737"/>
        </c:manualLayout>
      </c:layout>
      <c:lineChart>
        <c:grouping val="standard"/>
        <c:varyColors val="0"/>
        <c:ser>
          <c:idx val="1"/>
          <c:order val="0"/>
          <c:tx>
            <c:strRef>
              <c:f>Data!$B$11</c:f>
              <c:strCache>
                <c:ptCount val="1"/>
                <c:pt idx="0">
                  <c:v>2016 Feeder Loading (MW) </c:v>
                </c:pt>
              </c:strCache>
            </c:strRef>
          </c:tx>
          <c:spPr>
            <a:ln w="50800">
              <a:solidFill>
                <a:srgbClr val="FF0000"/>
              </a:solidFill>
              <a:prstDash val="solid"/>
            </a:ln>
          </c:spPr>
          <c:marker>
            <c:symbol val="none"/>
          </c:marker>
          <c:dPt>
            <c:idx val="1"/>
            <c:bubble3D val="0"/>
            <c:spPr>
              <a:ln w="44450">
                <a:solidFill>
                  <a:srgbClr val="FF0000"/>
                </a:solidFill>
                <a:prstDash val="solid"/>
              </a:ln>
            </c:spPr>
          </c:dPt>
          <c:cat>
            <c:numRef>
              <c:f>Data!$M$15:$Z$15</c:f>
              <c:numCache>
                <c:formatCode>General</c:formatCode>
                <c:ptCount val="14"/>
                <c:pt idx="0">
                  <c:v>11</c:v>
                </c:pt>
                <c:pt idx="1">
                  <c:v>12</c:v>
                </c:pt>
                <c:pt idx="2">
                  <c:v>13</c:v>
                </c:pt>
                <c:pt idx="3">
                  <c:v>14</c:v>
                </c:pt>
                <c:pt idx="4">
                  <c:v>15</c:v>
                </c:pt>
                <c:pt idx="5">
                  <c:v>16</c:v>
                </c:pt>
                <c:pt idx="6">
                  <c:v>17</c:v>
                </c:pt>
                <c:pt idx="7">
                  <c:v>18</c:v>
                </c:pt>
                <c:pt idx="8">
                  <c:v>19</c:v>
                </c:pt>
                <c:pt idx="9">
                  <c:v>20</c:v>
                </c:pt>
                <c:pt idx="10">
                  <c:v>21</c:v>
                </c:pt>
                <c:pt idx="11">
                  <c:v>22</c:v>
                </c:pt>
                <c:pt idx="12">
                  <c:v>23</c:v>
                </c:pt>
                <c:pt idx="13">
                  <c:v>24</c:v>
                </c:pt>
              </c:numCache>
            </c:numRef>
          </c:cat>
          <c:val>
            <c:numRef>
              <c:f>Data!$M$11:$Z$11</c:f>
              <c:numCache>
                <c:formatCode>0</c:formatCode>
                <c:ptCount val="14"/>
                <c:pt idx="0">
                  <c:v>753.63262979182718</c:v>
                </c:pt>
                <c:pt idx="1">
                  <c:v>773.59603703273604</c:v>
                </c:pt>
                <c:pt idx="2">
                  <c:v>777.33376081251868</c:v>
                </c:pt>
                <c:pt idx="3">
                  <c:v>784.2926818180531</c:v>
                </c:pt>
                <c:pt idx="4">
                  <c:v>788.64283101332899</c:v>
                </c:pt>
                <c:pt idx="5">
                  <c:v>796.0477589447587</c:v>
                </c:pt>
                <c:pt idx="6">
                  <c:v>803.62797815320073</c:v>
                </c:pt>
                <c:pt idx="7">
                  <c:v>807.37837080074564</c:v>
                </c:pt>
                <c:pt idx="8">
                  <c:v>804.2306067645178</c:v>
                </c:pt>
                <c:pt idx="9">
                  <c:v>802.64970443795357</c:v>
                </c:pt>
                <c:pt idx="10">
                  <c:v>807.08563731250501</c:v>
                </c:pt>
                <c:pt idx="11">
                  <c:v>813</c:v>
                </c:pt>
                <c:pt idx="12">
                  <c:v>800.73381743048185</c:v>
                </c:pt>
                <c:pt idx="13">
                  <c:v>763.77670462710967</c:v>
                </c:pt>
              </c:numCache>
            </c:numRef>
          </c:val>
          <c:smooth val="0"/>
        </c:ser>
        <c:ser>
          <c:idx val="4"/>
          <c:order val="1"/>
          <c:tx>
            <c:strRef>
              <c:f>Data!$B$14</c:f>
              <c:strCache>
                <c:ptCount val="1"/>
                <c:pt idx="0">
                  <c:v>138 kV Feeder Capability</c:v>
                </c:pt>
              </c:strCache>
            </c:strRef>
          </c:tx>
          <c:spPr>
            <a:ln w="44450">
              <a:solidFill>
                <a:schemeClr val="tx1"/>
              </a:solidFill>
              <a:prstDash val="dash"/>
            </a:ln>
          </c:spPr>
          <c:marker>
            <c:symbol val="none"/>
          </c:marker>
          <c:cat>
            <c:numRef>
              <c:f>Data!$M$15:$Z$15</c:f>
              <c:numCache>
                <c:formatCode>General</c:formatCode>
                <c:ptCount val="14"/>
                <c:pt idx="0">
                  <c:v>11</c:v>
                </c:pt>
                <c:pt idx="1">
                  <c:v>12</c:v>
                </c:pt>
                <c:pt idx="2">
                  <c:v>13</c:v>
                </c:pt>
                <c:pt idx="3">
                  <c:v>14</c:v>
                </c:pt>
                <c:pt idx="4">
                  <c:v>15</c:v>
                </c:pt>
                <c:pt idx="5">
                  <c:v>16</c:v>
                </c:pt>
                <c:pt idx="6">
                  <c:v>17</c:v>
                </c:pt>
                <c:pt idx="7">
                  <c:v>18</c:v>
                </c:pt>
                <c:pt idx="8">
                  <c:v>19</c:v>
                </c:pt>
                <c:pt idx="9">
                  <c:v>20</c:v>
                </c:pt>
                <c:pt idx="10">
                  <c:v>21</c:v>
                </c:pt>
                <c:pt idx="11">
                  <c:v>22</c:v>
                </c:pt>
                <c:pt idx="12">
                  <c:v>23</c:v>
                </c:pt>
                <c:pt idx="13">
                  <c:v>24</c:v>
                </c:pt>
              </c:numCache>
            </c:numRef>
          </c:cat>
          <c:val>
            <c:numRef>
              <c:f>Data!$M$14:$Z$14</c:f>
              <c:numCache>
                <c:formatCode>General</c:formatCode>
                <c:ptCount val="14"/>
                <c:pt idx="0">
                  <c:v>763</c:v>
                </c:pt>
                <c:pt idx="1">
                  <c:v>763</c:v>
                </c:pt>
                <c:pt idx="2">
                  <c:v>763</c:v>
                </c:pt>
                <c:pt idx="3">
                  <c:v>763</c:v>
                </c:pt>
                <c:pt idx="4">
                  <c:v>763</c:v>
                </c:pt>
                <c:pt idx="5">
                  <c:v>763</c:v>
                </c:pt>
                <c:pt idx="6">
                  <c:v>763</c:v>
                </c:pt>
                <c:pt idx="7">
                  <c:v>763</c:v>
                </c:pt>
                <c:pt idx="8">
                  <c:v>763</c:v>
                </c:pt>
                <c:pt idx="9">
                  <c:v>763</c:v>
                </c:pt>
                <c:pt idx="10">
                  <c:v>763</c:v>
                </c:pt>
                <c:pt idx="11">
                  <c:v>763</c:v>
                </c:pt>
                <c:pt idx="12">
                  <c:v>763</c:v>
                </c:pt>
                <c:pt idx="13">
                  <c:v>763</c:v>
                </c:pt>
              </c:numCache>
            </c:numRef>
          </c:val>
          <c:smooth val="0"/>
        </c:ser>
        <c:dLbls>
          <c:showLegendKey val="0"/>
          <c:showVal val="0"/>
          <c:showCatName val="0"/>
          <c:showSerName val="0"/>
          <c:showPercent val="0"/>
          <c:showBubbleSize val="0"/>
        </c:dLbls>
        <c:marker val="1"/>
        <c:smooth val="0"/>
        <c:axId val="111776512"/>
        <c:axId val="111778432"/>
      </c:lineChart>
      <c:catAx>
        <c:axId val="111776512"/>
        <c:scaling>
          <c:orientation val="minMax"/>
        </c:scaling>
        <c:delete val="0"/>
        <c:axPos val="b"/>
        <c:majorGridlines>
          <c:spPr>
            <a:ln w="6350">
              <a:solidFill>
                <a:schemeClr val="bg1">
                  <a:lumMod val="75000"/>
                </a:schemeClr>
              </a:solidFill>
            </a:ln>
          </c:spPr>
        </c:majorGridlines>
        <c:minorGridlines>
          <c:spPr>
            <a:ln w="15875">
              <a:solidFill>
                <a:schemeClr val="tx2"/>
              </a:solidFill>
            </a:ln>
          </c:spPr>
        </c:minorGridlines>
        <c:title>
          <c:tx>
            <c:rich>
              <a:bodyPr/>
              <a:lstStyle/>
              <a:p>
                <a:pPr>
                  <a:defRPr/>
                </a:pPr>
                <a:r>
                  <a:rPr lang="en-US"/>
                  <a:t>Hour</a:t>
                </a:r>
              </a:p>
            </c:rich>
          </c:tx>
          <c:layout>
            <c:manualLayout>
              <c:xMode val="edge"/>
              <c:yMode val="edge"/>
              <c:x val="0.88718737875156906"/>
              <c:y val="0.94970328980308516"/>
            </c:manualLayout>
          </c:layout>
          <c:overlay val="0"/>
        </c:title>
        <c:numFmt formatCode="General" sourceLinked="1"/>
        <c:majorTickMark val="out"/>
        <c:minorTickMark val="none"/>
        <c:tickLblPos val="nextTo"/>
        <c:crossAx val="111778432"/>
        <c:crosses val="autoZero"/>
        <c:auto val="1"/>
        <c:lblAlgn val="ctr"/>
        <c:lblOffset val="100"/>
        <c:noMultiLvlLbl val="0"/>
      </c:catAx>
      <c:valAx>
        <c:axId val="111778432"/>
        <c:scaling>
          <c:orientation val="minMax"/>
          <c:max val="850"/>
          <c:min val="750"/>
        </c:scaling>
        <c:delete val="0"/>
        <c:axPos val="l"/>
        <c:majorGridlines/>
        <c:minorGridlines/>
        <c:title>
          <c:tx>
            <c:rich>
              <a:bodyPr rot="0" vert="horz"/>
              <a:lstStyle/>
              <a:p>
                <a:pPr>
                  <a:defRPr/>
                </a:pPr>
                <a:r>
                  <a:rPr lang="en-US"/>
                  <a:t>MW</a:t>
                </a:r>
              </a:p>
            </c:rich>
          </c:tx>
          <c:layout>
            <c:manualLayout>
              <c:xMode val="edge"/>
              <c:yMode val="edge"/>
              <c:x val="0"/>
              <c:y val="0.18821340179425206"/>
            </c:manualLayout>
          </c:layout>
          <c:overlay val="0"/>
        </c:title>
        <c:numFmt formatCode="0" sourceLinked="1"/>
        <c:majorTickMark val="out"/>
        <c:minorTickMark val="none"/>
        <c:tickLblPos val="nextTo"/>
        <c:crossAx val="111776512"/>
        <c:crosses val="autoZero"/>
        <c:crossBetween val="between"/>
        <c:majorUnit val="10"/>
        <c:minorUnit val="2"/>
      </c:valAx>
    </c:plotArea>
    <c:plotVisOnly val="1"/>
    <c:dispBlanksAs val="gap"/>
    <c:showDLblsOverMax val="0"/>
  </c:chart>
  <c:txPr>
    <a:bodyPr/>
    <a:lstStyle/>
    <a:p>
      <a:pPr>
        <a:defRPr sz="1200"/>
      </a:pPr>
      <a:endParaRPr lang="en-US"/>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0.05368</cdr:x>
      <cdr:y>0.70972</cdr:y>
    </cdr:from>
    <cdr:to>
      <cdr:x>0.11446</cdr:x>
      <cdr:y>0.86365</cdr:y>
    </cdr:to>
    <cdr:sp macro="" textlink="">
      <cdr:nvSpPr>
        <cdr:cNvPr id="7" name="Rectangle 6"/>
        <cdr:cNvSpPr/>
      </cdr:nvSpPr>
      <cdr:spPr>
        <a:xfrm xmlns:a="http://schemas.openxmlformats.org/drawingml/2006/main">
          <a:off x="1134835" y="4784450"/>
          <a:ext cx="1284934" cy="1037706"/>
        </a:xfrm>
        <a:prstGeom xmlns:a="http://schemas.openxmlformats.org/drawingml/2006/main" prst="rect">
          <a:avLst/>
        </a:prstGeom>
        <a:solidFill xmlns:a="http://schemas.openxmlformats.org/drawingml/2006/main">
          <a:schemeClr val="accent1">
            <a:lumMod val="60000"/>
            <a:lumOff val="40000"/>
            <a:alpha val="25000"/>
          </a:schemeClr>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nchor="t"/>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r>
            <a:rPr lang="en-US" sz="700" b="1">
              <a:solidFill>
                <a:sysClr val="windowText" lastClr="000000"/>
              </a:solidFill>
            </a:rPr>
            <a:t>1 Hour</a:t>
          </a:r>
        </a:p>
      </cdr:txBody>
    </cdr:sp>
  </cdr:relSizeAnchor>
  <cdr:relSizeAnchor xmlns:cdr="http://schemas.openxmlformats.org/drawingml/2006/chartDrawing">
    <cdr:from>
      <cdr:x>0.11446</cdr:x>
      <cdr:y>0.67495</cdr:y>
    </cdr:from>
    <cdr:to>
      <cdr:x>0.84322</cdr:x>
      <cdr:y>0.86438</cdr:y>
    </cdr:to>
    <cdr:sp macro="" textlink="">
      <cdr:nvSpPr>
        <cdr:cNvPr id="2" name="Rectangle 1"/>
        <cdr:cNvSpPr/>
      </cdr:nvSpPr>
      <cdr:spPr>
        <a:xfrm xmlns:a="http://schemas.openxmlformats.org/drawingml/2006/main">
          <a:off x="2423753" y="4550020"/>
          <a:ext cx="15431958" cy="1277042"/>
        </a:xfrm>
        <a:prstGeom xmlns:a="http://schemas.openxmlformats.org/drawingml/2006/main" prst="rect">
          <a:avLst/>
        </a:prstGeom>
        <a:solidFill xmlns:a="http://schemas.openxmlformats.org/drawingml/2006/main">
          <a:schemeClr val="tx2">
            <a:lumMod val="40000"/>
            <a:lumOff val="60000"/>
            <a:alpha val="20000"/>
          </a:schemeClr>
        </a:solidFill>
        <a:ln xmlns:a="http://schemas.openxmlformats.org/drawingml/2006/main" w="25400" cmpd="sng">
          <a:solidFill>
            <a:schemeClr val="tx2">
              <a:alpha val="81000"/>
            </a:schemeClr>
          </a:solidFill>
          <a:prstDash val="solid"/>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nchor="t"/>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r>
            <a:rPr lang="en-US" sz="700" b="1">
              <a:solidFill>
                <a:sysClr val="windowText" lastClr="000000"/>
              </a:solidFill>
            </a:rPr>
            <a:t>12 Hour </a:t>
          </a:r>
        </a:p>
        <a:p xmlns:a="http://schemas.openxmlformats.org/drawingml/2006/main">
          <a:endParaRPr lang="en-US" sz="400" b="1">
            <a:solidFill>
              <a:sysClr val="windowText" lastClr="000000"/>
            </a:solidFill>
          </a:endParaRPr>
        </a:p>
      </cdr:txBody>
    </cdr:sp>
  </cdr:relSizeAnchor>
  <cdr:relSizeAnchor xmlns:cdr="http://schemas.openxmlformats.org/drawingml/2006/chartDrawing">
    <cdr:from>
      <cdr:x>0.35743</cdr:x>
      <cdr:y>0.48148</cdr:y>
    </cdr:from>
    <cdr:to>
      <cdr:x>0.84342</cdr:x>
      <cdr:y>0.56952</cdr:y>
    </cdr:to>
    <cdr:sp macro="" textlink="">
      <cdr:nvSpPr>
        <cdr:cNvPr id="3" name="Rectangle 2"/>
        <cdr:cNvSpPr/>
      </cdr:nvSpPr>
      <cdr:spPr>
        <a:xfrm xmlns:a="http://schemas.openxmlformats.org/drawingml/2006/main">
          <a:off x="7593154" y="3245827"/>
          <a:ext cx="10324430" cy="593481"/>
        </a:xfrm>
        <a:prstGeom xmlns:a="http://schemas.openxmlformats.org/drawingml/2006/main" prst="rect">
          <a:avLst/>
        </a:prstGeom>
        <a:solidFill xmlns:a="http://schemas.openxmlformats.org/drawingml/2006/main">
          <a:schemeClr val="accent1">
            <a:lumMod val="60000"/>
            <a:lumOff val="40000"/>
            <a:alpha val="25000"/>
          </a:schemeClr>
        </a:solidFill>
        <a:ln xmlns:a="http://schemas.openxmlformats.org/drawingml/2006/main" w="25400">
          <a:solidFill>
            <a:schemeClr val="tx2"/>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nchor="t"/>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r>
            <a:rPr lang="en-US" sz="700" b="1">
              <a:solidFill>
                <a:sysClr val="windowText" lastClr="000000"/>
              </a:solidFill>
            </a:rPr>
            <a:t>8 Hour</a:t>
          </a:r>
        </a:p>
      </cdr:txBody>
    </cdr:sp>
  </cdr:relSizeAnchor>
  <cdr:relSizeAnchor xmlns:cdr="http://schemas.openxmlformats.org/drawingml/2006/chartDrawing">
    <cdr:from>
      <cdr:x>0.35743</cdr:x>
      <cdr:y>0.44779</cdr:y>
    </cdr:from>
    <cdr:to>
      <cdr:x>0.41805</cdr:x>
      <cdr:y>0.48148</cdr:y>
    </cdr:to>
    <cdr:sp macro="" textlink="">
      <cdr:nvSpPr>
        <cdr:cNvPr id="8" name="Rectangle 7"/>
        <cdr:cNvSpPr/>
      </cdr:nvSpPr>
      <cdr:spPr>
        <a:xfrm xmlns:a="http://schemas.openxmlformats.org/drawingml/2006/main">
          <a:off x="7568711" y="3018692"/>
          <a:ext cx="1283680" cy="227134"/>
        </a:xfrm>
        <a:prstGeom xmlns:a="http://schemas.openxmlformats.org/drawingml/2006/main" prst="rect">
          <a:avLst/>
        </a:prstGeom>
        <a:solidFill xmlns:a="http://schemas.openxmlformats.org/drawingml/2006/main">
          <a:schemeClr val="accent1">
            <a:alpha val="25000"/>
          </a:schemeClr>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nchor="t"/>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r>
            <a:rPr lang="en-US" sz="700" b="1">
              <a:solidFill>
                <a:sysClr val="windowText" lastClr="000000"/>
              </a:solidFill>
            </a:rPr>
            <a:t>1 Hour</a:t>
          </a:r>
        </a:p>
      </cdr:txBody>
    </cdr:sp>
  </cdr:relSizeAnchor>
  <cdr:relSizeAnchor xmlns:cdr="http://schemas.openxmlformats.org/drawingml/2006/chartDrawing">
    <cdr:from>
      <cdr:x>0.47853</cdr:x>
      <cdr:y>0.56952</cdr:y>
    </cdr:from>
    <cdr:to>
      <cdr:x>0.84322</cdr:x>
      <cdr:y>0.67494</cdr:y>
    </cdr:to>
    <cdr:sp macro="" textlink="">
      <cdr:nvSpPr>
        <cdr:cNvPr id="14" name="Rectangle 13"/>
        <cdr:cNvSpPr/>
      </cdr:nvSpPr>
      <cdr:spPr>
        <a:xfrm xmlns:a="http://schemas.openxmlformats.org/drawingml/2006/main">
          <a:off x="10133134" y="3839308"/>
          <a:ext cx="7722577" cy="710710"/>
        </a:xfrm>
        <a:prstGeom xmlns:a="http://schemas.openxmlformats.org/drawingml/2006/main" prst="rect">
          <a:avLst/>
        </a:prstGeom>
        <a:solidFill xmlns:a="http://schemas.openxmlformats.org/drawingml/2006/main">
          <a:schemeClr val="accent1">
            <a:lumMod val="60000"/>
            <a:lumOff val="40000"/>
            <a:alpha val="20000"/>
          </a:schemeClr>
        </a:solidFill>
        <a:ln xmlns:a="http://schemas.openxmlformats.org/drawingml/2006/main" w="25400">
          <a:solidFill>
            <a:schemeClr val="tx2"/>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nchor="t"/>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r>
            <a:rPr lang="en-US" sz="700" b="1">
              <a:solidFill>
                <a:sysClr val="windowText" lastClr="000000"/>
              </a:solidFill>
            </a:rPr>
            <a:t>6 Hour</a:t>
          </a:r>
        </a:p>
      </cdr:txBody>
    </cdr:sp>
  </cdr:relSizeAnchor>
  <cdr:relSizeAnchor xmlns:cdr="http://schemas.openxmlformats.org/drawingml/2006/chartDrawing">
    <cdr:from>
      <cdr:x>0.23598</cdr:x>
      <cdr:y>0.56941</cdr:y>
    </cdr:from>
    <cdr:to>
      <cdr:x>0.47853</cdr:x>
      <cdr:y>0.67494</cdr:y>
    </cdr:to>
    <cdr:sp macro="" textlink="">
      <cdr:nvSpPr>
        <cdr:cNvPr id="17" name="Rectangle 16"/>
        <cdr:cNvSpPr/>
      </cdr:nvSpPr>
      <cdr:spPr>
        <a:xfrm xmlns:a="http://schemas.openxmlformats.org/drawingml/2006/main">
          <a:off x="4996962" y="3838575"/>
          <a:ext cx="5136172" cy="711443"/>
        </a:xfrm>
        <a:prstGeom xmlns:a="http://schemas.openxmlformats.org/drawingml/2006/main" prst="rect">
          <a:avLst/>
        </a:prstGeom>
        <a:solidFill xmlns:a="http://schemas.openxmlformats.org/drawingml/2006/main">
          <a:schemeClr val="tx2">
            <a:lumMod val="40000"/>
            <a:lumOff val="60000"/>
            <a:alpha val="25000"/>
          </a:schemeClr>
        </a:solidFill>
        <a:ln xmlns:a="http://schemas.openxmlformats.org/drawingml/2006/main" w="25400">
          <a:solidFill>
            <a:schemeClr val="tx2"/>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nchor="t"/>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r>
            <a:rPr lang="en-US" sz="700" b="1">
              <a:solidFill>
                <a:sysClr val="windowText" lastClr="000000"/>
              </a:solidFill>
            </a:rPr>
            <a:t>4 Hour</a:t>
          </a:r>
        </a:p>
      </cdr:txBody>
    </cdr:sp>
  </cdr:relSizeAnchor>
  <cdr:relSizeAnchor xmlns:cdr="http://schemas.openxmlformats.org/drawingml/2006/chartDrawing">
    <cdr:from>
      <cdr:x>0.66081</cdr:x>
      <cdr:y>0.36084</cdr:y>
    </cdr:from>
    <cdr:to>
      <cdr:x>0.78198</cdr:x>
      <cdr:y>0.43149</cdr:y>
    </cdr:to>
    <cdr:sp macro="" textlink="">
      <cdr:nvSpPr>
        <cdr:cNvPr id="16" name="Rectangle 15"/>
        <cdr:cNvSpPr/>
      </cdr:nvSpPr>
      <cdr:spPr>
        <a:xfrm xmlns:a="http://schemas.openxmlformats.org/drawingml/2006/main">
          <a:off x="13993008" y="2432538"/>
          <a:ext cx="2565837" cy="476250"/>
        </a:xfrm>
        <a:prstGeom xmlns:a="http://schemas.openxmlformats.org/drawingml/2006/main" prst="rect">
          <a:avLst/>
        </a:prstGeom>
        <a:solidFill xmlns:a="http://schemas.openxmlformats.org/drawingml/2006/main">
          <a:schemeClr val="accent1">
            <a:alpha val="20000"/>
          </a:schemeClr>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r>
            <a:rPr lang="en-US" sz="700" b="1">
              <a:solidFill>
                <a:sysClr val="windowText" lastClr="000000"/>
              </a:solidFill>
            </a:rPr>
            <a:t>2 Hour</a:t>
          </a:r>
        </a:p>
      </cdr:txBody>
    </cdr:sp>
  </cdr:relSizeAnchor>
  <cdr:relSizeAnchor xmlns:cdr="http://schemas.openxmlformats.org/drawingml/2006/chartDrawing">
    <cdr:from>
      <cdr:x>0.41798</cdr:x>
      <cdr:y>0.41192</cdr:y>
    </cdr:from>
    <cdr:to>
      <cdr:x>0.53943</cdr:x>
      <cdr:y>0.4817</cdr:y>
    </cdr:to>
    <cdr:sp macro="" textlink="">
      <cdr:nvSpPr>
        <cdr:cNvPr id="9" name="Rectangle 8"/>
        <cdr:cNvSpPr/>
      </cdr:nvSpPr>
      <cdr:spPr>
        <a:xfrm xmlns:a="http://schemas.openxmlformats.org/drawingml/2006/main">
          <a:off x="8850923" y="2776904"/>
          <a:ext cx="2571750" cy="470403"/>
        </a:xfrm>
        <a:prstGeom xmlns:a="http://schemas.openxmlformats.org/drawingml/2006/main" prst="rect">
          <a:avLst/>
        </a:prstGeom>
        <a:solidFill xmlns:a="http://schemas.openxmlformats.org/drawingml/2006/main">
          <a:schemeClr val="accent1">
            <a:alpha val="25000"/>
          </a:schemeClr>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nchor="t"/>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r>
            <a:rPr lang="en-US" sz="700" b="1" dirty="0">
              <a:solidFill>
                <a:sysClr val="windowText" lastClr="000000"/>
              </a:solidFill>
            </a:rPr>
            <a:t>2 </a:t>
          </a:r>
          <a:r>
            <a:rPr lang="en-US" sz="600" b="1" dirty="0">
              <a:solidFill>
                <a:sysClr val="windowText" lastClr="000000"/>
              </a:solidFill>
            </a:rPr>
            <a:t>Hour</a:t>
          </a:r>
          <a:endParaRPr lang="en-US" sz="700" b="1" dirty="0">
            <a:solidFill>
              <a:sysClr val="windowText" lastClr="000000"/>
            </a:solidFill>
          </a:endParaRPr>
        </a:p>
      </cdr:txBody>
    </cdr:sp>
  </cdr:relSizeAnchor>
  <cdr:relSizeAnchor xmlns:cdr="http://schemas.openxmlformats.org/drawingml/2006/chartDrawing">
    <cdr:from>
      <cdr:x>0.53943</cdr:x>
      <cdr:y>0.43149</cdr:y>
    </cdr:from>
    <cdr:to>
      <cdr:x>0.78198</cdr:x>
      <cdr:y>0.48148</cdr:y>
    </cdr:to>
    <cdr:sp macro="" textlink="">
      <cdr:nvSpPr>
        <cdr:cNvPr id="15" name="Rectangle 14"/>
        <cdr:cNvSpPr/>
      </cdr:nvSpPr>
      <cdr:spPr>
        <a:xfrm xmlns:a="http://schemas.openxmlformats.org/drawingml/2006/main">
          <a:off x="11422673" y="2908788"/>
          <a:ext cx="5136173" cy="337039"/>
        </a:xfrm>
        <a:prstGeom xmlns:a="http://schemas.openxmlformats.org/drawingml/2006/main" prst="rect">
          <a:avLst/>
        </a:prstGeom>
        <a:solidFill xmlns:a="http://schemas.openxmlformats.org/drawingml/2006/main">
          <a:schemeClr val="accent1">
            <a:lumMod val="60000"/>
            <a:lumOff val="40000"/>
            <a:alpha val="25000"/>
          </a:schemeClr>
        </a:solidFill>
        <a:ln xmlns:a="http://schemas.openxmlformats.org/drawingml/2006/main" w="25400" cmpd="sng">
          <a:solidFill>
            <a:schemeClr val="tx2"/>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nchor="t"/>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r>
            <a:rPr lang="en-US" sz="700" b="1">
              <a:solidFill>
                <a:sysClr val="windowText" lastClr="000000"/>
              </a:solidFill>
            </a:rPr>
            <a:t>4 Hour</a:t>
          </a:r>
        </a:p>
      </cdr:txBody>
    </cdr:sp>
  </cdr:relSizeAnchor>
  <cdr:relSizeAnchor xmlns:cdr="http://schemas.openxmlformats.org/drawingml/2006/chartDrawing">
    <cdr:from>
      <cdr:x>0.17507</cdr:x>
      <cdr:y>0.62278</cdr:y>
    </cdr:from>
    <cdr:to>
      <cdr:x>0.23614</cdr:x>
      <cdr:y>0.67494</cdr:y>
    </cdr:to>
    <cdr:sp macro="" textlink="">
      <cdr:nvSpPr>
        <cdr:cNvPr id="34" name="Rectangle 33"/>
        <cdr:cNvSpPr/>
      </cdr:nvSpPr>
      <cdr:spPr>
        <a:xfrm xmlns:a="http://schemas.openxmlformats.org/drawingml/2006/main">
          <a:off x="3719088" y="4198327"/>
          <a:ext cx="1297412" cy="351692"/>
        </a:xfrm>
        <a:prstGeom xmlns:a="http://schemas.openxmlformats.org/drawingml/2006/main" prst="rect">
          <a:avLst/>
        </a:prstGeom>
        <a:solidFill xmlns:a="http://schemas.openxmlformats.org/drawingml/2006/main">
          <a:schemeClr val="accent1">
            <a:alpha val="25000"/>
          </a:schemeClr>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nchor="t"/>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r>
            <a:rPr lang="en-US" sz="700" b="1">
              <a:solidFill>
                <a:sysClr val="windowText" lastClr="000000"/>
              </a:solidFill>
            </a:rPr>
            <a:t>1 Hour</a:t>
          </a:r>
        </a:p>
      </cdr:txBody>
    </cdr:sp>
  </cdr:relSizeAnchor>
  <cdr:relSizeAnchor xmlns:cdr="http://schemas.openxmlformats.org/drawingml/2006/chartDrawing">
    <cdr:from>
      <cdr:x>0.29653</cdr:x>
      <cdr:y>0.51626</cdr:y>
    </cdr:from>
    <cdr:to>
      <cdr:x>0.35743</cdr:x>
      <cdr:y>0.56952</cdr:y>
    </cdr:to>
    <cdr:sp macro="" textlink="">
      <cdr:nvSpPr>
        <cdr:cNvPr id="35" name="Rectangle 34"/>
        <cdr:cNvSpPr/>
      </cdr:nvSpPr>
      <cdr:spPr>
        <a:xfrm xmlns:a="http://schemas.openxmlformats.org/drawingml/2006/main">
          <a:off x="6279173" y="3480287"/>
          <a:ext cx="1289538" cy="359021"/>
        </a:xfrm>
        <a:prstGeom xmlns:a="http://schemas.openxmlformats.org/drawingml/2006/main" prst="rect">
          <a:avLst/>
        </a:prstGeom>
        <a:solidFill xmlns:a="http://schemas.openxmlformats.org/drawingml/2006/main">
          <a:schemeClr val="accent1">
            <a:alpha val="25000"/>
          </a:schemeClr>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nchor="t"/>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r>
            <a:rPr lang="en-US" sz="700" b="1">
              <a:solidFill>
                <a:sysClr val="windowText" lastClr="000000"/>
              </a:solidFill>
            </a:rPr>
            <a:t>1 Hour</a:t>
          </a:r>
        </a:p>
      </cdr:txBody>
    </cdr:sp>
  </cdr:relSizeAnchor>
  <cdr:relSizeAnchor xmlns:cdr="http://schemas.openxmlformats.org/drawingml/2006/chartDrawing">
    <cdr:from>
      <cdr:x>0.78205</cdr:x>
      <cdr:y>0.44743</cdr:y>
    </cdr:from>
    <cdr:to>
      <cdr:x>0.84342</cdr:x>
      <cdr:y>0.48197</cdr:y>
    </cdr:to>
    <cdr:sp macro="" textlink="">
      <cdr:nvSpPr>
        <cdr:cNvPr id="18" name="Rectangle 17"/>
        <cdr:cNvSpPr/>
      </cdr:nvSpPr>
      <cdr:spPr>
        <a:xfrm xmlns:a="http://schemas.openxmlformats.org/drawingml/2006/main">
          <a:off x="16613717" y="3016249"/>
          <a:ext cx="1303867" cy="232833"/>
        </a:xfrm>
        <a:prstGeom xmlns:a="http://schemas.openxmlformats.org/drawingml/2006/main" prst="rect">
          <a:avLst/>
        </a:prstGeom>
        <a:solidFill xmlns:a="http://schemas.openxmlformats.org/drawingml/2006/main">
          <a:schemeClr val="accent1">
            <a:alpha val="25000"/>
          </a:schemeClr>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nchor="t"/>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r>
            <a:rPr lang="en-US" sz="700" b="1">
              <a:solidFill>
                <a:sysClr val="windowText" lastClr="000000"/>
              </a:solidFill>
            </a:rPr>
            <a:t>1 Hour</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5138"/>
          </a:xfrm>
          <a:prstGeom prst="rect">
            <a:avLst/>
          </a:prstGeom>
        </p:spPr>
        <p:txBody>
          <a:bodyPr vert="horz" lIns="91440" tIns="45720" rIns="91440" bIns="45720" rtlCol="0"/>
          <a:lstStyle>
            <a:lvl1pPr algn="r">
              <a:defRPr sz="1200"/>
            </a:lvl1pPr>
          </a:lstStyle>
          <a:p>
            <a:fld id="{1D91884C-B383-495B-91F1-442B882699CC}" type="datetimeFigureOut">
              <a:rPr lang="en-US" smtClean="0"/>
              <a:t>2/19/2015</a:t>
            </a:fld>
            <a:endParaRPr lang="en-US"/>
          </a:p>
        </p:txBody>
      </p:sp>
      <p:sp>
        <p:nvSpPr>
          <p:cNvPr id="4" name="Footer Placeholder 3"/>
          <p:cNvSpPr>
            <a:spLocks noGrp="1"/>
          </p:cNvSpPr>
          <p:nvPr>
            <p:ph type="ftr" sz="quarter" idx="2"/>
          </p:nvPr>
        </p:nvSpPr>
        <p:spPr>
          <a:xfrm>
            <a:off x="0" y="8829675"/>
            <a:ext cx="2971800"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675"/>
            <a:ext cx="2971800" cy="465138"/>
          </a:xfrm>
          <a:prstGeom prst="rect">
            <a:avLst/>
          </a:prstGeom>
        </p:spPr>
        <p:txBody>
          <a:bodyPr vert="horz" lIns="91440" tIns="45720" rIns="91440" bIns="45720" rtlCol="0" anchor="b"/>
          <a:lstStyle>
            <a:lvl1pPr algn="r">
              <a:defRPr sz="1200"/>
            </a:lvl1pPr>
          </a:lstStyle>
          <a:p>
            <a:fld id="{D48C81FF-6B11-414B-B396-A2BEB38DE3AF}" type="slidenum">
              <a:rPr lang="en-US" smtClean="0"/>
              <a:t>‹#›</a:t>
            </a:fld>
            <a:endParaRPr lang="en-US"/>
          </a:p>
        </p:txBody>
      </p:sp>
    </p:spTree>
    <p:extLst>
      <p:ext uri="{BB962C8B-B14F-4D97-AF65-F5344CB8AC3E}">
        <p14:creationId xmlns:p14="http://schemas.microsoft.com/office/powerpoint/2010/main" val="21005513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7976E196-22C3-4F79-B4C0-B0F3A485BDAC}" type="datetimeFigureOut">
              <a:rPr lang="en-US" smtClean="0"/>
              <a:t>2/19/2015</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15791"/>
            <a:ext cx="5486400" cy="418338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47AB70D7-BC10-44A0-9F2F-C2C9C6D1D993}" type="slidenum">
              <a:rPr lang="en-US" smtClean="0"/>
              <a:t>‹#›</a:t>
            </a:fld>
            <a:endParaRPr lang="en-US"/>
          </a:p>
        </p:txBody>
      </p:sp>
    </p:spTree>
    <p:extLst>
      <p:ext uri="{BB962C8B-B14F-4D97-AF65-F5344CB8AC3E}">
        <p14:creationId xmlns:p14="http://schemas.microsoft.com/office/powerpoint/2010/main" val="1175087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fortnightly.com/uploads/08012011_PlanforEff.pdf"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eec.ucdavis.edu/ACEEE/2010/data/papers/2059.pdf"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a:ln/>
        </p:spPr>
      </p:sp>
      <p:sp>
        <p:nvSpPr>
          <p:cNvPr id="1638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34" charset="-128"/>
              </a:defRPr>
            </a:lvl9pPr>
          </a:lstStyle>
          <a:p>
            <a:pPr eaLnBrk="1" hangingPunct="1"/>
            <a:fld id="{0F58F177-3D0B-4627-A568-7D1A5E27027A}" type="slidenum">
              <a:rPr lang="en-US" altLang="en-US" sz="1200" smtClean="0"/>
              <a:pPr eaLnBrk="1" hangingPunct="1"/>
              <a:t>1</a:t>
            </a:fld>
            <a:endParaRPr lang="en-US" altLang="en-US" sz="120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fontAlgn="base">
              <a:lnSpc>
                <a:spcPct val="80000"/>
              </a:lnSpc>
              <a:spcBef>
                <a:spcPct val="50000"/>
              </a:spcBef>
              <a:spcAft>
                <a:spcPct val="0"/>
              </a:spcAft>
              <a:buClr>
                <a:srgbClr val="3333CC"/>
              </a:buClr>
              <a:buSzPct val="125000"/>
              <a:buFont typeface="Arial"/>
              <a:buChar char="•"/>
              <a:defRPr/>
            </a:pPr>
            <a:r>
              <a:rPr lang="en-US" sz="1200" b="1" kern="0" dirty="0" smtClean="0">
                <a:solidFill>
                  <a:srgbClr val="000000"/>
                </a:solidFill>
                <a:ea typeface="ＭＳ Ｐゴシック" pitchFamily="-110" charset="-128"/>
                <a:cs typeface="ＭＳ Ｐゴシック" pitchFamily="-110" charset="-128"/>
              </a:rPr>
              <a:t>660 sq. mile service territory </a:t>
            </a:r>
          </a:p>
          <a:p>
            <a:pPr marL="228600" indent="-228600" fontAlgn="base">
              <a:lnSpc>
                <a:spcPct val="80000"/>
              </a:lnSpc>
              <a:spcBef>
                <a:spcPct val="50000"/>
              </a:spcBef>
              <a:spcAft>
                <a:spcPct val="0"/>
              </a:spcAft>
              <a:buClr>
                <a:srgbClr val="3333CC"/>
              </a:buClr>
              <a:buSzPct val="125000"/>
              <a:buFont typeface="Arial"/>
              <a:buChar char="•"/>
              <a:defRPr/>
            </a:pPr>
            <a:r>
              <a:rPr lang="en-US" sz="1200" b="1" kern="0" dirty="0" smtClean="0">
                <a:solidFill>
                  <a:srgbClr val="000000"/>
                </a:solidFill>
                <a:ea typeface="ＭＳ Ｐゴシック" pitchFamily="-110" charset="-128"/>
                <a:cs typeface="ＭＳ Ｐゴシック" pitchFamily="-110" charset="-128"/>
              </a:rPr>
              <a:t>133,000 miles of T&amp;D cable (over 96,000 miles are underground) </a:t>
            </a:r>
          </a:p>
          <a:p>
            <a:pPr marL="228600" indent="-228600" fontAlgn="base">
              <a:lnSpc>
                <a:spcPct val="80000"/>
              </a:lnSpc>
              <a:spcBef>
                <a:spcPct val="50000"/>
              </a:spcBef>
              <a:spcAft>
                <a:spcPct val="0"/>
              </a:spcAft>
              <a:buClr>
                <a:srgbClr val="3333CC"/>
              </a:buClr>
              <a:buSzPct val="125000"/>
              <a:buFont typeface="Arial"/>
              <a:buChar char="•"/>
              <a:defRPr/>
            </a:pPr>
            <a:r>
              <a:rPr lang="en-US" sz="1200" b="1" kern="0" dirty="0" smtClean="0">
                <a:solidFill>
                  <a:srgbClr val="000000"/>
                </a:solidFill>
                <a:ea typeface="ＭＳ Ｐゴシック" pitchFamily="-110" charset="-128"/>
                <a:cs typeface="ＭＳ Ｐゴシック" pitchFamily="-110" charset="-128"/>
              </a:rPr>
              <a:t>&gt;14000 people/sq. mile</a:t>
            </a:r>
          </a:p>
          <a:p>
            <a:pPr marL="228600" indent="-228600" fontAlgn="base">
              <a:lnSpc>
                <a:spcPct val="80000"/>
              </a:lnSpc>
              <a:spcBef>
                <a:spcPct val="50000"/>
              </a:spcBef>
              <a:spcAft>
                <a:spcPct val="0"/>
              </a:spcAft>
              <a:buClr>
                <a:srgbClr val="3333CC"/>
              </a:buClr>
              <a:buSzPct val="125000"/>
              <a:buFont typeface="Arial"/>
              <a:buChar char="•"/>
              <a:defRPr/>
            </a:pPr>
            <a:r>
              <a:rPr lang="en-US" sz="1200" b="1" kern="0" dirty="0" smtClean="0">
                <a:solidFill>
                  <a:srgbClr val="000000"/>
                </a:solidFill>
                <a:ea typeface="ＭＳ Ｐゴシック" pitchFamily="-110" charset="-128"/>
                <a:cs typeface="ＭＳ Ｐゴシック" pitchFamily="-110" charset="-128"/>
              </a:rPr>
              <a:t>20 MW/sq. mile overall.</a:t>
            </a:r>
          </a:p>
          <a:p>
            <a:pPr marL="228600" indent="-228600" fontAlgn="base">
              <a:lnSpc>
                <a:spcPct val="80000"/>
              </a:lnSpc>
              <a:spcBef>
                <a:spcPct val="50000"/>
              </a:spcBef>
              <a:spcAft>
                <a:spcPct val="0"/>
              </a:spcAft>
              <a:buClr>
                <a:srgbClr val="3333CC"/>
              </a:buClr>
              <a:buSzPct val="125000"/>
              <a:buFont typeface="Arial"/>
              <a:buChar char="•"/>
              <a:defRPr/>
            </a:pPr>
            <a:r>
              <a:rPr lang="en-US" sz="1200" b="1" kern="0" dirty="0" smtClean="0">
                <a:solidFill>
                  <a:srgbClr val="000000"/>
                </a:solidFill>
                <a:ea typeface="ＭＳ Ｐゴシック" pitchFamily="-110" charset="-128"/>
                <a:cs typeface="ＭＳ Ｐゴシック" pitchFamily="-110" charset="-128"/>
              </a:rPr>
              <a:t>3.3 million electric</a:t>
            </a:r>
            <a:r>
              <a:rPr lang="en-US" sz="1200" b="1" kern="0" baseline="0" dirty="0" smtClean="0">
                <a:solidFill>
                  <a:srgbClr val="000000"/>
                </a:solidFill>
                <a:ea typeface="ＭＳ Ｐゴシック" pitchFamily="-110" charset="-128"/>
                <a:cs typeface="ＭＳ Ｐゴシック" pitchFamily="-110" charset="-128"/>
              </a:rPr>
              <a:t> customers – 2.86m residential, 488k commercial and industrial, 6344 “other” (NYPA?)</a:t>
            </a:r>
            <a:endParaRPr lang="en-US" sz="1200" b="1" kern="0" dirty="0" smtClean="0">
              <a:solidFill>
                <a:srgbClr val="000000"/>
              </a:solidFill>
              <a:ea typeface="ＭＳ Ｐゴシック" pitchFamily="-110" charset="-128"/>
              <a:cs typeface="ＭＳ Ｐゴシック" pitchFamily="-110" charset="-128"/>
            </a:endParaRPr>
          </a:p>
          <a:p>
            <a:pPr marL="228600" indent="-228600" fontAlgn="base">
              <a:lnSpc>
                <a:spcPct val="80000"/>
              </a:lnSpc>
              <a:spcBef>
                <a:spcPct val="50000"/>
              </a:spcBef>
              <a:spcAft>
                <a:spcPct val="0"/>
              </a:spcAft>
              <a:buClr>
                <a:srgbClr val="3333CC"/>
              </a:buClr>
              <a:buSzPct val="125000"/>
              <a:buFont typeface="Arial"/>
              <a:buChar char="•"/>
              <a:defRPr/>
            </a:pPr>
            <a:r>
              <a:rPr lang="en-US" sz="1200" b="1" kern="0" dirty="0" smtClean="0">
                <a:solidFill>
                  <a:srgbClr val="000000"/>
                </a:solidFill>
                <a:ea typeface="ＭＳ Ｐゴシック" pitchFamily="-110" charset="-128"/>
                <a:cs typeface="ＭＳ Ｐゴシック" pitchFamily="-110" charset="-128"/>
              </a:rPr>
              <a:t>1.1 million gas, and 1,700 steam accounts; </a:t>
            </a:r>
          </a:p>
          <a:p>
            <a:pPr marL="228600" indent="-228600" fontAlgn="base">
              <a:lnSpc>
                <a:spcPct val="80000"/>
              </a:lnSpc>
              <a:spcBef>
                <a:spcPct val="50000"/>
              </a:spcBef>
              <a:spcAft>
                <a:spcPct val="0"/>
              </a:spcAft>
              <a:buClr>
                <a:srgbClr val="3333CC"/>
              </a:buClr>
              <a:buSzPct val="125000"/>
              <a:buFont typeface="Arial"/>
              <a:buChar char="•"/>
              <a:defRPr/>
            </a:pPr>
            <a:r>
              <a:rPr lang="en-US" sz="1200" b="1" kern="0" dirty="0" smtClean="0">
                <a:solidFill>
                  <a:srgbClr val="000000"/>
                </a:solidFill>
                <a:ea typeface="ＭＳ Ｐゴシック" pitchFamily="-110" charset="-128"/>
                <a:cs typeface="ＭＳ Ｐゴシック" pitchFamily="-110" charset="-128"/>
              </a:rPr>
              <a:t>Serve</a:t>
            </a:r>
            <a:r>
              <a:rPr lang="en-US" sz="1200" b="1" kern="0" baseline="0" dirty="0" smtClean="0">
                <a:solidFill>
                  <a:srgbClr val="000000"/>
                </a:solidFill>
                <a:ea typeface="ＭＳ Ｐゴシック" pitchFamily="-110" charset="-128"/>
                <a:cs typeface="ＭＳ Ｐゴシック" pitchFamily="-110" charset="-128"/>
              </a:rPr>
              <a:t> a resident population of </a:t>
            </a:r>
            <a:r>
              <a:rPr lang="en-US" sz="1200" b="1" kern="0" dirty="0" smtClean="0">
                <a:solidFill>
                  <a:srgbClr val="000000"/>
                </a:solidFill>
                <a:ea typeface="ＭＳ Ｐゴシック" pitchFamily="-110" charset="-128"/>
                <a:cs typeface="ＭＳ Ｐゴシック" pitchFamily="-110" charset="-128"/>
              </a:rPr>
              <a:t>9.3 million people</a:t>
            </a:r>
          </a:p>
          <a:p>
            <a:pPr marL="228600" indent="-228600" fontAlgn="base">
              <a:lnSpc>
                <a:spcPct val="80000"/>
              </a:lnSpc>
              <a:spcBef>
                <a:spcPct val="50000"/>
              </a:spcBef>
              <a:spcAft>
                <a:spcPct val="0"/>
              </a:spcAft>
              <a:buClr>
                <a:srgbClr val="3333CC"/>
              </a:buClr>
              <a:buSzPct val="125000"/>
              <a:buFont typeface="Arial"/>
              <a:buChar char="•"/>
              <a:defRPr/>
            </a:pPr>
            <a:r>
              <a:rPr lang="en-US" sz="1200" b="1" kern="0" dirty="0" smtClean="0">
                <a:solidFill>
                  <a:srgbClr val="000000"/>
                </a:solidFill>
                <a:ea typeface="ＭＳ Ｐゴシック" pitchFamily="-110" charset="-128"/>
                <a:cs typeface="ＭＳ Ｐゴシック" pitchFamily="-110" charset="-128"/>
              </a:rPr>
              <a:t>Over 650,000,000 sq. ft. of office space</a:t>
            </a:r>
          </a:p>
          <a:p>
            <a:pPr marL="228600" indent="-228600" fontAlgn="base">
              <a:lnSpc>
                <a:spcPct val="80000"/>
              </a:lnSpc>
              <a:spcBef>
                <a:spcPct val="50000"/>
              </a:spcBef>
              <a:spcAft>
                <a:spcPct val="0"/>
              </a:spcAft>
              <a:buClr>
                <a:srgbClr val="3333CC"/>
              </a:buClr>
              <a:buSzPct val="125000"/>
              <a:buFont typeface="Arial"/>
              <a:buChar char="•"/>
              <a:defRPr/>
            </a:pPr>
            <a:r>
              <a:rPr lang="en-US" sz="1200" b="1" kern="0" dirty="0" smtClean="0">
                <a:solidFill>
                  <a:srgbClr val="000000"/>
                </a:solidFill>
                <a:ea typeface="ＭＳ Ｐゴシック" pitchFamily="-110" charset="-128"/>
                <a:cs typeface="ＭＳ Ｐゴシック" pitchFamily="-110" charset="-128"/>
              </a:rPr>
              <a:t>462,000 businesses</a:t>
            </a:r>
          </a:p>
          <a:p>
            <a:pPr marL="228600" indent="-228600" fontAlgn="base">
              <a:lnSpc>
                <a:spcPct val="80000"/>
              </a:lnSpc>
              <a:spcBef>
                <a:spcPct val="50000"/>
              </a:spcBef>
              <a:spcAft>
                <a:spcPct val="0"/>
              </a:spcAft>
              <a:buClr>
                <a:srgbClr val="3333CC"/>
              </a:buClr>
              <a:buSzPct val="125000"/>
              <a:buFont typeface="Arial"/>
              <a:buChar char="•"/>
              <a:defRPr/>
            </a:pPr>
            <a:r>
              <a:rPr lang="en-US" sz="1200" b="1" kern="0" dirty="0" smtClean="0">
                <a:solidFill>
                  <a:srgbClr val="000000"/>
                </a:solidFill>
                <a:ea typeface="ＭＳ Ｐゴシック" pitchFamily="-110" charset="-128"/>
                <a:cs typeface="ＭＳ Ｐゴシック" pitchFamily="-110" charset="-128"/>
              </a:rPr>
              <a:t>900,000 residential buildings</a:t>
            </a:r>
          </a:p>
          <a:p>
            <a:pPr marL="228600" indent="-228600" fontAlgn="base">
              <a:lnSpc>
                <a:spcPct val="80000"/>
              </a:lnSpc>
              <a:spcBef>
                <a:spcPct val="50000"/>
              </a:spcBef>
              <a:spcAft>
                <a:spcPct val="0"/>
              </a:spcAft>
              <a:buClr>
                <a:srgbClr val="3333CC"/>
              </a:buClr>
              <a:buSzPct val="125000"/>
              <a:buFont typeface="Arial"/>
              <a:buChar char="•"/>
              <a:defRPr/>
            </a:pPr>
            <a:r>
              <a:rPr lang="en-US" sz="1200" b="1" kern="0" dirty="0" smtClean="0">
                <a:solidFill>
                  <a:srgbClr val="000000"/>
                </a:solidFill>
                <a:ea typeface="ＭＳ Ｐゴシック" pitchFamily="-110" charset="-128"/>
                <a:cs typeface="ＭＳ Ｐゴシック" pitchFamily="-110" charset="-128"/>
              </a:rPr>
              <a:t>63 billion kWh of electric consumption</a:t>
            </a:r>
          </a:p>
          <a:p>
            <a:pPr marL="228600" indent="-228600" fontAlgn="base">
              <a:lnSpc>
                <a:spcPct val="80000"/>
              </a:lnSpc>
              <a:spcBef>
                <a:spcPct val="50000"/>
              </a:spcBef>
              <a:spcAft>
                <a:spcPct val="0"/>
              </a:spcAft>
              <a:buClr>
                <a:srgbClr val="3333CC"/>
              </a:buClr>
              <a:buSzPct val="125000"/>
              <a:buFont typeface="Arial"/>
              <a:buChar char="•"/>
              <a:defRPr/>
            </a:pPr>
            <a:r>
              <a:rPr lang="en-US" sz="1200" b="1" kern="0" dirty="0" smtClean="0">
                <a:solidFill>
                  <a:srgbClr val="000000"/>
                </a:solidFill>
                <a:ea typeface="ＭＳ Ｐゴシック" pitchFamily="-110" charset="-128"/>
                <a:cs typeface="ＭＳ Ｐゴシック" pitchFamily="-110" charset="-128"/>
              </a:rPr>
              <a:t>Average residential</a:t>
            </a:r>
            <a:r>
              <a:rPr lang="en-US" sz="1200" b="1" kern="0" baseline="0" dirty="0" smtClean="0">
                <a:solidFill>
                  <a:srgbClr val="000000"/>
                </a:solidFill>
                <a:ea typeface="ＭＳ Ｐゴシック" pitchFamily="-110" charset="-128"/>
                <a:cs typeface="ＭＳ Ｐゴシック" pitchFamily="-110" charset="-128"/>
              </a:rPr>
              <a:t> customer usage - ~400kWh per month</a:t>
            </a:r>
            <a:endParaRPr lang="en-US" sz="1200" b="1" kern="0" dirty="0" smtClean="0">
              <a:solidFill>
                <a:srgbClr val="000000"/>
              </a:solidFill>
              <a:ea typeface="ＭＳ Ｐゴシック" pitchFamily="-110" charset="-128"/>
              <a:cs typeface="ＭＳ Ｐゴシック" pitchFamily="-110" charset="-128"/>
            </a:endParaRPr>
          </a:p>
          <a:p>
            <a:endParaRPr lang="en-US" dirty="0"/>
          </a:p>
        </p:txBody>
      </p:sp>
      <p:sp>
        <p:nvSpPr>
          <p:cNvPr id="4" name="Slide Number Placeholder 3"/>
          <p:cNvSpPr>
            <a:spLocks noGrp="1"/>
          </p:cNvSpPr>
          <p:nvPr>
            <p:ph type="sldNum" sz="quarter" idx="10"/>
          </p:nvPr>
        </p:nvSpPr>
        <p:spPr/>
        <p:txBody>
          <a:bodyPr/>
          <a:lstStyle/>
          <a:p>
            <a:fld id="{47AB70D7-BC10-44A0-9F2F-C2C9C6D1D993}" type="slidenum">
              <a:rPr lang="en-US" smtClean="0"/>
              <a:t>2</a:t>
            </a:fld>
            <a:endParaRPr lang="en-US"/>
          </a:p>
        </p:txBody>
      </p:sp>
    </p:spTree>
    <p:extLst>
      <p:ext uri="{BB962C8B-B14F-4D97-AF65-F5344CB8AC3E}">
        <p14:creationId xmlns:p14="http://schemas.microsoft.com/office/powerpoint/2010/main" val="16190935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endParaRPr lang="en-US" dirty="0"/>
          </a:p>
        </p:txBody>
      </p:sp>
      <p:sp>
        <p:nvSpPr>
          <p:cNvPr id="4" name="Slide Number Placeholder 3"/>
          <p:cNvSpPr>
            <a:spLocks noGrp="1"/>
          </p:cNvSpPr>
          <p:nvPr>
            <p:ph type="sldNum" sz="quarter" idx="10"/>
          </p:nvPr>
        </p:nvSpPr>
        <p:spPr/>
        <p:txBody>
          <a:bodyPr/>
          <a:lstStyle/>
          <a:p>
            <a:fld id="{47AB70D7-BC10-44A0-9F2F-C2C9C6D1D993}" type="slidenum">
              <a:rPr lang="en-US" smtClean="0"/>
              <a:t>3</a:t>
            </a:fld>
            <a:endParaRPr lang="en-US"/>
          </a:p>
        </p:txBody>
      </p:sp>
    </p:spTree>
    <p:extLst>
      <p:ext uri="{BB962C8B-B14F-4D97-AF65-F5344CB8AC3E}">
        <p14:creationId xmlns:p14="http://schemas.microsoft.com/office/powerpoint/2010/main" val="39818181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F7C37341-CAAB-4F32-9898-2FA728A0D8F6}" type="slidenum">
              <a:rPr lang="en-US"/>
              <a:pPr/>
              <a:t>4</a:t>
            </a:fld>
            <a:endParaRPr lang="en-US"/>
          </a:p>
        </p:txBody>
      </p:sp>
      <p:sp>
        <p:nvSpPr>
          <p:cNvPr id="56323" name="Rectangle 2"/>
          <p:cNvSpPr>
            <a:spLocks noGrp="1" noRot="1" noChangeAspect="1" noChangeArrowheads="1" noTextEdit="1"/>
          </p:cNvSpPr>
          <p:nvPr>
            <p:ph type="sldImg"/>
          </p:nvPr>
        </p:nvSpPr>
        <p:spPr>
          <a:xfrm>
            <a:off x="1104900" y="696913"/>
            <a:ext cx="4648200" cy="3486150"/>
          </a:xfrm>
          <a:prstGeom prst="rect">
            <a:avLst/>
          </a:prstGeom>
          <a:ln/>
        </p:spPr>
      </p:sp>
      <p:sp>
        <p:nvSpPr>
          <p:cNvPr id="56324" name="Rectangle 3"/>
          <p:cNvSpPr>
            <a:spLocks noGrp="1" noChangeArrowheads="1"/>
          </p:cNvSpPr>
          <p:nvPr>
            <p:ph type="body" idx="1"/>
          </p:nvPr>
        </p:nvSpPr>
        <p:spPr>
          <a:noFill/>
          <a:ln/>
        </p:spPr>
        <p:txBody>
          <a:bodyPr/>
          <a:lstStyle/>
          <a:p>
            <a:r>
              <a:rPr lang="en-US" dirty="0" smtClean="0"/>
              <a:t>In</a:t>
            </a:r>
          </a:p>
          <a:p>
            <a:r>
              <a:rPr lang="en-US" dirty="0" smtClean="0"/>
              <a:t>Peak Forecast Process:</a:t>
            </a:r>
          </a:p>
          <a:p>
            <a:r>
              <a:rPr lang="en-US" dirty="0" smtClean="0"/>
              <a:t>Actual</a:t>
            </a:r>
            <a:r>
              <a:rPr lang="en-US" baseline="0" dirty="0" smtClean="0"/>
              <a:t> Peak Input </a:t>
            </a:r>
            <a:r>
              <a:rPr lang="en-US" baseline="0" dirty="0" smtClean="0">
                <a:sym typeface="Wingdings" panose="05000000000000000000" pitchFamily="2" charset="2"/>
              </a:rPr>
              <a:t> Weather Adjustment of Actuals  Top-Down &amp; Bottom-Up Growth Analysis  Demand Growth/Decline Output  DSM and other Adjustments to Forecast (EV, DG)  Final Peak Demand Forecast</a:t>
            </a:r>
            <a:endParaRPr lang="en-US" dirty="0" smtClean="0"/>
          </a:p>
          <a:p>
            <a:endParaRPr lang="en-US" dirty="0" smtClean="0"/>
          </a:p>
          <a:p>
            <a:endParaRPr lang="en-US" dirty="0" smtClean="0"/>
          </a:p>
          <a:p>
            <a:endParaRPr lang="en-US" dirty="0" smtClean="0"/>
          </a:p>
          <a:p>
            <a:endParaRPr lang="en-US" dirty="0" smtClean="0"/>
          </a:p>
          <a:p>
            <a:r>
              <a:rPr lang="en-US" dirty="0" smtClean="0"/>
              <a:t>For</a:t>
            </a:r>
            <a:r>
              <a:rPr lang="en-US" baseline="0" dirty="0" smtClean="0"/>
              <a:t> more info on our forecasting work</a:t>
            </a:r>
          </a:p>
          <a:p>
            <a:pPr>
              <a:buFont typeface="Times" charset="0"/>
              <a:buNone/>
              <a:defRPr/>
            </a:pPr>
            <a:r>
              <a:rPr lang="en-US" dirty="0" smtClean="0">
                <a:latin typeface="Calibri" pitchFamily="34" charset="0"/>
                <a:ea typeface="ＭＳ Ｐゴシック" charset="-128"/>
              </a:rPr>
              <a:t>“Planning for Efficiency”, Public Utilities Fortnightly, August 2011</a:t>
            </a:r>
          </a:p>
          <a:p>
            <a:pPr>
              <a:buFont typeface="Times" charset="0"/>
              <a:buNone/>
              <a:defRPr/>
            </a:pPr>
            <a:r>
              <a:rPr lang="en-US" b="1" u="sng" dirty="0" smtClean="0">
                <a:solidFill>
                  <a:schemeClr val="accent2">
                    <a:lumMod val="75000"/>
                  </a:schemeClr>
                </a:solidFill>
                <a:latin typeface="Calibri" pitchFamily="34" charset="0"/>
                <a:ea typeface="ＭＳ Ｐゴシック" charset="-128"/>
              </a:rPr>
              <a:t>http://www.fortnightly.com/fortnightly/2011/08/planning-efficiency</a:t>
            </a:r>
            <a:endParaRPr lang="en-US" u="sng" dirty="0" smtClean="0">
              <a:solidFill>
                <a:schemeClr val="accent2">
                  <a:lumMod val="75000"/>
                </a:schemeClr>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Slide Number Placeholder 3"/>
          <p:cNvSpPr>
            <a:spLocks noGrp="1"/>
          </p:cNvSpPr>
          <p:nvPr>
            <p:ph type="sldNum" sz="quarter" idx="5"/>
          </p:nvPr>
        </p:nvSpPr>
        <p:spPr>
          <a:noFill/>
        </p:spPr>
        <p:txBody>
          <a:bodyPr/>
          <a:lstStyle/>
          <a:p>
            <a:fld id="{3A66EADB-C621-4296-9E4C-A882AE38B330}" type="slidenum">
              <a:rPr lang="en-US" smtClean="0">
                <a:solidFill>
                  <a:prstClr val="black"/>
                </a:solidFill>
                <a:ea typeface="ＭＳ Ｐゴシック" pitchFamily="34" charset="-128"/>
              </a:rPr>
              <a:pPr/>
              <a:t>5</a:t>
            </a:fld>
            <a:endParaRPr lang="en-US" smtClean="0">
              <a:solidFill>
                <a:prstClr val="black"/>
              </a:solidFill>
              <a:ea typeface="ＭＳ Ｐゴシック" pitchFamily="34" charset="-128"/>
            </a:endParaRPr>
          </a:p>
        </p:txBody>
      </p:sp>
      <p:sp>
        <p:nvSpPr>
          <p:cNvPr id="2" name="Notes Placeholder 1"/>
          <p:cNvSpPr>
            <a:spLocks noGrp="1"/>
          </p:cNvSpPr>
          <p:nvPr>
            <p:ph type="body" idx="1"/>
          </p:nvPr>
        </p:nvSpPr>
        <p:spPr/>
        <p:txBody>
          <a:bodyPr/>
          <a:lstStyle/>
          <a:p>
            <a:pPr>
              <a:spcBef>
                <a:spcPts val="1800"/>
              </a:spcBef>
              <a:buFont typeface="Times" pitchFamily="100" charset="0"/>
            </a:pPr>
            <a:r>
              <a:rPr lang="en-US" sz="2000" dirty="0" smtClean="0">
                <a:latin typeface="Arial" panose="020B0604020202020204" pitchFamily="34" charset="0"/>
                <a:ea typeface="ＭＳ Ｐゴシック" charset="-128"/>
                <a:cs typeface="Arial" panose="020B0604020202020204" pitchFamily="34" charset="0"/>
              </a:rPr>
              <a:t>DSM has proven to be a viable load relief option for system planning</a:t>
            </a:r>
          </a:p>
          <a:p>
            <a:pPr lvl="1">
              <a:spcBef>
                <a:spcPts val="800"/>
              </a:spcBef>
              <a:buFont typeface="Times" pitchFamily="100" charset="0"/>
            </a:pPr>
            <a:r>
              <a:rPr lang="en-US" sz="1600" dirty="0" smtClean="0">
                <a:latin typeface="Arial" panose="020B0604020202020204" pitchFamily="34" charset="0"/>
                <a:ea typeface="ＭＳ Ｐゴシック" charset="-128"/>
                <a:cs typeface="Arial" panose="020B0604020202020204" pitchFamily="34" charset="0"/>
              </a:rPr>
              <a:t>Contributed to capital investment deferrals and reductions</a:t>
            </a:r>
          </a:p>
          <a:p>
            <a:pPr>
              <a:spcBef>
                <a:spcPts val="1800"/>
              </a:spcBef>
              <a:buFont typeface="Times" pitchFamily="100" charset="0"/>
            </a:pPr>
            <a:r>
              <a:rPr lang="en-US" sz="2000" dirty="0" smtClean="0">
                <a:latin typeface="Arial" panose="020B0604020202020204" pitchFamily="34" charset="0"/>
                <a:ea typeface="ＭＳ Ｐゴシック" charset="-128"/>
                <a:cs typeface="Arial" panose="020B0604020202020204" pitchFamily="34" charset="0"/>
              </a:rPr>
              <a:t>Improvements in the accuracy of forecasts has enhanced the way engineers view DSM</a:t>
            </a:r>
          </a:p>
          <a:p>
            <a:pPr>
              <a:spcBef>
                <a:spcPts val="1800"/>
              </a:spcBef>
              <a:buFont typeface="Times" pitchFamily="100" charset="0"/>
            </a:pPr>
            <a:r>
              <a:rPr lang="en-US" sz="2000" dirty="0" smtClean="0">
                <a:latin typeface="Arial" panose="020B0604020202020204" pitchFamily="34" charset="0"/>
                <a:ea typeface="ＭＳ Ｐゴシック" charset="-128"/>
                <a:cs typeface="Arial" panose="020B0604020202020204" pitchFamily="34" charset="0"/>
              </a:rPr>
              <a:t>Increasing DSM awareness has increased its importance in system planning</a:t>
            </a:r>
          </a:p>
          <a:p>
            <a:pPr>
              <a:spcBef>
                <a:spcPts val="1800"/>
              </a:spcBef>
              <a:buFont typeface="Times" pitchFamily="100" charset="0"/>
            </a:pPr>
            <a:r>
              <a:rPr lang="en-US" sz="2000" dirty="0" smtClean="0">
                <a:latin typeface="Arial" panose="020B0604020202020204" pitchFamily="34" charset="0"/>
                <a:ea typeface="ＭＳ Ｐゴシック" charset="-128"/>
                <a:cs typeface="Arial" panose="020B0604020202020204" pitchFamily="34" charset="0"/>
              </a:rPr>
              <a:t>Positively impacted customer bills </a:t>
            </a:r>
          </a:p>
          <a:p>
            <a:endParaRPr lang="en-US" dirty="0" smtClean="0"/>
          </a:p>
          <a:p>
            <a:r>
              <a:rPr lang="en-US" dirty="0" smtClean="0"/>
              <a:t>For</a:t>
            </a:r>
            <a:r>
              <a:rPr lang="en-US" baseline="0" dirty="0" smtClean="0"/>
              <a:t> more info on our original TDSM program:</a:t>
            </a:r>
          </a:p>
          <a:p>
            <a:pPr>
              <a:buFont typeface="Times" charset="0"/>
              <a:buNone/>
              <a:defRPr/>
            </a:pPr>
            <a:r>
              <a:rPr lang="en-US" dirty="0" smtClean="0">
                <a:latin typeface="Calibri" pitchFamily="34" charset="0"/>
                <a:ea typeface="ＭＳ Ｐゴシック" charset="-128"/>
              </a:rPr>
              <a:t>“Planning for Efficiency”, Public Utilities Fortnightly, August 2011</a:t>
            </a:r>
          </a:p>
          <a:p>
            <a:pPr>
              <a:buFont typeface="Times" charset="0"/>
              <a:buNone/>
              <a:defRPr/>
            </a:pPr>
            <a:r>
              <a:rPr lang="en-US" b="1" dirty="0" smtClean="0">
                <a:latin typeface="Calibri" pitchFamily="34" charset="0"/>
                <a:ea typeface="ＭＳ Ｐゴシック" charset="-128"/>
                <a:hlinkClick r:id="rId3"/>
              </a:rPr>
              <a:t>http://www.fortnightly.com/uploads/08012011_PlanforEff.pdf</a:t>
            </a:r>
            <a:endParaRPr lang="en-US" b="1" dirty="0" smtClean="0">
              <a:latin typeface="Calibri" pitchFamily="34" charset="0"/>
              <a:ea typeface="ＭＳ Ｐゴシック" charset="-128"/>
            </a:endParaRPr>
          </a:p>
          <a:p>
            <a:pPr>
              <a:buFont typeface="Times" charset="0"/>
              <a:buNone/>
              <a:defRPr/>
            </a:pPr>
            <a:endParaRPr lang="en-US" b="1" dirty="0" smtClean="0">
              <a:latin typeface="Calibri" pitchFamily="34" charset="0"/>
              <a:ea typeface="ＭＳ Ｐゴシック" charset="-128"/>
            </a:endParaRPr>
          </a:p>
          <a:p>
            <a:pPr>
              <a:buFont typeface="Times" charset="0"/>
              <a:buNone/>
              <a:defRPr/>
            </a:pPr>
            <a:r>
              <a:rPr lang="en-US" dirty="0" smtClean="0">
                <a:latin typeface="Calibri" pitchFamily="34" charset="0"/>
                <a:ea typeface="ＭＳ Ｐゴシック" charset="-128"/>
              </a:rPr>
              <a:t>“Con Edison’s Targeted Demand Side Management Program: Replacing Distribution Infrastructure with Load Reduction”, ACEEE 2010</a:t>
            </a:r>
            <a:r>
              <a:rPr lang="en-US" baseline="0" dirty="0" smtClean="0">
                <a:latin typeface="Calibri" pitchFamily="34" charset="0"/>
                <a:ea typeface="ＭＳ Ｐゴシック" charset="-128"/>
              </a:rPr>
              <a:t> </a:t>
            </a:r>
            <a:r>
              <a:rPr lang="en-US" b="1" dirty="0" smtClean="0">
                <a:latin typeface="Calibri" pitchFamily="34" charset="0"/>
                <a:ea typeface="ＭＳ Ｐゴシック" charset="-128"/>
                <a:hlinkClick r:id="rId4"/>
              </a:rPr>
              <a:t>http://eec.ucdavis.edu/ACEEE/2010/data/papers/2059.pdf</a:t>
            </a:r>
            <a:endParaRPr lang="en-US" b="1" dirty="0" smtClean="0">
              <a:latin typeface="Calibri" pitchFamily="34" charset="0"/>
              <a:ea typeface="ＭＳ Ｐゴシック" charset="-128"/>
            </a:endParaRPr>
          </a:p>
          <a:p>
            <a:pPr>
              <a:buFont typeface="Times" charset="0"/>
              <a:buNone/>
              <a:defRPr/>
            </a:pPr>
            <a:endParaRPr lang="en-US" b="1" dirty="0" smtClean="0">
              <a:latin typeface="Calibri" pitchFamily="34" charset="0"/>
              <a:ea typeface="ＭＳ Ｐゴシック" charset="-128"/>
            </a:endParaRPr>
          </a:p>
          <a:p>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FYI – this is the 24 hours</a:t>
            </a:r>
            <a:r>
              <a:rPr lang="en-US" baseline="0" dirty="0" smtClean="0"/>
              <a:t> of Thursday July 17 – the peak day load shape used by forecasting (they do not use “atypical” Fridays)</a:t>
            </a:r>
          </a:p>
          <a:p>
            <a:endParaRPr lang="en-US" baseline="0" dirty="0" smtClean="0"/>
          </a:p>
          <a:p>
            <a:r>
              <a:rPr lang="en-US" baseline="0" dirty="0" smtClean="0"/>
              <a:t>Animation notes:</a:t>
            </a:r>
          </a:p>
          <a:p>
            <a:pPr marL="171450" indent="-171450">
              <a:buFontTx/>
              <a:buChar char="-"/>
            </a:pPr>
            <a:r>
              <a:rPr lang="en-US" baseline="0" dirty="0" smtClean="0"/>
              <a:t>Animation will start with a click (starts at hour ending 1am)</a:t>
            </a:r>
          </a:p>
          <a:p>
            <a:pPr marL="171450" indent="-171450">
              <a:buFontTx/>
              <a:buChar char="-"/>
            </a:pPr>
            <a:r>
              <a:rPr lang="en-US" baseline="0" dirty="0" smtClean="0"/>
              <a:t>Animation will proceed until HE 2pm where it will pause to show commercial peaks, click to continue click</a:t>
            </a:r>
          </a:p>
          <a:p>
            <a:pPr marL="171450" indent="-171450">
              <a:buFontTx/>
              <a:buChar char="-"/>
            </a:pPr>
            <a:r>
              <a:rPr lang="en-US" baseline="0" dirty="0" smtClean="0"/>
              <a:t>Animation will continue from 2pm to HE 5pm to show system peak time, click to continue click</a:t>
            </a:r>
          </a:p>
          <a:p>
            <a:pPr marL="171450" indent="-171450">
              <a:buFontTx/>
              <a:buChar char="-"/>
            </a:pPr>
            <a:r>
              <a:rPr lang="en-US" baseline="0" dirty="0" smtClean="0"/>
              <a:t>Animation will continue from 5pm to HE 9pm to show residential peaks in BQ, QN, BX, and upper MN, click to continue to end of animation</a:t>
            </a:r>
          </a:p>
          <a:p>
            <a:pPr marL="171450" indent="-171450">
              <a:buFontTx/>
              <a:buChar char="-"/>
            </a:pPr>
            <a:r>
              <a:rPr lang="en-US" baseline="0" dirty="0" smtClean="0"/>
              <a:t>Above can be run in reverse (i.e. you can go back to previous point, by clicking back)</a:t>
            </a:r>
            <a:endParaRPr lang="en-US" dirty="0"/>
          </a:p>
        </p:txBody>
      </p:sp>
      <p:sp>
        <p:nvSpPr>
          <p:cNvPr id="4" name="Slide Number Placeholder 3"/>
          <p:cNvSpPr>
            <a:spLocks noGrp="1"/>
          </p:cNvSpPr>
          <p:nvPr>
            <p:ph type="sldNum" sz="quarter" idx="10"/>
          </p:nvPr>
        </p:nvSpPr>
        <p:spPr/>
        <p:txBody>
          <a:bodyPr/>
          <a:lstStyle/>
          <a:p>
            <a:fld id="{47AB70D7-BC10-44A0-9F2F-C2C9C6D1D993}" type="slidenum">
              <a:rPr lang="en-US" smtClean="0"/>
              <a:t>6</a:t>
            </a:fld>
            <a:endParaRPr lang="en-US"/>
          </a:p>
        </p:txBody>
      </p:sp>
    </p:spTree>
    <p:extLst>
      <p:ext uri="{BB962C8B-B14F-4D97-AF65-F5344CB8AC3E}">
        <p14:creationId xmlns:p14="http://schemas.microsoft.com/office/powerpoint/2010/main" val="10333524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Describe</a:t>
            </a:r>
            <a:r>
              <a:rPr lang="en-US" baseline="0" dirty="0" smtClean="0"/>
              <a:t> geographic region of focus</a:t>
            </a:r>
          </a:p>
          <a:p>
            <a:endParaRPr lang="en-US" baseline="0" dirty="0" smtClean="0"/>
          </a:p>
          <a:p>
            <a:r>
              <a:rPr lang="en-US" baseline="0" dirty="0" smtClean="0"/>
              <a:t>Discuss RFI here </a:t>
            </a:r>
          </a:p>
          <a:p>
            <a:r>
              <a:rPr lang="en-US" dirty="0" smtClean="0"/>
              <a:t>Issued an RFI for potential solutions</a:t>
            </a:r>
          </a:p>
          <a:p>
            <a:r>
              <a:rPr lang="en-US" dirty="0" smtClean="0"/>
              <a:t>Received 78 responses (this number is public)</a:t>
            </a:r>
          </a:p>
          <a:p>
            <a:r>
              <a:rPr lang="en-US" dirty="0" smtClean="0"/>
              <a:t>Wide variety of responses across almost</a:t>
            </a:r>
            <a:r>
              <a:rPr lang="en-US" baseline="0" dirty="0" smtClean="0"/>
              <a:t> a dozen DSM categories</a:t>
            </a:r>
            <a:endParaRPr lang="en-US" dirty="0" smtClean="0"/>
          </a:p>
          <a:p>
            <a:r>
              <a:rPr lang="en-US" dirty="0" smtClean="0"/>
              <a:t>Responses</a:t>
            </a:r>
            <a:r>
              <a:rPr lang="en-US" baseline="0" dirty="0" smtClean="0"/>
              <a:t> ranged from traditional energy efficiency and demand response to controls to </a:t>
            </a:r>
            <a:r>
              <a:rPr lang="en-US" baseline="0" dirty="0" err="1" smtClean="0"/>
              <a:t>microgrids</a:t>
            </a:r>
            <a:r>
              <a:rPr lang="en-US" baseline="0" dirty="0" smtClean="0"/>
              <a:t>, solar, and storage</a:t>
            </a:r>
            <a:endParaRPr lang="en-US" dirty="0" smtClean="0"/>
          </a:p>
          <a:p>
            <a:endParaRPr lang="en-US" dirty="0" smtClean="0"/>
          </a:p>
          <a:p>
            <a:r>
              <a:rPr lang="en-US" dirty="0" smtClean="0"/>
              <a:t>SBDI ADDER:</a:t>
            </a:r>
          </a:p>
          <a:p>
            <a:r>
              <a:rPr lang="en-US" dirty="0" smtClean="0"/>
              <a:t>Targeted existing small business program</a:t>
            </a:r>
          </a:p>
          <a:p>
            <a:r>
              <a:rPr lang="en-US" sz="1800" dirty="0" smtClean="0"/>
              <a:t>Adjusted existing 70% incentive to 100% incentive</a:t>
            </a:r>
          </a:p>
          <a:p>
            <a:r>
              <a:rPr lang="en-US" sz="1800" dirty="0" smtClean="0"/>
              <a:t>Considered measure impacts outside TRM (e.g. outdoor lighting)</a:t>
            </a:r>
          </a:p>
          <a:p>
            <a:r>
              <a:rPr lang="en-US" sz="1800" dirty="0" smtClean="0"/>
              <a:t>Sold 2,000 customers, &gt; 7.5 MW; installed 1,200 customers,&gt;4.1 MW</a:t>
            </a:r>
          </a:p>
          <a:p>
            <a:r>
              <a:rPr lang="en-US" sz="1800" dirty="0" smtClean="0"/>
              <a:t>Expanded MW goals (achieved initial</a:t>
            </a:r>
            <a:r>
              <a:rPr lang="en-US" sz="1800" baseline="0" dirty="0" smtClean="0"/>
              <a:t> 5.6MW goal 3 months ahead of schedule)</a:t>
            </a:r>
            <a:r>
              <a:rPr lang="en-US" sz="1800" dirty="0" smtClean="0"/>
              <a:t> and incentivized measures (LEDs)</a:t>
            </a:r>
          </a:p>
          <a:p>
            <a:r>
              <a:rPr lang="en-US" sz="1800" dirty="0" smtClean="0"/>
              <a:t>1600 customer initial customers said</a:t>
            </a:r>
            <a:r>
              <a:rPr lang="en-US" sz="1800" baseline="0" dirty="0" smtClean="0"/>
              <a:t> they would do for free. But not CFLs. Customers are getting savvy – they are requesting LEDs</a:t>
            </a:r>
          </a:p>
          <a:p>
            <a:r>
              <a:rPr lang="en-US" sz="1800" baseline="0" dirty="0" smtClean="0"/>
              <a:t>Positive community impact. Trust and engagements to drive overall outcomes. Community stakeholders are key.</a:t>
            </a:r>
            <a:endParaRPr lang="en-US" sz="1800" dirty="0" smtClean="0"/>
          </a:p>
          <a:p>
            <a:endParaRPr lang="en-US" dirty="0" smtClean="0"/>
          </a:p>
          <a:p>
            <a:r>
              <a:rPr lang="en-US" dirty="0" smtClean="0"/>
              <a:t>NEXT</a:t>
            </a:r>
            <a:r>
              <a:rPr lang="en-US" baseline="0" dirty="0" smtClean="0"/>
              <a:t> STEPS:</a:t>
            </a:r>
            <a:endParaRPr lang="en-US" dirty="0" smtClean="0"/>
          </a:p>
          <a:p>
            <a:r>
              <a:rPr lang="en-US" dirty="0" smtClean="0"/>
              <a:t>RFI selections and purchasing (79 responses rec’d)</a:t>
            </a:r>
          </a:p>
          <a:p>
            <a:r>
              <a:rPr lang="en-US" dirty="0" smtClean="0"/>
              <a:t>Evaluate progress against checkpoints (on-going)</a:t>
            </a:r>
          </a:p>
          <a:p>
            <a:r>
              <a:rPr lang="en-US" dirty="0" smtClean="0"/>
              <a:t>Stakeholder engagement (on-going)</a:t>
            </a:r>
          </a:p>
          <a:p>
            <a:r>
              <a:rPr lang="en-US" dirty="0" smtClean="0"/>
              <a:t>Expand Small Business EE program targeting</a:t>
            </a:r>
          </a:p>
          <a:p>
            <a:r>
              <a:rPr lang="en-US" dirty="0" smtClean="0"/>
              <a:t>Implement Multi-family EE program targeting</a:t>
            </a:r>
          </a:p>
          <a:p>
            <a:r>
              <a:rPr lang="en-US" dirty="0" smtClean="0"/>
              <a:t>Dispatch strategy for dynamic resources (DR, DG, ST)</a:t>
            </a:r>
          </a:p>
          <a:p>
            <a:r>
              <a:rPr lang="en-US" dirty="0" smtClean="0">
                <a:solidFill>
                  <a:srgbClr val="FF0000"/>
                </a:solidFill>
              </a:rPr>
              <a:t>Load area and customer reduction load curves tracking</a:t>
            </a:r>
          </a:p>
          <a:p>
            <a:r>
              <a:rPr lang="en-US" dirty="0" smtClean="0">
                <a:solidFill>
                  <a:srgbClr val="FF0000"/>
                </a:solidFill>
              </a:rPr>
              <a:t>2016 reduction needs checkpoint review</a:t>
            </a:r>
          </a:p>
          <a:p>
            <a:endParaRPr lang="en-US" dirty="0"/>
          </a:p>
        </p:txBody>
      </p:sp>
      <p:sp>
        <p:nvSpPr>
          <p:cNvPr id="4" name="Slide Number Placeholder 3"/>
          <p:cNvSpPr>
            <a:spLocks noGrp="1"/>
          </p:cNvSpPr>
          <p:nvPr>
            <p:ph type="sldNum" sz="quarter" idx="10"/>
          </p:nvPr>
        </p:nvSpPr>
        <p:spPr/>
        <p:txBody>
          <a:bodyPr/>
          <a:lstStyle/>
          <a:p>
            <a:fld id="{47AB70D7-BC10-44A0-9F2F-C2C9C6D1D993}" type="slidenum">
              <a:rPr lang="en-US" smtClean="0"/>
              <a:t>8</a:t>
            </a:fld>
            <a:endParaRPr lang="en-US"/>
          </a:p>
        </p:txBody>
      </p:sp>
    </p:spTree>
    <p:extLst>
      <p:ext uri="{BB962C8B-B14F-4D97-AF65-F5344CB8AC3E}">
        <p14:creationId xmlns:p14="http://schemas.microsoft.com/office/powerpoint/2010/main" val="42507296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Load</a:t>
            </a:r>
            <a:r>
              <a:rPr lang="en-US" baseline="0" dirty="0" smtClean="0"/>
              <a:t> Carrying Capacity Factor (LCCF) normalizes the duration and the average load reduction of the proposed DER within the 12 hour need period. LCCF calculations are specific to technology and customer segments. For example, a residential lighting solution has a different LCCF than the LCCF of a C&amp;I lighting solution. </a:t>
            </a:r>
          </a:p>
          <a:p>
            <a:endParaRPr lang="en-US" baseline="0" dirty="0" smtClean="0"/>
          </a:p>
          <a:p>
            <a:r>
              <a:rPr lang="en-US" baseline="0" dirty="0" smtClean="0"/>
              <a:t>The LCCF are based on the Navigant </a:t>
            </a:r>
            <a:r>
              <a:rPr lang="en-US" baseline="0" dirty="0" err="1" smtClean="0"/>
              <a:t>loadshapes</a:t>
            </a:r>
            <a:r>
              <a:rPr lang="en-US" baseline="0" dirty="0" smtClean="0"/>
              <a:t> used in the E3 tool. </a:t>
            </a:r>
          </a:p>
        </p:txBody>
      </p:sp>
      <p:sp>
        <p:nvSpPr>
          <p:cNvPr id="4" name="Slide Number Placeholder 3"/>
          <p:cNvSpPr>
            <a:spLocks noGrp="1"/>
          </p:cNvSpPr>
          <p:nvPr>
            <p:ph type="sldNum" sz="quarter" idx="10"/>
          </p:nvPr>
        </p:nvSpPr>
        <p:spPr/>
        <p:txBody>
          <a:bodyPr/>
          <a:lstStyle/>
          <a:p>
            <a:pPr>
              <a:defRPr/>
            </a:pPr>
            <a:fld id="{30A3268D-7CAB-423D-8082-48074AD36E68}" type="slidenum">
              <a:rPr lang="en-US" smtClean="0"/>
              <a:pPr>
                <a:defRPr/>
              </a:pPr>
              <a:t>9</a:t>
            </a:fld>
            <a:endParaRPr lang="en-US"/>
          </a:p>
        </p:txBody>
      </p:sp>
    </p:spTree>
    <p:extLst>
      <p:ext uri="{BB962C8B-B14F-4D97-AF65-F5344CB8AC3E}">
        <p14:creationId xmlns:p14="http://schemas.microsoft.com/office/powerpoint/2010/main" val="27102866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Top line:</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The Integrated Demand Side Management (IDSM) Potential Tool evaluates the market potential and cost effectiveness of energy efficiency, demand response, distributed generation and storage to defer capital expenditure infrastructure projects.</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Key Features: user driven dynamic potential and economic model, designed to account for market and technology changes, provided cost effectiveness screening and results (all 5 standard tests), highly customizable for variety of iterations and scenarios, granular analysis and results across 16 customer segments and 81 measures (1300 total segment-measure combos, per network, per year)</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en-US" u="sng" dirty="0" smtClean="0">
              <a:latin typeface="Arial" pitchFamily="34" charset="0"/>
              <a:ea typeface="ヒラギノ角ゴ Pro W3" pitchFamily="122"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u="sng" dirty="0" smtClean="0">
                <a:latin typeface="Arial" pitchFamily="34" charset="0"/>
                <a:ea typeface="ヒラギノ角ゴ Pro W3" pitchFamily="122" charset="-128"/>
              </a:rPr>
              <a:t>Step 1: Tech Screen</a:t>
            </a:r>
            <a:r>
              <a:rPr lang="en-US" altLang="en-US" u="sng" baseline="0" dirty="0" smtClean="0">
                <a:latin typeface="Arial" pitchFamily="34" charset="0"/>
                <a:ea typeface="ヒラギノ角ゴ Pro W3" pitchFamily="122" charset="-128"/>
              </a:rPr>
              <a:t> &amp; Potential Analysis</a:t>
            </a:r>
            <a:r>
              <a:rPr lang="en-US" altLang="en-US" baseline="0" dirty="0" smtClean="0">
                <a:latin typeface="Arial" pitchFamily="34" charset="0"/>
                <a:ea typeface="ヒラギノ角ゴ Pro W3" pitchFamily="122" charset="-128"/>
              </a:rPr>
              <a:t>:</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smtClean="0">
                <a:latin typeface="Arial" pitchFamily="34" charset="0"/>
                <a:ea typeface="ヒラギノ角ゴ Pro W3" pitchFamily="122" charset="-128"/>
              </a:rPr>
              <a:t>This is the process of taking CECONY primary data and other secondary data to form the measure lists, both universal and screened (acceptable for the CECONY service area).  It is taken from technical to max achievable in the model.  Load shapes, measure</a:t>
            </a:r>
            <a:r>
              <a:rPr lang="en-US" altLang="en-US" baseline="0" dirty="0" smtClean="0">
                <a:latin typeface="Arial" pitchFamily="34" charset="0"/>
                <a:ea typeface="ヒラギノ角ゴ Pro W3" pitchFamily="122" charset="-128"/>
              </a:rPr>
              <a:t> capital and O&amp;M costs, network and system growth, and acceptance rates</a:t>
            </a:r>
            <a:r>
              <a:rPr lang="en-US" altLang="en-US" dirty="0" smtClean="0">
                <a:latin typeface="Arial" pitchFamily="34" charset="0"/>
                <a:ea typeface="ヒラギノ角ゴ Pro W3" pitchFamily="122" charset="-128"/>
              </a:rPr>
              <a:t> were developed and included in the model so as EE,</a:t>
            </a:r>
            <a:r>
              <a:rPr lang="en-US" altLang="en-US" baseline="0" dirty="0" smtClean="0">
                <a:latin typeface="Arial" pitchFamily="34" charset="0"/>
                <a:ea typeface="ヒラギノ角ゴ Pro W3" pitchFamily="122" charset="-128"/>
              </a:rPr>
              <a:t> </a:t>
            </a:r>
            <a:r>
              <a:rPr lang="en-US" altLang="en-US" dirty="0" smtClean="0">
                <a:latin typeface="Arial" pitchFamily="34" charset="0"/>
                <a:ea typeface="ヒラギノ角ゴ Pro W3" pitchFamily="122" charset="-128"/>
              </a:rPr>
              <a:t>DR, CSG and Storage evolve, the load shapes will change.</a:t>
            </a:r>
          </a:p>
          <a:p>
            <a:endParaRPr lang="en-US" dirty="0" smtClean="0"/>
          </a:p>
          <a:p>
            <a:r>
              <a:rPr lang="en-US" u="sng" dirty="0" smtClean="0"/>
              <a:t>Step 2: Economic</a:t>
            </a:r>
            <a:r>
              <a:rPr lang="en-US" u="sng" baseline="0" dirty="0" smtClean="0"/>
              <a:t> Analysis</a:t>
            </a:r>
            <a:r>
              <a:rPr lang="en-US" baseline="0" dirty="0" smtClean="0"/>
              <a:t>:</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smtClean="0">
                <a:latin typeface="Arial" pitchFamily="34" charset="0"/>
                <a:ea typeface="ヒラギノ角ゴ Pro W3" pitchFamily="122" charset="-128"/>
              </a:rPr>
              <a:t>Overall schematic of integrator logic.  The IDSM model is built to evaluate using any (or combination of) the standard</a:t>
            </a:r>
            <a:r>
              <a:rPr lang="en-US" altLang="en-US" baseline="0" dirty="0" smtClean="0">
                <a:latin typeface="Arial" pitchFamily="34" charset="0"/>
                <a:ea typeface="ヒラギノ角ゴ Pro W3" pitchFamily="122" charset="-128"/>
              </a:rPr>
              <a:t> BCA tests.  The measures are evaluated and ranked within their respective Technology Module (EE, DR, CSG, STR) by economics and savings (kw or kwh).  The integrator portion combines all the rankings and develops an overall ranking of measures.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en-US" baseline="0" dirty="0" smtClean="0">
              <a:latin typeface="Arial" pitchFamily="34" charset="0"/>
              <a:ea typeface="ヒラギノ角ゴ Pro W3" pitchFamily="122"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u="sng" baseline="0" dirty="0" smtClean="0">
                <a:latin typeface="Arial" pitchFamily="34" charset="0"/>
                <a:ea typeface="ヒラギノ角ゴ Pro W3" pitchFamily="122" charset="-128"/>
              </a:rPr>
              <a:t>Step 3: User Adjustments</a:t>
            </a:r>
            <a:r>
              <a:rPr lang="en-US" altLang="en-US" baseline="0" dirty="0" smtClean="0">
                <a:latin typeface="Arial" pitchFamily="34" charset="0"/>
                <a:ea typeface="ヒラギノ角ゴ Pro W3" pitchFamily="122" charset="-128"/>
              </a:rPr>
              <a:t>:</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baseline="0" dirty="0" smtClean="0">
                <a:latin typeface="Arial" pitchFamily="34" charset="0"/>
                <a:ea typeface="ヒラギノ角ゴ Pro W3" pitchFamily="122" charset="-128"/>
              </a:rPr>
              <a:t>The ability to force an inclusion or exclusion of a particular measure is a surrogate for behavioral issues.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en-US" baseline="0" dirty="0" smtClean="0">
              <a:latin typeface="Arial" pitchFamily="34" charset="0"/>
              <a:ea typeface="ヒラギノ角ゴ Pro W3" pitchFamily="122"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u="sng" baseline="0" dirty="0" smtClean="0">
                <a:latin typeface="Arial" pitchFamily="34" charset="0"/>
                <a:ea typeface="ヒラギノ角ゴ Pro W3" pitchFamily="122" charset="-128"/>
              </a:rPr>
              <a:t>Step 4: Economic Potential Output by Load Area</a:t>
            </a:r>
            <a:r>
              <a:rPr lang="en-US" altLang="en-US" baseline="0" dirty="0" smtClean="0">
                <a:latin typeface="Arial" pitchFamily="34" charset="0"/>
                <a:ea typeface="ヒラギノ角ゴ Pro W3" pitchFamily="122" charset="-128"/>
              </a:rPr>
              <a:t>:</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baseline="0" dirty="0" smtClean="0">
                <a:latin typeface="Arial" pitchFamily="34" charset="0"/>
                <a:ea typeface="ヒラギノ角ゴ Pro W3" pitchFamily="122" charset="-128"/>
              </a:rPr>
              <a:t>The model will provide a recommended list of measures, by network, by technology, by market segment. This list of measures along with potential estimates and cost effectiveness results are inputs into development of a DSM adoption plan to defer cap ex infrastructure. Output can also serve as an input to RFIs and RFPs by allowing comparison of vendor claims to potential estimates by technology and customer segment.</a:t>
            </a:r>
            <a:endParaRPr lang="en-US" altLang="en-US" dirty="0" smtClean="0">
              <a:latin typeface="Arial" pitchFamily="34" charset="0"/>
              <a:ea typeface="ヒラギノ角ゴ Pro W3" pitchFamily="122" charset="-128"/>
            </a:endParaRPr>
          </a:p>
          <a:p>
            <a:endParaRPr lang="en-US" dirty="0" smtClean="0">
              <a:latin typeface="Arial" pitchFamily="34" charset="0"/>
              <a:ea typeface="ヒラギノ角ゴ Pro W3" pitchFamily="122" charset="-128"/>
            </a:endParaRPr>
          </a:p>
          <a:p>
            <a:r>
              <a:rPr lang="en-US" u="sng" dirty="0" smtClean="0">
                <a:latin typeface="Arial" pitchFamily="34" charset="0"/>
                <a:ea typeface="ヒラギノ角ゴ Pro W3" pitchFamily="122" charset="-128"/>
              </a:rPr>
              <a:t>Step 5: Iterations</a:t>
            </a:r>
          </a:p>
          <a:p>
            <a:r>
              <a:rPr lang="en-US" u="none" dirty="0" smtClean="0">
                <a:latin typeface="Arial" pitchFamily="34" charset="0"/>
                <a:ea typeface="ヒラギノ角ゴ Pro W3" pitchFamily="122" charset="-128"/>
              </a:rPr>
              <a:t>Loop back</a:t>
            </a:r>
            <a:r>
              <a:rPr lang="en-US" u="none" baseline="0" dirty="0" smtClean="0">
                <a:latin typeface="Arial" pitchFamily="34" charset="0"/>
                <a:ea typeface="ヒラギノ角ゴ Pro W3" pitchFamily="122" charset="-128"/>
              </a:rPr>
              <a:t> to beginning to run different scenarios and iterations – by changing different parameters and assumptions</a:t>
            </a:r>
            <a:endParaRPr lang="en-US" u="none" dirty="0" smtClean="0">
              <a:latin typeface="Arial" pitchFamily="34" charset="0"/>
              <a:ea typeface="ヒラギノ角ゴ Pro W3" pitchFamily="122" charset="-128"/>
            </a:endParaRPr>
          </a:p>
          <a:p>
            <a:endParaRPr lang="en-US" dirty="0" smtClean="0">
              <a:latin typeface="Arial" pitchFamily="34" charset="0"/>
              <a:ea typeface="ヒラギノ角ゴ Pro W3" pitchFamily="122" charset="-128"/>
            </a:endParaRPr>
          </a:p>
          <a:p>
            <a:endParaRPr lang="en-US" baseline="0" dirty="0" smtClean="0">
              <a:latin typeface="Arial" pitchFamily="34" charset="0"/>
              <a:ea typeface="ヒラギノ角ゴ Pro W3" pitchFamily="122" charset="-128"/>
            </a:endParaRPr>
          </a:p>
          <a:p>
            <a:endParaRPr lang="en-US" baseline="0" dirty="0" smtClean="0">
              <a:latin typeface="Arial" pitchFamily="34" charset="0"/>
              <a:ea typeface="ヒラギノ角ゴ Pro W3" pitchFamily="122" charset="-128"/>
            </a:endParaRPr>
          </a:p>
          <a:p>
            <a:endParaRPr lang="en-US" dirty="0"/>
          </a:p>
        </p:txBody>
      </p:sp>
      <p:sp>
        <p:nvSpPr>
          <p:cNvPr id="4" name="Slide Number Placeholder 3"/>
          <p:cNvSpPr>
            <a:spLocks noGrp="1"/>
          </p:cNvSpPr>
          <p:nvPr>
            <p:ph type="sldNum" sz="quarter" idx="10"/>
          </p:nvPr>
        </p:nvSpPr>
        <p:spPr/>
        <p:txBody>
          <a:bodyPr/>
          <a:lstStyle/>
          <a:p>
            <a:fld id="{9EC05ED1-8432-4BB3-91BD-B82E93D84D09}" type="slidenum">
              <a:rPr lang="en-US" smtClean="0"/>
              <a:pPr/>
              <a:t>10</a:t>
            </a:fld>
            <a:endParaRPr lang="en-US"/>
          </a:p>
        </p:txBody>
      </p:sp>
    </p:spTree>
    <p:extLst>
      <p:ext uri="{BB962C8B-B14F-4D97-AF65-F5344CB8AC3E}">
        <p14:creationId xmlns:p14="http://schemas.microsoft.com/office/powerpoint/2010/main" val="345258628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5"/>
          <p:cNvSpPr>
            <a:spLocks noChangeArrowheads="1"/>
          </p:cNvSpPr>
          <p:nvPr/>
        </p:nvSpPr>
        <p:spPr bwMode="auto">
          <a:xfrm>
            <a:off x="0" y="6316663"/>
            <a:ext cx="9144000" cy="541337"/>
          </a:xfrm>
          <a:prstGeom prst="rect">
            <a:avLst/>
          </a:prstGeom>
          <a:solidFill>
            <a:srgbClr val="000000"/>
          </a:solidFill>
          <a:ln w="9525">
            <a:solidFill>
              <a:schemeClr val="tx1"/>
            </a:solidFill>
            <a:miter lim="800000"/>
            <a:headEnd/>
            <a:tailEnd/>
          </a:ln>
          <a:effectLst/>
        </p:spPr>
        <p:txBody>
          <a:bodyPr wrap="none" anchor="ctr"/>
          <a:lstStyle/>
          <a:p>
            <a:pPr algn="ctr" eaLnBrk="0" fontAlgn="base" hangingPunct="0">
              <a:spcBef>
                <a:spcPct val="0"/>
              </a:spcBef>
              <a:spcAft>
                <a:spcPct val="0"/>
              </a:spcAft>
              <a:defRPr/>
            </a:pPr>
            <a:endParaRPr lang="en-US">
              <a:solidFill>
                <a:srgbClr val="FFFFFF"/>
              </a:solidFill>
            </a:endParaRPr>
          </a:p>
        </p:txBody>
      </p:sp>
      <p:pic>
        <p:nvPicPr>
          <p:cNvPr id="5" name="Picture 41"/>
          <p:cNvPicPr>
            <a:picLocks noChangeAspect="1" noChangeArrowheads="1"/>
          </p:cNvPicPr>
          <p:nvPr/>
        </p:nvPicPr>
        <p:blipFill>
          <a:blip r:embed="rId2">
            <a:clrChange>
              <a:clrFrom>
                <a:srgbClr val="000000"/>
              </a:clrFrom>
              <a:clrTo>
                <a:srgbClr val="000000">
                  <a:alpha val="0"/>
                </a:srgbClr>
              </a:clrTo>
            </a:clrChange>
          </a:blip>
          <a:srcRect r="26955"/>
          <a:stretch>
            <a:fillRect/>
          </a:stretch>
        </p:blipFill>
        <p:spPr bwMode="auto">
          <a:xfrm>
            <a:off x="325438" y="6361113"/>
            <a:ext cx="1443037" cy="414337"/>
          </a:xfrm>
          <a:prstGeom prst="rect">
            <a:avLst/>
          </a:prstGeom>
          <a:noFill/>
          <a:ln w="9525">
            <a:noFill/>
            <a:miter lim="800000"/>
            <a:headEnd/>
            <a:tailEnd/>
          </a:ln>
        </p:spPr>
      </p:pic>
      <p:pic>
        <p:nvPicPr>
          <p:cNvPr id="6" name="Picture 10" descr="Green Team Txt (2c_tint).png"/>
          <p:cNvPicPr>
            <a:picLocks noChangeAspect="1"/>
          </p:cNvPicPr>
          <p:nvPr/>
        </p:nvPicPr>
        <p:blipFill>
          <a:blip r:embed="rId3"/>
          <a:srcRect/>
          <a:stretch>
            <a:fillRect/>
          </a:stretch>
        </p:blipFill>
        <p:spPr bwMode="auto">
          <a:xfrm>
            <a:off x="7453313" y="6515100"/>
            <a:ext cx="1243012" cy="144463"/>
          </a:xfrm>
          <a:prstGeom prst="rect">
            <a:avLst/>
          </a:prstGeom>
          <a:noFill/>
          <a:ln w="9525">
            <a:noFill/>
            <a:miter lim="800000"/>
            <a:headEnd/>
            <a:tailEnd/>
          </a:ln>
        </p:spPr>
      </p:pic>
      <p:sp>
        <p:nvSpPr>
          <p:cNvPr id="7" name="Rectangle 5"/>
          <p:cNvSpPr>
            <a:spLocks noChangeArrowheads="1"/>
          </p:cNvSpPr>
          <p:nvPr userDrawn="1"/>
        </p:nvSpPr>
        <p:spPr bwMode="auto">
          <a:xfrm>
            <a:off x="0" y="6316663"/>
            <a:ext cx="9144000" cy="541337"/>
          </a:xfrm>
          <a:prstGeom prst="rect">
            <a:avLst/>
          </a:prstGeom>
          <a:solidFill>
            <a:srgbClr val="000000"/>
          </a:solidFill>
          <a:ln w="9525">
            <a:solidFill>
              <a:schemeClr val="tx1"/>
            </a:solidFill>
            <a:miter lim="800000"/>
            <a:headEnd/>
            <a:tailEnd/>
          </a:ln>
          <a:effectLst/>
        </p:spPr>
        <p:txBody>
          <a:bodyPr wrap="none" anchor="ctr"/>
          <a:lstStyle/>
          <a:p>
            <a:pPr algn="ctr" eaLnBrk="0" fontAlgn="base" hangingPunct="0">
              <a:spcBef>
                <a:spcPct val="0"/>
              </a:spcBef>
              <a:spcAft>
                <a:spcPct val="0"/>
              </a:spcAft>
              <a:defRPr/>
            </a:pPr>
            <a:endParaRPr lang="en-US">
              <a:solidFill>
                <a:srgbClr val="FFFFFF"/>
              </a:solidFill>
            </a:endParaRPr>
          </a:p>
        </p:txBody>
      </p:sp>
      <p:pic>
        <p:nvPicPr>
          <p:cNvPr id="8" name="Picture 41"/>
          <p:cNvPicPr>
            <a:picLocks noChangeAspect="1" noChangeArrowheads="1"/>
          </p:cNvPicPr>
          <p:nvPr userDrawn="1"/>
        </p:nvPicPr>
        <p:blipFill>
          <a:blip r:embed="rId2">
            <a:clrChange>
              <a:clrFrom>
                <a:srgbClr val="000000"/>
              </a:clrFrom>
              <a:clrTo>
                <a:srgbClr val="000000">
                  <a:alpha val="0"/>
                </a:srgbClr>
              </a:clrTo>
            </a:clrChange>
          </a:blip>
          <a:srcRect r="26955"/>
          <a:stretch>
            <a:fillRect/>
          </a:stretch>
        </p:blipFill>
        <p:spPr bwMode="auto">
          <a:xfrm>
            <a:off x="325438" y="6361113"/>
            <a:ext cx="1443037" cy="414337"/>
          </a:xfrm>
          <a:prstGeom prst="rect">
            <a:avLst/>
          </a:prstGeom>
          <a:noFill/>
          <a:ln w="9525">
            <a:noFill/>
            <a:miter lim="800000"/>
            <a:headEnd/>
            <a:tailEnd/>
          </a:ln>
        </p:spPr>
      </p:pic>
      <p:sp>
        <p:nvSpPr>
          <p:cNvPr id="608258" name="Rectangle 2"/>
          <p:cNvSpPr>
            <a:spLocks noGrp="1" noChangeArrowheads="1"/>
          </p:cNvSpPr>
          <p:nvPr>
            <p:ph type="ctrTitle"/>
          </p:nvPr>
        </p:nvSpPr>
        <p:spPr>
          <a:xfrm>
            <a:off x="349250" y="2057400"/>
            <a:ext cx="8456613" cy="1371600"/>
          </a:xfrm>
        </p:spPr>
        <p:txBody>
          <a:bodyPr/>
          <a:lstStyle>
            <a:lvl1pPr algn="ctr">
              <a:defRPr sz="3600"/>
            </a:lvl1pPr>
          </a:lstStyle>
          <a:p>
            <a:r>
              <a:rPr lang="en-US" smtClean="0"/>
              <a:t>Click to edit Master title style</a:t>
            </a:r>
            <a:endParaRPr lang="en-US"/>
          </a:p>
        </p:txBody>
      </p:sp>
      <p:sp>
        <p:nvSpPr>
          <p:cNvPr id="608259" name="Rectangle 3"/>
          <p:cNvSpPr>
            <a:spLocks noGrp="1" noChangeArrowheads="1"/>
          </p:cNvSpPr>
          <p:nvPr>
            <p:ph type="subTitle" idx="1"/>
          </p:nvPr>
        </p:nvSpPr>
        <p:spPr>
          <a:xfrm>
            <a:off x="744538" y="3657600"/>
            <a:ext cx="7662862" cy="1981200"/>
          </a:xfrm>
        </p:spPr>
        <p:txBody>
          <a:bodyPr/>
          <a:lstStyle>
            <a:lvl1pPr marL="0" indent="0" algn="ctr">
              <a:buFont typeface="Times" pitchFamily="-110" charset="0"/>
              <a:buNone/>
              <a:defRPr/>
            </a:lvl1pPr>
          </a:lstStyle>
          <a:p>
            <a:r>
              <a:rPr lang="en-US" smtClean="0"/>
              <a:t>Click to edit Master subtitle style</a:t>
            </a:r>
            <a:endParaRPr lang="en-US"/>
          </a:p>
        </p:txBody>
      </p:sp>
      <p:sp>
        <p:nvSpPr>
          <p:cNvPr id="9" name="Rectangle 4"/>
          <p:cNvSpPr txBox="1">
            <a:spLocks noChangeArrowheads="1"/>
          </p:cNvSpPr>
          <p:nvPr userDrawn="1"/>
        </p:nvSpPr>
        <p:spPr>
          <a:xfrm>
            <a:off x="8383672" y="5847424"/>
            <a:ext cx="650875" cy="457200"/>
          </a:xfrm>
          <a:prstGeom prst="rect">
            <a:avLst/>
          </a:prstGeom>
        </p:spPr>
        <p:txBody>
          <a:bodyPr/>
          <a:lstStyle>
            <a:lvl1pPr>
              <a:defRPr/>
            </a:lvl1pPr>
          </a:lstStyle>
          <a:p>
            <a:pPr algn="ctr" fontAlgn="base">
              <a:spcBef>
                <a:spcPct val="50000"/>
              </a:spcBef>
              <a:spcAft>
                <a:spcPct val="0"/>
              </a:spcAft>
              <a:defRPr/>
            </a:pPr>
            <a:fld id="{A141ECC2-C5E1-4E4B-9186-60FB355DB15E}" type="slidenum">
              <a:rPr lang="en-US" smtClean="0">
                <a:solidFill>
                  <a:srgbClr val="000000"/>
                </a:solidFill>
                <a:ea typeface="ＭＳ Ｐゴシック" pitchFamily="34" charset="-128"/>
              </a:rPr>
              <a:pPr algn="ctr" fontAlgn="base">
                <a:spcBef>
                  <a:spcPct val="50000"/>
                </a:spcBef>
                <a:spcAft>
                  <a:spcPct val="0"/>
                </a:spcAft>
                <a:defRPr/>
              </a:pPr>
              <a:t>‹#›</a:t>
            </a:fld>
            <a:endParaRPr lang="en-US" dirty="0">
              <a:solidFill>
                <a:srgbClr val="000000"/>
              </a:solidFill>
              <a:ea typeface="ＭＳ Ｐゴシック" pitchFamily="34" charset="-128"/>
            </a:endParaRPr>
          </a:p>
        </p:txBody>
      </p:sp>
      <p:pic>
        <p:nvPicPr>
          <p:cNvPr id="10" name="Picture 2" descr="CONED_GT_2COLOR_B1_H_no tagline_pc.eps"/>
          <p:cNvPicPr>
            <a:picLocks noChangeAspect="1"/>
          </p:cNvPicPr>
          <p:nvPr userDrawn="1"/>
        </p:nvPicPr>
        <p:blipFill>
          <a:blip r:embed="rId4"/>
          <a:srcRect/>
          <a:stretch>
            <a:fillRect/>
          </a:stretch>
        </p:blipFill>
        <p:spPr bwMode="auto">
          <a:xfrm>
            <a:off x="7366000" y="6505575"/>
            <a:ext cx="1336675" cy="155575"/>
          </a:xfrm>
          <a:prstGeom prst="rect">
            <a:avLst/>
          </a:prstGeom>
          <a:noFill/>
          <a:ln w="9525">
            <a:noFill/>
            <a:miter lim="800000"/>
            <a:headEnd/>
            <a:tailEnd/>
          </a:ln>
        </p:spPr>
      </p:pic>
    </p:spTree>
    <p:extLst>
      <p:ext uri="{BB962C8B-B14F-4D97-AF65-F5344CB8AC3E}">
        <p14:creationId xmlns:p14="http://schemas.microsoft.com/office/powerpoint/2010/main" val="2253332012"/>
      </p:ext>
    </p:extLst>
  </p:cSld>
  <p:clrMapOvr>
    <a:masterClrMapping/>
  </p:clrMapOv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4_Title only">
    <p:spTree>
      <p:nvGrpSpPr>
        <p:cNvPr id="1" name=""/>
        <p:cNvGrpSpPr/>
        <p:nvPr/>
      </p:nvGrpSpPr>
      <p:grpSpPr>
        <a:xfrm>
          <a:off x="0" y="0"/>
          <a:ext cx="0" cy="0"/>
          <a:chOff x="0" y="0"/>
          <a:chExt cx="0" cy="0"/>
        </a:xfrm>
      </p:grpSpPr>
      <p:cxnSp>
        <p:nvCxnSpPr>
          <p:cNvPr id="4" name="Straight Connector 6"/>
          <p:cNvCxnSpPr>
            <a:cxnSpLocks noChangeShapeType="1"/>
          </p:cNvCxnSpPr>
          <p:nvPr userDrawn="1"/>
        </p:nvCxnSpPr>
        <p:spPr bwMode="auto">
          <a:xfrm>
            <a:off x="355600" y="1076325"/>
            <a:ext cx="8412163" cy="0"/>
          </a:xfrm>
          <a:prstGeom prst="line">
            <a:avLst/>
          </a:prstGeom>
          <a:noFill/>
          <a:ln w="3175" algn="ctr">
            <a:solidFill>
              <a:schemeClr val="tx1"/>
            </a:solidFill>
            <a:round/>
            <a:headEnd/>
            <a:tailEnd/>
          </a:ln>
          <a:extLst>
            <a:ext uri="{909E8E84-426E-40DD-AFC4-6F175D3DCCD1}">
              <a14:hiddenFill xmlns:a14="http://schemas.microsoft.com/office/drawing/2010/main">
                <a:noFill/>
              </a14:hiddenFill>
            </a:ext>
          </a:extLst>
        </p:spPr>
      </p:cxnSp>
      <p:sp>
        <p:nvSpPr>
          <p:cNvPr id="2" name="Title 1"/>
          <p:cNvSpPr>
            <a:spLocks noGrp="1"/>
          </p:cNvSpPr>
          <p:nvPr>
            <p:ph type="title"/>
          </p:nvPr>
        </p:nvSpPr>
        <p:spPr>
          <a:xfrm>
            <a:off x="355600" y="680720"/>
            <a:ext cx="8412480" cy="447040"/>
          </a:xfrm>
        </p:spPr>
        <p:txBody>
          <a:bodyPr lIns="0"/>
          <a:lstStyle>
            <a:lvl1pPr>
              <a:defRPr sz="2400" baseline="0"/>
            </a:lvl1pPr>
          </a:lstStyle>
          <a:p>
            <a:r>
              <a:rPr lang="en-US" dirty="0" smtClean="0"/>
              <a:t>Click to edit Master title style</a:t>
            </a:r>
            <a:endParaRPr lang="en-US" dirty="0"/>
          </a:p>
        </p:txBody>
      </p:sp>
      <p:sp>
        <p:nvSpPr>
          <p:cNvPr id="6" name="Text Placeholder 5"/>
          <p:cNvSpPr>
            <a:spLocks noGrp="1"/>
          </p:cNvSpPr>
          <p:nvPr>
            <p:ph type="body" sz="quarter" idx="11"/>
          </p:nvPr>
        </p:nvSpPr>
        <p:spPr>
          <a:xfrm>
            <a:off x="355600" y="365759"/>
            <a:ext cx="8412480" cy="305435"/>
          </a:xfrm>
        </p:spPr>
        <p:txBody>
          <a:bodyPr lIns="0"/>
          <a:lstStyle>
            <a:lvl1pPr>
              <a:buNone/>
              <a:defRPr sz="1600" b="1" cap="all" baseline="0">
                <a:latin typeface="+mj-lt"/>
              </a:defRPr>
            </a:lvl1pPr>
            <a:lvl2pPr>
              <a:buNone/>
              <a:defRPr/>
            </a:lvl2pPr>
            <a:lvl3pPr>
              <a:buNone/>
              <a:defRPr/>
            </a:lvl3pPr>
            <a:lvl4pPr>
              <a:buNone/>
              <a:defRPr/>
            </a:lvl4pPr>
            <a:lvl5pPr>
              <a:buNone/>
              <a:defRPr/>
            </a:lvl5pPr>
          </a:lstStyle>
          <a:p>
            <a:pPr lvl="0"/>
            <a:r>
              <a:rPr lang="en-US" smtClean="0"/>
              <a:t>Click to edit Master text styles</a:t>
            </a:r>
          </a:p>
        </p:txBody>
      </p:sp>
      <p:sp>
        <p:nvSpPr>
          <p:cNvPr id="5" name="Slide Number Placeholder 4"/>
          <p:cNvSpPr>
            <a:spLocks noGrp="1" noChangeArrowheads="1"/>
          </p:cNvSpPr>
          <p:nvPr>
            <p:ph type="sldNum" sz="quarter" idx="12"/>
          </p:nvPr>
        </p:nvSpPr>
        <p:spPr>
          <a:xfrm>
            <a:off x="7610475" y="6423025"/>
            <a:ext cx="1157288" cy="363538"/>
          </a:xfrm>
          <a:prstGeom prst="rect">
            <a:avLst/>
          </a:prstGeom>
        </p:spPr>
        <p:txBody>
          <a:bodyPr/>
          <a:lstStyle>
            <a:lvl1pPr>
              <a:defRPr>
                <a:solidFill>
                  <a:schemeClr val="bg1"/>
                </a:solidFill>
              </a:defRPr>
            </a:lvl1pPr>
          </a:lstStyle>
          <a:p>
            <a:pPr>
              <a:defRPr/>
            </a:pPr>
            <a:fld id="{82C2B2CD-57F2-445E-84FB-3DED0321F931}"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482625574"/>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Title on Top, Content Bottom">
    <p:spTree>
      <p:nvGrpSpPr>
        <p:cNvPr id="1" name=""/>
        <p:cNvGrpSpPr/>
        <p:nvPr/>
      </p:nvGrpSpPr>
      <p:grpSpPr>
        <a:xfrm>
          <a:off x="0" y="0"/>
          <a:ext cx="0" cy="0"/>
          <a:chOff x="0" y="0"/>
          <a:chExt cx="0" cy="0"/>
        </a:xfrm>
      </p:grpSpPr>
      <p:sp>
        <p:nvSpPr>
          <p:cNvPr id="12" name="Title 1"/>
          <p:cNvSpPr>
            <a:spLocks noGrp="1"/>
          </p:cNvSpPr>
          <p:nvPr>
            <p:ph type="title"/>
          </p:nvPr>
        </p:nvSpPr>
        <p:spPr>
          <a:xfrm>
            <a:off x="457200" y="457200"/>
            <a:ext cx="4115480" cy="228600"/>
          </a:xfrm>
        </p:spPr>
        <p:txBody>
          <a:bodyPr wrap="none">
            <a:noAutofit/>
          </a:bodyPr>
          <a:lstStyle>
            <a:lvl1pPr>
              <a:defRPr sz="1400" b="1">
                <a:solidFill>
                  <a:schemeClr val="tx2"/>
                </a:solidFill>
                <a:latin typeface="Arial" pitchFamily="34" charset="0"/>
                <a:cs typeface="Arial" pitchFamily="34" charset="0"/>
              </a:defRPr>
            </a:lvl1pPr>
          </a:lstStyle>
          <a:p>
            <a:r>
              <a:rPr lang="en-US" dirty="0" smtClean="0"/>
              <a:t>Click to edit Master title style</a:t>
            </a:r>
            <a:endParaRPr lang="en-US" dirty="0"/>
          </a:p>
        </p:txBody>
      </p:sp>
      <p:sp>
        <p:nvSpPr>
          <p:cNvPr id="17" name="Content Placeholder 2"/>
          <p:cNvSpPr>
            <a:spLocks noGrp="1"/>
          </p:cNvSpPr>
          <p:nvPr>
            <p:ph idx="1"/>
          </p:nvPr>
        </p:nvSpPr>
        <p:spPr>
          <a:xfrm>
            <a:off x="457200" y="838201"/>
            <a:ext cx="8001001" cy="5334000"/>
          </a:xfrm>
        </p:spPr>
        <p:txBody>
          <a:bodyPr/>
          <a:lstStyle>
            <a:lvl1pPr marL="0" indent="0">
              <a:lnSpc>
                <a:spcPct val="110000"/>
              </a:lnSpc>
              <a:tabLst/>
              <a:defRPr>
                <a:latin typeface="Arial" pitchFamily="34" charset="0"/>
                <a:cs typeface="Arial" pitchFamily="34" charset="0"/>
              </a:defRPr>
            </a:lvl1pPr>
            <a:lvl2pPr>
              <a:lnSpc>
                <a:spcPct val="110000"/>
              </a:lnSpc>
              <a:defRPr>
                <a:latin typeface="Arial" pitchFamily="34" charset="0"/>
                <a:cs typeface="Arial" pitchFamily="34" charset="0"/>
              </a:defRPr>
            </a:lvl2pPr>
            <a:lvl3pPr>
              <a:lnSpc>
                <a:spcPct val="110000"/>
              </a:lnSpc>
              <a:defRPr>
                <a:latin typeface="Arial" pitchFamily="34" charset="0"/>
                <a:cs typeface="Arial" pitchFamily="34" charset="0"/>
              </a:defRPr>
            </a:lvl3pPr>
            <a:lvl4pPr>
              <a:lnSpc>
                <a:spcPct val="110000"/>
              </a:lnSpc>
              <a:defRPr>
                <a:latin typeface="Arial" pitchFamily="34" charset="0"/>
                <a:cs typeface="Arial" pitchFamily="34" charset="0"/>
              </a:defRPr>
            </a:lvl4pPr>
            <a:lvl5pPr>
              <a:lnSpc>
                <a:spcPct val="110000"/>
              </a:lnSpc>
              <a:defRPr>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Text Placeholder 17"/>
          <p:cNvSpPr>
            <a:spLocks noGrp="1"/>
          </p:cNvSpPr>
          <p:nvPr>
            <p:ph type="body" sz="quarter" idx="13"/>
          </p:nvPr>
        </p:nvSpPr>
        <p:spPr>
          <a:xfrm>
            <a:off x="4745772" y="457200"/>
            <a:ext cx="3941027" cy="228600"/>
          </a:xfrm>
        </p:spPr>
        <p:txBody>
          <a:bodyPr wrap="none" lIns="0" tIns="0" rIns="0" bIns="0">
            <a:noAutofit/>
          </a:bodyPr>
          <a:lstStyle>
            <a:lvl1pPr algn="r">
              <a:spcBef>
                <a:spcPts val="0"/>
              </a:spcBef>
              <a:defRPr sz="1400" cap="all" baseline="0"/>
            </a:lvl1pPr>
          </a:lstStyle>
          <a:p>
            <a:pPr lvl="0"/>
            <a:r>
              <a:rPr lang="en-US" dirty="0" smtClean="0"/>
              <a:t>Click to edit Master text styles</a:t>
            </a:r>
          </a:p>
        </p:txBody>
      </p:sp>
      <p:sp>
        <p:nvSpPr>
          <p:cNvPr id="5" name="Slide Number Placeholder 1"/>
          <p:cNvSpPr>
            <a:spLocks noGrp="1"/>
          </p:cNvSpPr>
          <p:nvPr>
            <p:ph type="sldNum" sz="quarter" idx="14"/>
          </p:nvPr>
        </p:nvSpPr>
        <p:spPr>
          <a:xfrm>
            <a:off x="8243888" y="5932488"/>
            <a:ext cx="563562" cy="363537"/>
          </a:xfrm>
          <a:prstGeom prst="rect">
            <a:avLst/>
          </a:prstGeom>
        </p:spPr>
        <p:txBody>
          <a:bodyPr/>
          <a:lstStyle>
            <a:lvl1pPr>
              <a:defRPr/>
            </a:lvl1pPr>
          </a:lstStyle>
          <a:p>
            <a:pPr>
              <a:defRPr/>
            </a:pPr>
            <a:fld id="{691C5724-30F9-4CB1-9545-3E73A4CC6DC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746972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on Top, Content Bottom">
    <p:spTree>
      <p:nvGrpSpPr>
        <p:cNvPr id="1" name=""/>
        <p:cNvGrpSpPr/>
        <p:nvPr/>
      </p:nvGrpSpPr>
      <p:grpSpPr>
        <a:xfrm>
          <a:off x="0" y="0"/>
          <a:ext cx="0" cy="0"/>
          <a:chOff x="0" y="0"/>
          <a:chExt cx="0" cy="0"/>
        </a:xfrm>
      </p:grpSpPr>
      <p:sp>
        <p:nvSpPr>
          <p:cNvPr id="12" name="Title 1"/>
          <p:cNvSpPr>
            <a:spLocks noGrp="1"/>
          </p:cNvSpPr>
          <p:nvPr>
            <p:ph type="title"/>
          </p:nvPr>
        </p:nvSpPr>
        <p:spPr>
          <a:xfrm>
            <a:off x="457200" y="457200"/>
            <a:ext cx="4115480" cy="228600"/>
          </a:xfrm>
        </p:spPr>
        <p:txBody>
          <a:bodyPr wrap="none">
            <a:noAutofit/>
          </a:bodyPr>
          <a:lstStyle>
            <a:lvl1pPr>
              <a:defRPr sz="1400" b="1">
                <a:solidFill>
                  <a:schemeClr val="tx2"/>
                </a:solidFill>
                <a:latin typeface="Arial" pitchFamily="34" charset="0"/>
                <a:cs typeface="Arial" pitchFamily="34" charset="0"/>
              </a:defRPr>
            </a:lvl1pPr>
          </a:lstStyle>
          <a:p>
            <a:r>
              <a:rPr lang="en-US" dirty="0" smtClean="0"/>
              <a:t>Click to edit Master title style</a:t>
            </a:r>
            <a:endParaRPr lang="en-US" dirty="0"/>
          </a:p>
        </p:txBody>
      </p:sp>
      <p:sp>
        <p:nvSpPr>
          <p:cNvPr id="17" name="Content Placeholder 2"/>
          <p:cNvSpPr>
            <a:spLocks noGrp="1"/>
          </p:cNvSpPr>
          <p:nvPr>
            <p:ph idx="1"/>
          </p:nvPr>
        </p:nvSpPr>
        <p:spPr>
          <a:xfrm>
            <a:off x="457200" y="838201"/>
            <a:ext cx="8001001" cy="5334000"/>
          </a:xfrm>
        </p:spPr>
        <p:txBody>
          <a:bodyPr/>
          <a:lstStyle>
            <a:lvl1pPr marL="0" indent="0">
              <a:lnSpc>
                <a:spcPct val="110000"/>
              </a:lnSpc>
              <a:tabLst/>
              <a:defRPr>
                <a:latin typeface="Arial" pitchFamily="34" charset="0"/>
                <a:cs typeface="Arial" pitchFamily="34" charset="0"/>
              </a:defRPr>
            </a:lvl1pPr>
            <a:lvl2pPr>
              <a:lnSpc>
                <a:spcPct val="110000"/>
              </a:lnSpc>
              <a:defRPr>
                <a:latin typeface="Arial" pitchFamily="34" charset="0"/>
                <a:cs typeface="Arial" pitchFamily="34" charset="0"/>
              </a:defRPr>
            </a:lvl2pPr>
            <a:lvl3pPr>
              <a:lnSpc>
                <a:spcPct val="110000"/>
              </a:lnSpc>
              <a:defRPr>
                <a:latin typeface="Arial" pitchFamily="34" charset="0"/>
                <a:cs typeface="Arial" pitchFamily="34" charset="0"/>
              </a:defRPr>
            </a:lvl3pPr>
            <a:lvl4pPr>
              <a:lnSpc>
                <a:spcPct val="110000"/>
              </a:lnSpc>
              <a:defRPr>
                <a:latin typeface="Arial" pitchFamily="34" charset="0"/>
                <a:cs typeface="Arial" pitchFamily="34" charset="0"/>
              </a:defRPr>
            </a:lvl4pPr>
            <a:lvl5pPr>
              <a:lnSpc>
                <a:spcPct val="110000"/>
              </a:lnSpc>
              <a:defRPr>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Text Placeholder 17"/>
          <p:cNvSpPr>
            <a:spLocks noGrp="1"/>
          </p:cNvSpPr>
          <p:nvPr>
            <p:ph type="body" sz="quarter" idx="13"/>
          </p:nvPr>
        </p:nvSpPr>
        <p:spPr>
          <a:xfrm>
            <a:off x="4745772" y="457200"/>
            <a:ext cx="3941027" cy="228600"/>
          </a:xfrm>
        </p:spPr>
        <p:txBody>
          <a:bodyPr wrap="none" lIns="0" tIns="0" rIns="0" bIns="0">
            <a:noAutofit/>
          </a:bodyPr>
          <a:lstStyle>
            <a:lvl1pPr algn="r">
              <a:spcBef>
                <a:spcPts val="0"/>
              </a:spcBef>
              <a:defRPr sz="1400" cap="all" baseline="0"/>
            </a:lvl1pPr>
          </a:lstStyle>
          <a:p>
            <a:pPr lvl="0"/>
            <a:r>
              <a:rPr lang="en-US" dirty="0" smtClean="0"/>
              <a:t>Click to edit Master text styles</a:t>
            </a:r>
          </a:p>
        </p:txBody>
      </p:sp>
      <p:sp>
        <p:nvSpPr>
          <p:cNvPr id="5" name="Slide Number Placeholder 1"/>
          <p:cNvSpPr>
            <a:spLocks noGrp="1"/>
          </p:cNvSpPr>
          <p:nvPr>
            <p:ph type="sldNum" sz="quarter" idx="14"/>
          </p:nvPr>
        </p:nvSpPr>
        <p:spPr>
          <a:xfrm>
            <a:off x="8243888" y="5932488"/>
            <a:ext cx="563562" cy="363537"/>
          </a:xfrm>
          <a:prstGeom prst="rect">
            <a:avLst/>
          </a:prstGeom>
        </p:spPr>
        <p:txBody>
          <a:bodyPr/>
          <a:lstStyle>
            <a:lvl1pPr>
              <a:defRPr/>
            </a:lvl1pPr>
          </a:lstStyle>
          <a:p>
            <a:pPr>
              <a:defRPr/>
            </a:pPr>
            <a:fld id="{691C5724-30F9-4CB1-9545-3E73A4CC6DC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545082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024275304"/>
      </p:ext>
    </p:extLst>
  </p:cSld>
  <p:clrMapOvr>
    <a:masterClrMapping/>
  </p:clrMapOv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47663" y="1490663"/>
            <a:ext cx="4154487" cy="4449762"/>
          </a:xfr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54550" y="1490663"/>
            <a:ext cx="4154488" cy="4449762"/>
          </a:xfr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529952820"/>
      </p:ext>
    </p:extLst>
  </p:cSld>
  <p:clrMapOvr>
    <a:masterClrMapping/>
  </p:clrMapOv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121645"/>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761406"/>
            <a:ext cx="4040188" cy="4432659"/>
          </a:xfrm>
        </p:spPr>
        <p:txBody>
          <a:bodyPr/>
          <a:lstStyle>
            <a:lvl1pPr>
              <a:defRPr sz="2400"/>
            </a:lvl1pPr>
            <a:lvl2pPr>
              <a:defRPr sz="20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121645"/>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761406"/>
            <a:ext cx="4041775" cy="4432659"/>
          </a:xfrm>
        </p:spPr>
        <p:txBody>
          <a:bodyPr/>
          <a:lstStyle>
            <a:lvl1pPr>
              <a:defRPr sz="2400"/>
            </a:lvl1pPr>
            <a:lvl2pPr>
              <a:defRPr sz="20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1"/>
          <p:cNvSpPr>
            <a:spLocks noGrp="1"/>
          </p:cNvSpPr>
          <p:nvPr>
            <p:ph type="title"/>
          </p:nvPr>
        </p:nvSpPr>
        <p:spPr>
          <a:xfrm>
            <a:off x="349250" y="342900"/>
            <a:ext cx="8458200" cy="1074738"/>
          </a:xfrm>
        </p:spPr>
        <p:txBody>
          <a:bodyPr/>
          <a:lstStyle/>
          <a:p>
            <a:r>
              <a:rPr lang="en-US" smtClean="0"/>
              <a:t>Click to edit Master title style</a:t>
            </a:r>
            <a:endParaRPr lang="en-US"/>
          </a:p>
        </p:txBody>
      </p:sp>
    </p:spTree>
    <p:extLst>
      <p:ext uri="{BB962C8B-B14F-4D97-AF65-F5344CB8AC3E}">
        <p14:creationId xmlns:p14="http://schemas.microsoft.com/office/powerpoint/2010/main" val="576665934"/>
      </p:ext>
    </p:extLst>
  </p:cSld>
  <p:clrMapOvr>
    <a:masterClrMapping/>
  </p:clrMapOv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947358685"/>
      </p:ext>
    </p:extLst>
  </p:cSld>
  <p:clrMapOvr>
    <a:masterClrMapping/>
  </p:clrMapOv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82975013"/>
      </p:ext>
    </p:extLst>
  </p:cSld>
  <p:clrMapOvr>
    <a:masterClrMapping/>
  </p:clrMapOv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4488" y="342900"/>
            <a:ext cx="2114550" cy="5597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347663" y="342900"/>
            <a:ext cx="6194425" cy="5597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936663953"/>
      </p:ext>
    </p:extLst>
  </p:cSld>
  <p:clrMapOvr>
    <a:masterClrMapping/>
  </p:clrMapOv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49250" y="342900"/>
            <a:ext cx="8458200" cy="1074738"/>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47663" y="1490663"/>
            <a:ext cx="4154487" cy="44497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4550" y="1490663"/>
            <a:ext cx="4154488" cy="44497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67921223"/>
      </p:ext>
    </p:extLst>
  </p:cSld>
  <p:clrMapOvr>
    <a:masterClrMapping/>
  </p:clrMapOv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3_Title only">
    <p:spTree>
      <p:nvGrpSpPr>
        <p:cNvPr id="1" name=""/>
        <p:cNvGrpSpPr/>
        <p:nvPr/>
      </p:nvGrpSpPr>
      <p:grpSpPr>
        <a:xfrm>
          <a:off x="0" y="0"/>
          <a:ext cx="0" cy="0"/>
          <a:chOff x="0" y="0"/>
          <a:chExt cx="0" cy="0"/>
        </a:xfrm>
      </p:grpSpPr>
      <p:cxnSp>
        <p:nvCxnSpPr>
          <p:cNvPr id="4" name="Straight Connector 6"/>
          <p:cNvCxnSpPr>
            <a:cxnSpLocks noChangeShapeType="1"/>
          </p:cNvCxnSpPr>
          <p:nvPr userDrawn="1"/>
        </p:nvCxnSpPr>
        <p:spPr bwMode="auto">
          <a:xfrm>
            <a:off x="355600" y="1076325"/>
            <a:ext cx="8412163" cy="0"/>
          </a:xfrm>
          <a:prstGeom prst="line">
            <a:avLst/>
          </a:prstGeom>
          <a:noFill/>
          <a:ln w="3175" algn="ctr">
            <a:solidFill>
              <a:schemeClr val="tx1"/>
            </a:solidFill>
            <a:round/>
            <a:headEnd/>
            <a:tailEnd/>
          </a:ln>
          <a:extLst>
            <a:ext uri="{909E8E84-426E-40DD-AFC4-6F175D3DCCD1}">
              <a14:hiddenFill xmlns:a14="http://schemas.microsoft.com/office/drawing/2010/main">
                <a:noFill/>
              </a14:hiddenFill>
            </a:ext>
          </a:extLst>
        </p:spPr>
      </p:cxnSp>
      <p:sp>
        <p:nvSpPr>
          <p:cNvPr id="2" name="Title 1"/>
          <p:cNvSpPr>
            <a:spLocks noGrp="1"/>
          </p:cNvSpPr>
          <p:nvPr>
            <p:ph type="title"/>
          </p:nvPr>
        </p:nvSpPr>
        <p:spPr>
          <a:xfrm>
            <a:off x="355600" y="680720"/>
            <a:ext cx="8412480" cy="447040"/>
          </a:xfrm>
        </p:spPr>
        <p:txBody>
          <a:bodyPr lIns="0"/>
          <a:lstStyle>
            <a:lvl1pPr>
              <a:defRPr sz="2400" baseline="0"/>
            </a:lvl1pPr>
          </a:lstStyle>
          <a:p>
            <a:r>
              <a:rPr lang="en-US" dirty="0" smtClean="0"/>
              <a:t>Click to edit Master title style</a:t>
            </a:r>
            <a:endParaRPr lang="en-US" dirty="0"/>
          </a:p>
        </p:txBody>
      </p:sp>
      <p:sp>
        <p:nvSpPr>
          <p:cNvPr id="6" name="Text Placeholder 5"/>
          <p:cNvSpPr>
            <a:spLocks noGrp="1"/>
          </p:cNvSpPr>
          <p:nvPr>
            <p:ph type="body" sz="quarter" idx="11"/>
          </p:nvPr>
        </p:nvSpPr>
        <p:spPr>
          <a:xfrm>
            <a:off x="355600" y="365759"/>
            <a:ext cx="8412480" cy="305435"/>
          </a:xfrm>
        </p:spPr>
        <p:txBody>
          <a:bodyPr lIns="0"/>
          <a:lstStyle>
            <a:lvl1pPr>
              <a:buNone/>
              <a:defRPr sz="1600" b="1" cap="all" baseline="0">
                <a:latin typeface="+mj-lt"/>
              </a:defRPr>
            </a:lvl1pPr>
            <a:lvl2pPr>
              <a:buNone/>
              <a:defRPr/>
            </a:lvl2pPr>
            <a:lvl3pPr>
              <a:buNone/>
              <a:defRPr/>
            </a:lvl3pPr>
            <a:lvl4pPr>
              <a:buNone/>
              <a:defRPr/>
            </a:lvl4pPr>
            <a:lvl5pPr>
              <a:buNone/>
              <a:defRPr/>
            </a:lvl5pPr>
          </a:lstStyle>
          <a:p>
            <a:pPr lvl="0"/>
            <a:r>
              <a:rPr lang="en-US" smtClean="0"/>
              <a:t>Click to edit Master text styles</a:t>
            </a:r>
          </a:p>
        </p:txBody>
      </p:sp>
    </p:spTree>
    <p:extLst>
      <p:ext uri="{BB962C8B-B14F-4D97-AF65-F5344CB8AC3E}">
        <p14:creationId xmlns:p14="http://schemas.microsoft.com/office/powerpoint/2010/main" val="1883217472"/>
      </p:ext>
    </p:extLst>
  </p:cSld>
  <p:clrMapOvr>
    <a:masterClrMapping/>
  </p:clrMapOv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64" name="Rectangle 40"/>
          <p:cNvSpPr>
            <a:spLocks noChangeArrowheads="1"/>
          </p:cNvSpPr>
          <p:nvPr/>
        </p:nvSpPr>
        <p:spPr bwMode="auto">
          <a:xfrm>
            <a:off x="0" y="6316663"/>
            <a:ext cx="9144000" cy="541337"/>
          </a:xfrm>
          <a:prstGeom prst="rect">
            <a:avLst/>
          </a:prstGeom>
          <a:solidFill>
            <a:srgbClr val="000000"/>
          </a:solidFill>
          <a:ln w="9525">
            <a:solidFill>
              <a:schemeClr val="tx1"/>
            </a:solidFill>
            <a:miter lim="800000"/>
            <a:headEnd/>
            <a:tailEnd/>
          </a:ln>
          <a:effectLst/>
        </p:spPr>
        <p:txBody>
          <a:bodyPr wrap="none" anchor="ctr"/>
          <a:lstStyle/>
          <a:p>
            <a:pPr algn="ctr" eaLnBrk="0" fontAlgn="base" hangingPunct="0">
              <a:spcBef>
                <a:spcPct val="0"/>
              </a:spcBef>
              <a:spcAft>
                <a:spcPct val="0"/>
              </a:spcAft>
              <a:defRPr/>
            </a:pPr>
            <a:endParaRPr lang="en-US">
              <a:solidFill>
                <a:srgbClr val="FFFFFF"/>
              </a:solidFill>
            </a:endParaRPr>
          </a:p>
        </p:txBody>
      </p:sp>
      <p:sp>
        <p:nvSpPr>
          <p:cNvPr id="1028" name="Rectangle 2"/>
          <p:cNvSpPr>
            <a:spLocks noGrp="1" noChangeArrowheads="1"/>
          </p:cNvSpPr>
          <p:nvPr>
            <p:ph type="title"/>
          </p:nvPr>
        </p:nvSpPr>
        <p:spPr bwMode="auto">
          <a:xfrm>
            <a:off x="349250" y="342900"/>
            <a:ext cx="8458200" cy="10747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1029" name="Rectangle 3"/>
          <p:cNvSpPr>
            <a:spLocks noGrp="1" noChangeArrowheads="1"/>
          </p:cNvSpPr>
          <p:nvPr>
            <p:ph type="body" idx="1"/>
          </p:nvPr>
        </p:nvSpPr>
        <p:spPr bwMode="auto">
          <a:xfrm>
            <a:off x="347663" y="1490663"/>
            <a:ext cx="8461375" cy="44497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1031" name="Picture 41"/>
          <p:cNvPicPr>
            <a:picLocks noChangeAspect="1" noChangeArrowheads="1"/>
          </p:cNvPicPr>
          <p:nvPr/>
        </p:nvPicPr>
        <p:blipFill>
          <a:blip r:embed="rId14">
            <a:clrChange>
              <a:clrFrom>
                <a:srgbClr val="000000"/>
              </a:clrFrom>
              <a:clrTo>
                <a:srgbClr val="000000">
                  <a:alpha val="0"/>
                </a:srgbClr>
              </a:clrTo>
            </a:clrChange>
          </a:blip>
          <a:srcRect r="26955"/>
          <a:stretch>
            <a:fillRect/>
          </a:stretch>
        </p:blipFill>
        <p:spPr bwMode="auto">
          <a:xfrm>
            <a:off x="325438" y="6361113"/>
            <a:ext cx="1443037" cy="414337"/>
          </a:xfrm>
          <a:prstGeom prst="rect">
            <a:avLst/>
          </a:prstGeom>
          <a:noFill/>
          <a:ln w="9525">
            <a:noFill/>
            <a:miter lim="800000"/>
            <a:headEnd/>
            <a:tailEnd/>
          </a:ln>
        </p:spPr>
      </p:pic>
      <p:pic>
        <p:nvPicPr>
          <p:cNvPr id="1033" name="Picture 41"/>
          <p:cNvPicPr>
            <a:picLocks noChangeAspect="1" noChangeArrowheads="1"/>
          </p:cNvPicPr>
          <p:nvPr userDrawn="1"/>
        </p:nvPicPr>
        <p:blipFill>
          <a:blip r:embed="rId14">
            <a:clrChange>
              <a:clrFrom>
                <a:srgbClr val="000000"/>
              </a:clrFrom>
              <a:clrTo>
                <a:srgbClr val="000000">
                  <a:alpha val="0"/>
                </a:srgbClr>
              </a:clrTo>
            </a:clrChange>
          </a:blip>
          <a:srcRect r="26955"/>
          <a:stretch>
            <a:fillRect/>
          </a:stretch>
        </p:blipFill>
        <p:spPr bwMode="auto">
          <a:xfrm>
            <a:off x="325438" y="6361113"/>
            <a:ext cx="1443037" cy="414337"/>
          </a:xfrm>
          <a:prstGeom prst="rect">
            <a:avLst/>
          </a:prstGeom>
          <a:noFill/>
          <a:ln w="9525">
            <a:noFill/>
            <a:miter lim="800000"/>
            <a:headEnd/>
            <a:tailEnd/>
          </a:ln>
        </p:spPr>
      </p:pic>
      <p:sp>
        <p:nvSpPr>
          <p:cNvPr id="8" name="Rectangle 4"/>
          <p:cNvSpPr txBox="1">
            <a:spLocks noChangeArrowheads="1"/>
          </p:cNvSpPr>
          <p:nvPr userDrawn="1"/>
        </p:nvSpPr>
        <p:spPr>
          <a:xfrm>
            <a:off x="8610601" y="5867401"/>
            <a:ext cx="533400" cy="449262"/>
          </a:xfrm>
          <a:prstGeom prst="rect">
            <a:avLst/>
          </a:prstGeom>
        </p:spPr>
        <p:txBody>
          <a:bodyPr/>
          <a:lstStyle>
            <a:lvl1pPr>
              <a:defRPr/>
            </a:lvl1pPr>
          </a:lstStyle>
          <a:p>
            <a:pPr algn="ctr" fontAlgn="base">
              <a:spcBef>
                <a:spcPct val="50000"/>
              </a:spcBef>
              <a:spcAft>
                <a:spcPct val="0"/>
              </a:spcAft>
              <a:defRPr/>
            </a:pPr>
            <a:fld id="{A141ECC2-C5E1-4E4B-9186-60FB355DB15E}" type="slidenum">
              <a:rPr lang="en-US" smtClean="0">
                <a:solidFill>
                  <a:srgbClr val="000000"/>
                </a:solidFill>
                <a:ea typeface="ＭＳ Ｐゴシック" pitchFamily="34" charset="-128"/>
              </a:rPr>
              <a:pPr algn="ctr" fontAlgn="base">
                <a:spcBef>
                  <a:spcPct val="50000"/>
                </a:spcBef>
                <a:spcAft>
                  <a:spcPct val="0"/>
                </a:spcAft>
                <a:defRPr/>
              </a:pPr>
              <a:t>‹#›</a:t>
            </a:fld>
            <a:endParaRPr lang="en-US" dirty="0">
              <a:solidFill>
                <a:srgbClr val="000000"/>
              </a:solidFill>
              <a:ea typeface="ＭＳ Ｐゴシック" pitchFamily="34" charset="-128"/>
            </a:endParaRPr>
          </a:p>
        </p:txBody>
      </p:sp>
      <p:pic>
        <p:nvPicPr>
          <p:cNvPr id="9" name="Picture 2" descr="CONED_GT_2COLOR_B1_H_no tagline_pc.eps"/>
          <p:cNvPicPr>
            <a:picLocks noChangeAspect="1"/>
          </p:cNvPicPr>
          <p:nvPr userDrawn="1"/>
        </p:nvPicPr>
        <p:blipFill>
          <a:blip r:embed="rId15"/>
          <a:srcRect/>
          <a:stretch>
            <a:fillRect/>
          </a:stretch>
        </p:blipFill>
        <p:spPr bwMode="auto">
          <a:xfrm>
            <a:off x="7366000" y="6505575"/>
            <a:ext cx="1336675" cy="155575"/>
          </a:xfrm>
          <a:prstGeom prst="rect">
            <a:avLst/>
          </a:prstGeom>
          <a:noFill/>
          <a:ln w="9525">
            <a:noFill/>
            <a:miter lim="800000"/>
            <a:headEnd/>
            <a:tailEnd/>
          </a:ln>
        </p:spPr>
      </p:pic>
    </p:spTree>
    <p:extLst>
      <p:ext uri="{BB962C8B-B14F-4D97-AF65-F5344CB8AC3E}">
        <p14:creationId xmlns:p14="http://schemas.microsoft.com/office/powerpoint/2010/main" val="176956960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85" r:id="rId9"/>
    <p:sldLayoutId id="2147483694" r:id="rId10"/>
    <p:sldLayoutId id="2147483727" r:id="rId11"/>
    <p:sldLayoutId id="2147483737" r:id="rId12"/>
  </p:sldLayoutIdLst>
  <p:transition/>
  <p:timing>
    <p:tnLst>
      <p:par>
        <p:cTn id="1" dur="indefinite" restart="never" nodeType="tmRoot"/>
      </p:par>
    </p:tnLst>
  </p:timing>
  <p:hf hdr="0" ftr="0" dt="0"/>
  <p:txStyles>
    <p:titleStyle>
      <a:lvl1pPr algn="l" rtl="0" fontAlgn="base">
        <a:lnSpc>
          <a:spcPct val="90000"/>
        </a:lnSpc>
        <a:spcBef>
          <a:spcPct val="0"/>
        </a:spcBef>
        <a:spcAft>
          <a:spcPct val="0"/>
        </a:spcAft>
        <a:defRPr sz="2800">
          <a:solidFill>
            <a:schemeClr val="tx1"/>
          </a:solidFill>
          <a:latin typeface="+mj-lt"/>
          <a:ea typeface="ＭＳ Ｐゴシック" pitchFamily="-110" charset="-128"/>
          <a:cs typeface="ＭＳ Ｐゴシック" pitchFamily="-110" charset="-128"/>
        </a:defRPr>
      </a:lvl1pPr>
      <a:lvl2pPr algn="l" rtl="0" fontAlgn="base">
        <a:lnSpc>
          <a:spcPct val="90000"/>
        </a:lnSpc>
        <a:spcBef>
          <a:spcPct val="0"/>
        </a:spcBef>
        <a:spcAft>
          <a:spcPct val="0"/>
        </a:spcAft>
        <a:defRPr sz="2800">
          <a:solidFill>
            <a:schemeClr val="tx1"/>
          </a:solidFill>
          <a:latin typeface="Arial Black" pitchFamily="-110" charset="0"/>
          <a:ea typeface="ＭＳ Ｐゴシック" pitchFamily="-110" charset="-128"/>
          <a:cs typeface="ＭＳ Ｐゴシック" pitchFamily="-110" charset="-128"/>
        </a:defRPr>
      </a:lvl2pPr>
      <a:lvl3pPr algn="l" rtl="0" fontAlgn="base">
        <a:lnSpc>
          <a:spcPct val="90000"/>
        </a:lnSpc>
        <a:spcBef>
          <a:spcPct val="0"/>
        </a:spcBef>
        <a:spcAft>
          <a:spcPct val="0"/>
        </a:spcAft>
        <a:defRPr sz="2800">
          <a:solidFill>
            <a:schemeClr val="tx1"/>
          </a:solidFill>
          <a:latin typeface="Arial Black" pitchFamily="-110" charset="0"/>
          <a:ea typeface="ＭＳ Ｐゴシック" pitchFamily="-110" charset="-128"/>
          <a:cs typeface="ＭＳ Ｐゴシック" pitchFamily="-110" charset="-128"/>
        </a:defRPr>
      </a:lvl3pPr>
      <a:lvl4pPr algn="l" rtl="0" fontAlgn="base">
        <a:lnSpc>
          <a:spcPct val="90000"/>
        </a:lnSpc>
        <a:spcBef>
          <a:spcPct val="0"/>
        </a:spcBef>
        <a:spcAft>
          <a:spcPct val="0"/>
        </a:spcAft>
        <a:defRPr sz="2800">
          <a:solidFill>
            <a:schemeClr val="tx1"/>
          </a:solidFill>
          <a:latin typeface="Arial Black" pitchFamily="-110" charset="0"/>
          <a:ea typeface="ＭＳ Ｐゴシック" pitchFamily="-110" charset="-128"/>
          <a:cs typeface="ＭＳ Ｐゴシック" pitchFamily="-110" charset="-128"/>
        </a:defRPr>
      </a:lvl4pPr>
      <a:lvl5pPr algn="l" rtl="0" fontAlgn="base">
        <a:lnSpc>
          <a:spcPct val="90000"/>
        </a:lnSpc>
        <a:spcBef>
          <a:spcPct val="0"/>
        </a:spcBef>
        <a:spcAft>
          <a:spcPct val="0"/>
        </a:spcAft>
        <a:defRPr sz="2800">
          <a:solidFill>
            <a:schemeClr val="tx1"/>
          </a:solidFill>
          <a:latin typeface="Arial Black" pitchFamily="-110" charset="0"/>
          <a:ea typeface="ＭＳ Ｐゴシック" pitchFamily="-110" charset="-128"/>
          <a:cs typeface="ＭＳ Ｐゴシック" pitchFamily="-110" charset="-128"/>
        </a:defRPr>
      </a:lvl5pPr>
      <a:lvl6pPr marL="457200" algn="l" rtl="0" eaLnBrk="1" fontAlgn="base" hangingPunct="1">
        <a:lnSpc>
          <a:spcPct val="90000"/>
        </a:lnSpc>
        <a:spcBef>
          <a:spcPct val="0"/>
        </a:spcBef>
        <a:spcAft>
          <a:spcPct val="0"/>
        </a:spcAft>
        <a:defRPr sz="2800">
          <a:solidFill>
            <a:schemeClr val="tx1"/>
          </a:solidFill>
          <a:latin typeface="Arial Black" pitchFamily="-110" charset="0"/>
        </a:defRPr>
      </a:lvl6pPr>
      <a:lvl7pPr marL="914400" algn="l" rtl="0" eaLnBrk="1" fontAlgn="base" hangingPunct="1">
        <a:lnSpc>
          <a:spcPct val="90000"/>
        </a:lnSpc>
        <a:spcBef>
          <a:spcPct val="0"/>
        </a:spcBef>
        <a:spcAft>
          <a:spcPct val="0"/>
        </a:spcAft>
        <a:defRPr sz="2800">
          <a:solidFill>
            <a:schemeClr val="tx1"/>
          </a:solidFill>
          <a:latin typeface="Arial Black" pitchFamily="-110" charset="0"/>
        </a:defRPr>
      </a:lvl7pPr>
      <a:lvl8pPr marL="1371600" algn="l" rtl="0" eaLnBrk="1" fontAlgn="base" hangingPunct="1">
        <a:lnSpc>
          <a:spcPct val="90000"/>
        </a:lnSpc>
        <a:spcBef>
          <a:spcPct val="0"/>
        </a:spcBef>
        <a:spcAft>
          <a:spcPct val="0"/>
        </a:spcAft>
        <a:defRPr sz="2800">
          <a:solidFill>
            <a:schemeClr val="tx1"/>
          </a:solidFill>
          <a:latin typeface="Arial Black" pitchFamily="-110" charset="0"/>
        </a:defRPr>
      </a:lvl8pPr>
      <a:lvl9pPr marL="1828800" algn="l" rtl="0" eaLnBrk="1" fontAlgn="base" hangingPunct="1">
        <a:lnSpc>
          <a:spcPct val="90000"/>
        </a:lnSpc>
        <a:spcBef>
          <a:spcPct val="0"/>
        </a:spcBef>
        <a:spcAft>
          <a:spcPct val="0"/>
        </a:spcAft>
        <a:defRPr sz="2800">
          <a:solidFill>
            <a:schemeClr val="tx1"/>
          </a:solidFill>
          <a:latin typeface="Arial Black" pitchFamily="-110" charset="0"/>
        </a:defRPr>
      </a:lvl9pPr>
    </p:titleStyle>
    <p:bodyStyle>
      <a:lvl1pPr marL="228600" indent="-228600" algn="l" rtl="0" fontAlgn="base">
        <a:spcBef>
          <a:spcPct val="50000"/>
        </a:spcBef>
        <a:spcAft>
          <a:spcPct val="0"/>
        </a:spcAft>
        <a:buClr>
          <a:srgbClr val="0583D7"/>
        </a:buClr>
        <a:buSzPct val="125000"/>
        <a:buFont typeface="Times" pitchFamily="100" charset="0"/>
        <a:buChar char="•"/>
        <a:defRPr sz="2400">
          <a:solidFill>
            <a:schemeClr val="tx1"/>
          </a:solidFill>
          <a:latin typeface="+mn-lt"/>
          <a:ea typeface="ＭＳ Ｐゴシック" pitchFamily="-110" charset="-128"/>
          <a:cs typeface="ＭＳ Ｐゴシック" pitchFamily="-110" charset="-128"/>
        </a:defRPr>
      </a:lvl1pPr>
      <a:lvl2pPr marL="627063" indent="-284163" algn="l" rtl="0" fontAlgn="base">
        <a:spcBef>
          <a:spcPct val="50000"/>
        </a:spcBef>
        <a:spcAft>
          <a:spcPct val="0"/>
        </a:spcAft>
        <a:buClr>
          <a:srgbClr val="0583D7"/>
        </a:buClr>
        <a:buSzPct val="130000"/>
        <a:buFont typeface="Times" pitchFamily="100" charset="0"/>
        <a:buChar char="–"/>
        <a:defRPr sz="2000">
          <a:solidFill>
            <a:schemeClr val="tx1"/>
          </a:solidFill>
          <a:latin typeface="+mn-lt"/>
          <a:ea typeface="ＭＳ Ｐゴシック" pitchFamily="-110" charset="-128"/>
        </a:defRPr>
      </a:lvl2pPr>
      <a:lvl3pPr marL="914400" indent="-173038" algn="l" rtl="0" fontAlgn="base">
        <a:spcBef>
          <a:spcPct val="50000"/>
        </a:spcBef>
        <a:spcAft>
          <a:spcPct val="0"/>
        </a:spcAft>
        <a:buClr>
          <a:srgbClr val="0583D7"/>
        </a:buClr>
        <a:buSzPct val="110000"/>
        <a:buFont typeface="Times" pitchFamily="100" charset="0"/>
        <a:buChar char="•"/>
        <a:defRPr>
          <a:solidFill>
            <a:schemeClr val="tx1"/>
          </a:solidFill>
          <a:latin typeface="+mn-lt"/>
          <a:ea typeface="ＭＳ Ｐゴシック" pitchFamily="-110" charset="-128"/>
        </a:defRPr>
      </a:lvl3pPr>
      <a:lvl4pPr marL="1262063" indent="-233363" algn="l" rtl="0" fontAlgn="base">
        <a:spcBef>
          <a:spcPct val="50000"/>
        </a:spcBef>
        <a:spcAft>
          <a:spcPct val="0"/>
        </a:spcAft>
        <a:buClr>
          <a:srgbClr val="0583D7"/>
        </a:buClr>
        <a:buSzPct val="110000"/>
        <a:buFont typeface="Times" pitchFamily="100" charset="0"/>
        <a:buChar char="–"/>
        <a:defRPr>
          <a:solidFill>
            <a:schemeClr val="tx1"/>
          </a:solidFill>
          <a:latin typeface="+mn-lt"/>
          <a:ea typeface="ＭＳ Ｐゴシック" pitchFamily="-110" charset="-128"/>
        </a:defRPr>
      </a:lvl4pPr>
      <a:lvl5pPr marL="1541463" indent="-165100" algn="l" rtl="0" fontAlgn="base">
        <a:spcBef>
          <a:spcPct val="50000"/>
        </a:spcBef>
        <a:spcAft>
          <a:spcPct val="0"/>
        </a:spcAft>
        <a:buClr>
          <a:srgbClr val="0583D7"/>
        </a:buClr>
        <a:buFont typeface="Times" pitchFamily="100" charset="0"/>
        <a:buChar char="•"/>
        <a:defRPr>
          <a:solidFill>
            <a:schemeClr val="tx1"/>
          </a:solidFill>
          <a:latin typeface="+mn-lt"/>
          <a:ea typeface="ＭＳ Ｐゴシック" pitchFamily="-110" charset="-128"/>
        </a:defRPr>
      </a:lvl5pPr>
      <a:lvl6pPr marL="1998663" indent="-165100" algn="l" rtl="0" eaLnBrk="1" fontAlgn="base" hangingPunct="1">
        <a:spcBef>
          <a:spcPct val="50000"/>
        </a:spcBef>
        <a:spcAft>
          <a:spcPct val="0"/>
        </a:spcAft>
        <a:buClr>
          <a:srgbClr val="0583D7"/>
        </a:buClr>
        <a:buFont typeface="Times" pitchFamily="-110" charset="0"/>
        <a:buChar char="•"/>
        <a:defRPr>
          <a:solidFill>
            <a:schemeClr val="tx1"/>
          </a:solidFill>
          <a:latin typeface="+mn-lt"/>
          <a:ea typeface="ＭＳ Ｐゴシック" pitchFamily="-110" charset="-128"/>
        </a:defRPr>
      </a:lvl6pPr>
      <a:lvl7pPr marL="2455863" indent="-165100" algn="l" rtl="0" eaLnBrk="1" fontAlgn="base" hangingPunct="1">
        <a:spcBef>
          <a:spcPct val="50000"/>
        </a:spcBef>
        <a:spcAft>
          <a:spcPct val="0"/>
        </a:spcAft>
        <a:buClr>
          <a:srgbClr val="0583D7"/>
        </a:buClr>
        <a:buFont typeface="Times" pitchFamily="-110" charset="0"/>
        <a:buChar char="•"/>
        <a:defRPr>
          <a:solidFill>
            <a:schemeClr val="tx1"/>
          </a:solidFill>
          <a:latin typeface="+mn-lt"/>
          <a:ea typeface="ＭＳ Ｐゴシック" pitchFamily="-110" charset="-128"/>
        </a:defRPr>
      </a:lvl7pPr>
      <a:lvl8pPr marL="2913063" indent="-165100" algn="l" rtl="0" eaLnBrk="1" fontAlgn="base" hangingPunct="1">
        <a:spcBef>
          <a:spcPct val="50000"/>
        </a:spcBef>
        <a:spcAft>
          <a:spcPct val="0"/>
        </a:spcAft>
        <a:buClr>
          <a:srgbClr val="0583D7"/>
        </a:buClr>
        <a:buFont typeface="Times" pitchFamily="-110" charset="0"/>
        <a:buChar char="•"/>
        <a:defRPr>
          <a:solidFill>
            <a:schemeClr val="tx1"/>
          </a:solidFill>
          <a:latin typeface="+mn-lt"/>
          <a:ea typeface="ＭＳ Ｐゴシック" pitchFamily="-110" charset="-128"/>
        </a:defRPr>
      </a:lvl8pPr>
      <a:lvl9pPr marL="3370263" indent="-165100" algn="l" rtl="0" eaLnBrk="1" fontAlgn="base" hangingPunct="1">
        <a:spcBef>
          <a:spcPct val="50000"/>
        </a:spcBef>
        <a:spcAft>
          <a:spcPct val="0"/>
        </a:spcAft>
        <a:buClr>
          <a:srgbClr val="0583D7"/>
        </a:buClr>
        <a:buFont typeface="Times" pitchFamily="-110" charset="0"/>
        <a:buChar char="•"/>
        <a:defRPr>
          <a:solidFill>
            <a:schemeClr val="tx1"/>
          </a:solidFill>
          <a:latin typeface="+mn-lt"/>
          <a:ea typeface="ＭＳ Ｐゴシック" pitchFamily="-110"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5.xml"/><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3" Type="http://schemas.openxmlformats.org/officeDocument/2006/relationships/image" Target="../media/image19.png"/><Relationship Id="rId18" Type="http://schemas.openxmlformats.org/officeDocument/2006/relationships/image" Target="../media/image24.png"/><Relationship Id="rId26" Type="http://schemas.openxmlformats.org/officeDocument/2006/relationships/image" Target="../media/image32.png"/><Relationship Id="rId39" Type="http://schemas.openxmlformats.org/officeDocument/2006/relationships/image" Target="../media/image45.png"/><Relationship Id="rId3" Type="http://schemas.openxmlformats.org/officeDocument/2006/relationships/image" Target="../media/image9.png"/><Relationship Id="rId21" Type="http://schemas.openxmlformats.org/officeDocument/2006/relationships/image" Target="../media/image27.png"/><Relationship Id="rId34" Type="http://schemas.openxmlformats.org/officeDocument/2006/relationships/image" Target="../media/image40.png"/><Relationship Id="rId42" Type="http://schemas.openxmlformats.org/officeDocument/2006/relationships/image" Target="../media/image48.png"/><Relationship Id="rId47" Type="http://schemas.openxmlformats.org/officeDocument/2006/relationships/image" Target="../media/image53.png"/><Relationship Id="rId50" Type="http://schemas.openxmlformats.org/officeDocument/2006/relationships/image" Target="../media/image56.png"/><Relationship Id="rId7" Type="http://schemas.openxmlformats.org/officeDocument/2006/relationships/image" Target="../media/image13.png"/><Relationship Id="rId12" Type="http://schemas.openxmlformats.org/officeDocument/2006/relationships/image" Target="../media/image18.png"/><Relationship Id="rId17" Type="http://schemas.openxmlformats.org/officeDocument/2006/relationships/image" Target="../media/image23.png"/><Relationship Id="rId25" Type="http://schemas.openxmlformats.org/officeDocument/2006/relationships/image" Target="../media/image31.png"/><Relationship Id="rId33" Type="http://schemas.openxmlformats.org/officeDocument/2006/relationships/image" Target="../media/image39.png"/><Relationship Id="rId38" Type="http://schemas.openxmlformats.org/officeDocument/2006/relationships/image" Target="../media/image44.png"/><Relationship Id="rId46" Type="http://schemas.openxmlformats.org/officeDocument/2006/relationships/image" Target="../media/image52.png"/><Relationship Id="rId2" Type="http://schemas.openxmlformats.org/officeDocument/2006/relationships/notesSlide" Target="../notesSlides/notesSlide6.xml"/><Relationship Id="rId16" Type="http://schemas.openxmlformats.org/officeDocument/2006/relationships/image" Target="../media/image22.png"/><Relationship Id="rId20" Type="http://schemas.openxmlformats.org/officeDocument/2006/relationships/image" Target="../media/image26.png"/><Relationship Id="rId29" Type="http://schemas.openxmlformats.org/officeDocument/2006/relationships/image" Target="../media/image35.png"/><Relationship Id="rId41" Type="http://schemas.openxmlformats.org/officeDocument/2006/relationships/image" Target="../media/image47.png"/><Relationship Id="rId1" Type="http://schemas.openxmlformats.org/officeDocument/2006/relationships/slideLayout" Target="../slideLayouts/slideLayout2.xml"/><Relationship Id="rId6" Type="http://schemas.openxmlformats.org/officeDocument/2006/relationships/image" Target="../media/image12.png"/><Relationship Id="rId11" Type="http://schemas.openxmlformats.org/officeDocument/2006/relationships/image" Target="../media/image17.png"/><Relationship Id="rId24" Type="http://schemas.openxmlformats.org/officeDocument/2006/relationships/image" Target="../media/image30.png"/><Relationship Id="rId32" Type="http://schemas.openxmlformats.org/officeDocument/2006/relationships/image" Target="../media/image38.png"/><Relationship Id="rId37" Type="http://schemas.openxmlformats.org/officeDocument/2006/relationships/image" Target="../media/image43.png"/><Relationship Id="rId40" Type="http://schemas.openxmlformats.org/officeDocument/2006/relationships/image" Target="../media/image46.png"/><Relationship Id="rId45" Type="http://schemas.openxmlformats.org/officeDocument/2006/relationships/image" Target="../media/image51.png"/><Relationship Id="rId5" Type="http://schemas.openxmlformats.org/officeDocument/2006/relationships/image" Target="../media/image11.png"/><Relationship Id="rId15" Type="http://schemas.openxmlformats.org/officeDocument/2006/relationships/image" Target="../media/image21.png"/><Relationship Id="rId23" Type="http://schemas.openxmlformats.org/officeDocument/2006/relationships/image" Target="../media/image29.png"/><Relationship Id="rId28" Type="http://schemas.openxmlformats.org/officeDocument/2006/relationships/image" Target="../media/image34.png"/><Relationship Id="rId36" Type="http://schemas.openxmlformats.org/officeDocument/2006/relationships/image" Target="../media/image42.png"/><Relationship Id="rId49" Type="http://schemas.openxmlformats.org/officeDocument/2006/relationships/image" Target="../media/image55.png"/><Relationship Id="rId10" Type="http://schemas.openxmlformats.org/officeDocument/2006/relationships/image" Target="../media/image16.png"/><Relationship Id="rId19" Type="http://schemas.openxmlformats.org/officeDocument/2006/relationships/image" Target="../media/image25.png"/><Relationship Id="rId31" Type="http://schemas.openxmlformats.org/officeDocument/2006/relationships/image" Target="../media/image37.png"/><Relationship Id="rId44" Type="http://schemas.openxmlformats.org/officeDocument/2006/relationships/image" Target="../media/image50.png"/><Relationship Id="rId4" Type="http://schemas.openxmlformats.org/officeDocument/2006/relationships/image" Target="../media/image10.png"/><Relationship Id="rId9" Type="http://schemas.openxmlformats.org/officeDocument/2006/relationships/image" Target="../media/image15.png"/><Relationship Id="rId14" Type="http://schemas.openxmlformats.org/officeDocument/2006/relationships/image" Target="../media/image20.png"/><Relationship Id="rId22" Type="http://schemas.openxmlformats.org/officeDocument/2006/relationships/image" Target="../media/image28.png"/><Relationship Id="rId27" Type="http://schemas.openxmlformats.org/officeDocument/2006/relationships/image" Target="../media/image33.png"/><Relationship Id="rId30" Type="http://schemas.openxmlformats.org/officeDocument/2006/relationships/image" Target="../media/image36.png"/><Relationship Id="rId35" Type="http://schemas.openxmlformats.org/officeDocument/2006/relationships/image" Target="../media/image41.png"/><Relationship Id="rId43" Type="http://schemas.openxmlformats.org/officeDocument/2006/relationships/image" Target="../media/image49.png"/><Relationship Id="rId48" Type="http://schemas.openxmlformats.org/officeDocument/2006/relationships/image" Target="../media/image54.png"/><Relationship Id="rId8" Type="http://schemas.openxmlformats.org/officeDocument/2006/relationships/image" Target="../media/image1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4"/>
          <p:cNvSpPr>
            <a:spLocks noGrp="1"/>
          </p:cNvSpPr>
          <p:nvPr>
            <p:ph type="ctrTitle"/>
          </p:nvPr>
        </p:nvSpPr>
        <p:spPr>
          <a:xfrm>
            <a:off x="268288" y="609600"/>
            <a:ext cx="4151312" cy="1219200"/>
          </a:xfrm>
        </p:spPr>
        <p:txBody>
          <a:bodyPr/>
          <a:lstStyle/>
          <a:p>
            <a:r>
              <a:rPr lang="en-US" sz="2400" b="1" dirty="0" smtClean="0"/>
              <a:t>CPUC Learning Workshop:</a:t>
            </a:r>
            <a:br>
              <a:rPr lang="en-US" sz="2400" b="1" dirty="0" smtClean="0"/>
            </a:br>
            <a:r>
              <a:rPr lang="en-US" sz="2400" b="1" dirty="0" smtClean="0"/>
              <a:t>Targeted Demand Side Management – </a:t>
            </a:r>
            <a:br>
              <a:rPr lang="en-US" sz="2400" b="1" dirty="0" smtClean="0"/>
            </a:br>
            <a:r>
              <a:rPr lang="en-US" sz="2400" b="1" dirty="0" smtClean="0"/>
              <a:t>Past, Present, and Future</a:t>
            </a:r>
            <a:endParaRPr lang="en-US" altLang="en-US" sz="2400" b="1" dirty="0" smtClean="0">
              <a:ea typeface="ＭＳ Ｐゴシック" pitchFamily="34" charset="-128"/>
            </a:endParaRPr>
          </a:p>
        </p:txBody>
      </p:sp>
      <p:sp>
        <p:nvSpPr>
          <p:cNvPr id="6" name="Subtitle 5"/>
          <p:cNvSpPr>
            <a:spLocks noGrp="1"/>
          </p:cNvSpPr>
          <p:nvPr>
            <p:ph type="subTitle" idx="1"/>
          </p:nvPr>
        </p:nvSpPr>
        <p:spPr>
          <a:xfrm>
            <a:off x="838200" y="3162300"/>
            <a:ext cx="2971800" cy="1752600"/>
          </a:xfrm>
        </p:spPr>
        <p:txBody>
          <a:bodyPr/>
          <a:lstStyle/>
          <a:p>
            <a:pPr>
              <a:defRPr/>
            </a:pPr>
            <a:r>
              <a:rPr lang="en-US" b="1" dirty="0" smtClean="0">
                <a:solidFill>
                  <a:schemeClr val="tx1"/>
                </a:solidFill>
                <a:latin typeface="+mj-lt"/>
                <a:ea typeface="+mj-ea"/>
                <a:cs typeface="ＭＳ Ｐゴシック"/>
              </a:rPr>
              <a:t>February 20, 2015</a:t>
            </a:r>
            <a:endParaRPr lang="en-US" b="1" dirty="0">
              <a:solidFill>
                <a:schemeClr val="tx1"/>
              </a:solidFill>
              <a:latin typeface="+mj-lt"/>
              <a:ea typeface="+mj-ea"/>
              <a:cs typeface="ＭＳ Ｐゴシック"/>
            </a:endParaRPr>
          </a:p>
        </p:txBody>
      </p:sp>
      <p:pic>
        <p:nvPicPr>
          <p:cNvPr id="4100" name="Picture 2" descr="CE Tower.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13288" y="0"/>
            <a:ext cx="4430712" cy="632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4"/>
          <p:cNvSpPr txBox="1">
            <a:spLocks/>
          </p:cNvSpPr>
          <p:nvPr/>
        </p:nvSpPr>
        <p:spPr bwMode="auto">
          <a:xfrm>
            <a:off x="268288" y="4062413"/>
            <a:ext cx="4256087" cy="1633537"/>
          </a:xfrm>
          <a:prstGeom prst="rect">
            <a:avLst/>
          </a:prstGeom>
          <a:noFill/>
          <a:ln w="9525">
            <a:noFill/>
            <a:miter lim="800000"/>
            <a:headEnd/>
            <a:tailEnd/>
          </a:ln>
        </p:spPr>
        <p:txBody>
          <a:bodyPr/>
          <a:lstStyle/>
          <a:p>
            <a:pPr algn="ctr" eaLnBrk="0" hangingPunct="0">
              <a:lnSpc>
                <a:spcPct val="90000"/>
              </a:lnSpc>
              <a:defRPr/>
            </a:pPr>
            <a:endParaRPr lang="en-US" b="1" kern="0" dirty="0" smtClean="0">
              <a:latin typeface="+mj-lt"/>
              <a:ea typeface="+mj-ea"/>
              <a:cs typeface="ＭＳ Ｐゴシック"/>
            </a:endParaRPr>
          </a:p>
          <a:p>
            <a:pPr algn="ctr" eaLnBrk="0" hangingPunct="0">
              <a:lnSpc>
                <a:spcPct val="90000"/>
              </a:lnSpc>
              <a:defRPr/>
            </a:pPr>
            <a:r>
              <a:rPr lang="en-US" sz="2400" b="1" kern="0" dirty="0" smtClean="0">
                <a:latin typeface="+mj-lt"/>
                <a:ea typeface="+mj-ea"/>
                <a:cs typeface="ＭＳ Ｐゴシック"/>
              </a:rPr>
              <a:t>Michael Harrington</a:t>
            </a:r>
            <a:endParaRPr lang="en-US" sz="2400" b="1" kern="0" dirty="0">
              <a:latin typeface="+mj-lt"/>
              <a:ea typeface="+mj-ea"/>
              <a:cs typeface="ＭＳ Ｐゴシック"/>
            </a:endParaRPr>
          </a:p>
          <a:p>
            <a:pPr algn="ctr" eaLnBrk="0" hangingPunct="0">
              <a:lnSpc>
                <a:spcPct val="90000"/>
              </a:lnSpc>
              <a:defRPr/>
            </a:pPr>
            <a:r>
              <a:rPr lang="en-US" sz="2000" b="1" kern="0" dirty="0" smtClean="0">
                <a:latin typeface="+mj-lt"/>
                <a:ea typeface="+mj-ea"/>
                <a:cs typeface="ＭＳ Ｐゴシック"/>
              </a:rPr>
              <a:t>Section Manager, </a:t>
            </a:r>
          </a:p>
          <a:p>
            <a:pPr algn="ctr" eaLnBrk="0" hangingPunct="0">
              <a:lnSpc>
                <a:spcPct val="90000"/>
              </a:lnSpc>
              <a:defRPr/>
            </a:pPr>
            <a:r>
              <a:rPr lang="en-US" sz="2000" b="1" kern="0" dirty="0" smtClean="0">
                <a:latin typeface="+mj-lt"/>
                <a:ea typeface="+mj-ea"/>
                <a:cs typeface="ＭＳ Ｐゴシック"/>
              </a:rPr>
              <a:t>Energy </a:t>
            </a:r>
            <a:r>
              <a:rPr lang="en-US" sz="2000" b="1" kern="0" dirty="0">
                <a:latin typeface="+mj-lt"/>
                <a:ea typeface="+mj-ea"/>
                <a:cs typeface="ＭＳ Ｐゴシック"/>
              </a:rPr>
              <a:t>Efficiency and Demand Management</a:t>
            </a:r>
          </a:p>
          <a:p>
            <a:pPr algn="ctr" eaLnBrk="0" hangingPunct="0">
              <a:lnSpc>
                <a:spcPct val="90000"/>
              </a:lnSpc>
              <a:defRPr/>
            </a:pPr>
            <a:r>
              <a:rPr lang="en-US" sz="2000" b="1" kern="0" dirty="0">
                <a:latin typeface="+mj-lt"/>
                <a:ea typeface="+mj-ea"/>
                <a:cs typeface="ＭＳ Ｐゴシック"/>
              </a:rPr>
              <a:t>Con Edison</a:t>
            </a:r>
          </a:p>
        </p:txBody>
      </p:sp>
    </p:spTree>
    <p:extLst>
      <p:ext uri="{BB962C8B-B14F-4D97-AF65-F5344CB8AC3E}">
        <p14:creationId xmlns:p14="http://schemas.microsoft.com/office/powerpoint/2010/main" val="7309137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ea typeface="ヒラギノ角ゴ Pro W3" pitchFamily="122" charset="-128"/>
                <a:cs typeface="Arial" pitchFamily="34" charset="0"/>
              </a:rPr>
              <a:t>Integrated Demand Side Management model evaluates potential and economics</a:t>
            </a:r>
            <a:endParaRPr lang="en-US" b="1" dirty="0">
              <a:ea typeface="ヒラギノ角ゴ Pro W3" pitchFamily="122" charset="-128"/>
              <a:cs typeface="Arial" pitchFamily="34" charset="0"/>
            </a:endParaRPr>
          </a:p>
        </p:txBody>
      </p:sp>
      <p:cxnSp>
        <p:nvCxnSpPr>
          <p:cNvPr id="150" name="Straight Arrow Connector 149"/>
          <p:cNvCxnSpPr>
            <a:stCxn id="19" idx="2"/>
          </p:cNvCxnSpPr>
          <p:nvPr/>
        </p:nvCxnSpPr>
        <p:spPr bwMode="auto">
          <a:xfrm>
            <a:off x="7877175" y="5725208"/>
            <a:ext cx="879475" cy="763592"/>
          </a:xfrm>
          <a:prstGeom prst="straightConnector1">
            <a:avLst/>
          </a:prstGeom>
          <a:noFill/>
          <a:ln w="25400" cap="flat" cmpd="sng" algn="ctr">
            <a:noFill/>
            <a:prstDash val="solid"/>
            <a:round/>
            <a:headEnd type="none" w="med" len="med"/>
            <a:tailEnd type="arrow"/>
          </a:ln>
          <a:effectLst/>
        </p:spPr>
      </p:cxnSp>
      <p:cxnSp>
        <p:nvCxnSpPr>
          <p:cNvPr id="228" name="Straight Arrow Connector 227"/>
          <p:cNvCxnSpPr/>
          <p:nvPr/>
        </p:nvCxnSpPr>
        <p:spPr bwMode="auto">
          <a:xfrm>
            <a:off x="3016250" y="5486400"/>
            <a:ext cx="914400" cy="914400"/>
          </a:xfrm>
          <a:prstGeom prst="straightConnector1">
            <a:avLst/>
          </a:prstGeom>
          <a:noFill/>
          <a:ln w="25400" cap="flat" cmpd="sng" algn="ctr">
            <a:noFill/>
            <a:prstDash val="solid"/>
            <a:round/>
            <a:headEnd type="none" w="med" len="med"/>
            <a:tailEnd type="arrow"/>
          </a:ln>
          <a:effectLst/>
        </p:spPr>
      </p:cxnSp>
      <p:cxnSp>
        <p:nvCxnSpPr>
          <p:cNvPr id="234" name="Straight Arrow Connector 233"/>
          <p:cNvCxnSpPr/>
          <p:nvPr/>
        </p:nvCxnSpPr>
        <p:spPr bwMode="auto">
          <a:xfrm>
            <a:off x="2495550" y="184150"/>
            <a:ext cx="914400" cy="914400"/>
          </a:xfrm>
          <a:prstGeom prst="straightConnector1">
            <a:avLst/>
          </a:prstGeom>
          <a:noFill/>
          <a:ln w="25400" cap="flat" cmpd="sng" algn="ctr">
            <a:noFill/>
            <a:prstDash val="solid"/>
            <a:round/>
            <a:headEnd type="none" w="med" len="med"/>
            <a:tailEnd type="arrow"/>
          </a:ln>
          <a:effectLst/>
        </p:spPr>
      </p:cxnSp>
      <p:sp>
        <p:nvSpPr>
          <p:cNvPr id="8" name="Rectangle 7"/>
          <p:cNvSpPr/>
          <p:nvPr/>
        </p:nvSpPr>
        <p:spPr bwMode="auto">
          <a:xfrm>
            <a:off x="3566031" y="1356360"/>
            <a:ext cx="2298700" cy="261610"/>
          </a:xfrm>
          <a:prstGeom prst="rect">
            <a:avLst/>
          </a:prstGeom>
          <a:solidFill>
            <a:srgbClr val="92D050"/>
          </a:solid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1050" b="0" i="0" u="none" strike="noStrike" cap="none" normalizeH="0" baseline="0" dirty="0" smtClean="0">
                <a:ln>
                  <a:noFill/>
                </a:ln>
                <a:solidFill>
                  <a:schemeClr val="tx1"/>
                </a:solidFill>
                <a:effectLst/>
                <a:latin typeface="Arial" pitchFamily="-110" charset="0"/>
              </a:rPr>
              <a:t>Baseline Market Characteristics</a:t>
            </a:r>
            <a:endParaRPr kumimoji="0" lang="en-US" sz="1050" b="0" i="0" u="none" strike="noStrike" cap="none" normalizeH="0" baseline="0" dirty="0">
              <a:ln>
                <a:noFill/>
              </a:ln>
              <a:solidFill>
                <a:schemeClr val="tx1"/>
              </a:solidFill>
              <a:effectLst/>
              <a:latin typeface="Arial" pitchFamily="-110" charset="0"/>
            </a:endParaRPr>
          </a:p>
        </p:txBody>
      </p:sp>
      <p:sp>
        <p:nvSpPr>
          <p:cNvPr id="9" name="Rectangle 8"/>
          <p:cNvSpPr/>
          <p:nvPr/>
        </p:nvSpPr>
        <p:spPr bwMode="auto">
          <a:xfrm>
            <a:off x="3137406" y="1790158"/>
            <a:ext cx="3155950" cy="261610"/>
          </a:xfrm>
          <a:prstGeom prst="rect">
            <a:avLst/>
          </a:prstGeom>
          <a:solidFill>
            <a:srgbClr val="92D050"/>
          </a:solid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1050" b="0" i="0" u="none" strike="noStrike" cap="none" normalizeH="0" baseline="0" dirty="0" smtClean="0">
                <a:ln>
                  <a:noFill/>
                </a:ln>
                <a:solidFill>
                  <a:schemeClr val="tx1"/>
                </a:solidFill>
                <a:effectLst/>
                <a:latin typeface="Arial" pitchFamily="-110" charset="0"/>
              </a:rPr>
              <a:t>Universal List of</a:t>
            </a:r>
            <a:r>
              <a:rPr kumimoji="0" lang="en-US" sz="1050" b="0" i="0" u="none" strike="noStrike" cap="none" normalizeH="0" dirty="0" smtClean="0">
                <a:ln>
                  <a:noFill/>
                </a:ln>
                <a:solidFill>
                  <a:schemeClr val="tx1"/>
                </a:solidFill>
                <a:effectLst/>
                <a:latin typeface="Arial" pitchFamily="-110" charset="0"/>
              </a:rPr>
              <a:t> EE/DR/DG/STR Measures</a:t>
            </a:r>
            <a:endParaRPr kumimoji="0" lang="en-US" sz="1050" b="0" i="0" u="none" strike="noStrike" cap="none" normalizeH="0" baseline="0" dirty="0">
              <a:ln>
                <a:noFill/>
              </a:ln>
              <a:solidFill>
                <a:schemeClr val="tx1"/>
              </a:solidFill>
              <a:effectLst/>
              <a:latin typeface="Arial" pitchFamily="-110" charset="0"/>
            </a:endParaRPr>
          </a:p>
        </p:txBody>
      </p:sp>
      <p:sp>
        <p:nvSpPr>
          <p:cNvPr id="12" name="Rectangle 11"/>
          <p:cNvSpPr/>
          <p:nvPr/>
        </p:nvSpPr>
        <p:spPr bwMode="auto">
          <a:xfrm>
            <a:off x="3137406" y="2223956"/>
            <a:ext cx="3162300" cy="261610"/>
          </a:xfrm>
          <a:prstGeom prst="rect">
            <a:avLst/>
          </a:prstGeom>
          <a:solidFill>
            <a:srgbClr val="92D050"/>
          </a:solid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r>
              <a:rPr lang="en-US" sz="1050" dirty="0" smtClean="0">
                <a:latin typeface="Arial" pitchFamily="-110" charset="0"/>
              </a:rPr>
              <a:t>Screened Technical Potential</a:t>
            </a:r>
            <a:endParaRPr kumimoji="0" lang="en-US" sz="1050" b="0" i="0" u="none" strike="noStrike" cap="none" normalizeH="0" baseline="0" dirty="0">
              <a:ln>
                <a:noFill/>
              </a:ln>
              <a:solidFill>
                <a:schemeClr val="tx1"/>
              </a:solidFill>
              <a:effectLst/>
              <a:latin typeface="Arial" pitchFamily="-110" charset="0"/>
            </a:endParaRPr>
          </a:p>
        </p:txBody>
      </p:sp>
      <p:sp>
        <p:nvSpPr>
          <p:cNvPr id="13" name="Rectangle 12"/>
          <p:cNvSpPr/>
          <p:nvPr/>
        </p:nvSpPr>
        <p:spPr bwMode="auto">
          <a:xfrm>
            <a:off x="3137406" y="2657753"/>
            <a:ext cx="3175000" cy="261610"/>
          </a:xfrm>
          <a:prstGeom prst="rect">
            <a:avLst/>
          </a:prstGeom>
          <a:solidFill>
            <a:srgbClr val="92D050"/>
          </a:solid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1050" b="0" i="0" u="none" strike="noStrike" cap="none" normalizeH="0" baseline="0" dirty="0" smtClean="0">
                <a:ln>
                  <a:noFill/>
                </a:ln>
                <a:solidFill>
                  <a:schemeClr val="tx1"/>
                </a:solidFill>
                <a:effectLst/>
                <a:latin typeface="Arial" pitchFamily="-110" charset="0"/>
              </a:rPr>
              <a:t>Maximum Achievable Potential</a:t>
            </a:r>
            <a:endParaRPr kumimoji="0" lang="en-US" sz="1050" b="0" i="0" u="none" strike="noStrike" cap="none" normalizeH="0" baseline="0" dirty="0">
              <a:ln>
                <a:noFill/>
              </a:ln>
              <a:solidFill>
                <a:schemeClr val="tx1"/>
              </a:solidFill>
              <a:effectLst/>
              <a:latin typeface="Arial" pitchFamily="-110" charset="0"/>
            </a:endParaRPr>
          </a:p>
        </p:txBody>
      </p:sp>
      <p:sp>
        <p:nvSpPr>
          <p:cNvPr id="14" name="Parallelogram 13"/>
          <p:cNvSpPr/>
          <p:nvPr/>
        </p:nvSpPr>
        <p:spPr bwMode="auto">
          <a:xfrm>
            <a:off x="4531231" y="3283877"/>
            <a:ext cx="1280160" cy="365760"/>
          </a:xfrm>
          <a:prstGeom prst="parallelogram">
            <a:avLst/>
          </a:prstGeom>
          <a:solidFill>
            <a:srgbClr val="00B0F0"/>
          </a:solid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1050" b="0" i="0" u="none" strike="noStrike" cap="none" normalizeH="0" baseline="0" dirty="0" smtClean="0">
                <a:ln>
                  <a:noFill/>
                </a:ln>
                <a:solidFill>
                  <a:schemeClr val="tx1"/>
                </a:solidFill>
                <a:effectLst/>
                <a:latin typeface="Arial" pitchFamily="-110" charset="0"/>
              </a:rPr>
              <a:t>EE Module</a:t>
            </a:r>
            <a:endParaRPr kumimoji="0" lang="en-US" sz="1050" b="0" i="0" u="none" strike="noStrike" cap="none" normalizeH="0" baseline="0" dirty="0">
              <a:ln>
                <a:noFill/>
              </a:ln>
              <a:solidFill>
                <a:schemeClr val="tx1"/>
              </a:solidFill>
              <a:effectLst/>
              <a:latin typeface="Arial" pitchFamily="-110" charset="0"/>
            </a:endParaRPr>
          </a:p>
        </p:txBody>
      </p:sp>
      <p:sp>
        <p:nvSpPr>
          <p:cNvPr id="15" name="Parallelogram 14"/>
          <p:cNvSpPr/>
          <p:nvPr/>
        </p:nvSpPr>
        <p:spPr bwMode="auto">
          <a:xfrm>
            <a:off x="4531231" y="3696627"/>
            <a:ext cx="1280160" cy="365760"/>
          </a:xfrm>
          <a:prstGeom prst="parallelogram">
            <a:avLst/>
          </a:prstGeom>
          <a:solidFill>
            <a:srgbClr val="00B0F0"/>
          </a:solid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1050" b="0" i="0" u="none" strike="noStrike" cap="none" normalizeH="0" baseline="0" dirty="0" smtClean="0">
                <a:ln>
                  <a:noFill/>
                </a:ln>
                <a:solidFill>
                  <a:schemeClr val="tx1"/>
                </a:solidFill>
                <a:effectLst/>
                <a:latin typeface="Arial" pitchFamily="-110" charset="0"/>
              </a:rPr>
              <a:t>DR Module</a:t>
            </a:r>
            <a:endParaRPr kumimoji="0" lang="en-US" sz="1050" b="0" i="0" u="none" strike="noStrike" cap="none" normalizeH="0" baseline="0" dirty="0">
              <a:ln>
                <a:noFill/>
              </a:ln>
              <a:solidFill>
                <a:schemeClr val="tx1"/>
              </a:solidFill>
              <a:effectLst/>
              <a:latin typeface="Arial" pitchFamily="-110" charset="0"/>
            </a:endParaRPr>
          </a:p>
        </p:txBody>
      </p:sp>
      <p:sp>
        <p:nvSpPr>
          <p:cNvPr id="16" name="Parallelogram 15"/>
          <p:cNvSpPr/>
          <p:nvPr/>
        </p:nvSpPr>
        <p:spPr bwMode="auto">
          <a:xfrm>
            <a:off x="4531231" y="4109377"/>
            <a:ext cx="1280160" cy="365760"/>
          </a:xfrm>
          <a:prstGeom prst="parallelogram">
            <a:avLst/>
          </a:prstGeom>
          <a:solidFill>
            <a:srgbClr val="00B0F0"/>
          </a:solid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1050" b="0" i="0" u="none" strike="noStrike" cap="none" normalizeH="0" baseline="0" dirty="0" smtClean="0">
                <a:ln>
                  <a:noFill/>
                </a:ln>
                <a:solidFill>
                  <a:schemeClr val="tx1"/>
                </a:solidFill>
                <a:effectLst/>
                <a:latin typeface="Arial" pitchFamily="-110" charset="0"/>
              </a:rPr>
              <a:t>CSG</a:t>
            </a:r>
            <a:r>
              <a:rPr kumimoji="0" lang="en-US" sz="1050" b="0" i="0" u="none" strike="noStrike" cap="none" normalizeH="0" dirty="0" smtClean="0">
                <a:ln>
                  <a:noFill/>
                </a:ln>
                <a:solidFill>
                  <a:schemeClr val="tx1"/>
                </a:solidFill>
                <a:effectLst/>
                <a:latin typeface="Arial" pitchFamily="-110" charset="0"/>
              </a:rPr>
              <a:t> </a:t>
            </a:r>
            <a:r>
              <a:rPr kumimoji="0" lang="en-US" sz="1050" b="0" i="0" u="none" strike="noStrike" cap="none" normalizeH="0" baseline="0" dirty="0" smtClean="0">
                <a:ln>
                  <a:noFill/>
                </a:ln>
                <a:solidFill>
                  <a:schemeClr val="tx1"/>
                </a:solidFill>
                <a:effectLst/>
                <a:latin typeface="Arial" pitchFamily="-110" charset="0"/>
              </a:rPr>
              <a:t>Module</a:t>
            </a:r>
            <a:endParaRPr kumimoji="0" lang="en-US" sz="1050" b="0" i="0" u="none" strike="noStrike" cap="none" normalizeH="0" baseline="0" dirty="0">
              <a:ln>
                <a:noFill/>
              </a:ln>
              <a:solidFill>
                <a:schemeClr val="tx1"/>
              </a:solidFill>
              <a:effectLst/>
              <a:latin typeface="Arial" pitchFamily="-110" charset="0"/>
            </a:endParaRPr>
          </a:p>
        </p:txBody>
      </p:sp>
      <p:sp>
        <p:nvSpPr>
          <p:cNvPr id="17" name="Parallelogram 16"/>
          <p:cNvSpPr/>
          <p:nvPr/>
        </p:nvSpPr>
        <p:spPr bwMode="auto">
          <a:xfrm>
            <a:off x="4531231" y="4522127"/>
            <a:ext cx="1280160" cy="365760"/>
          </a:xfrm>
          <a:prstGeom prst="parallelogram">
            <a:avLst/>
          </a:prstGeom>
          <a:solidFill>
            <a:srgbClr val="00B0F0"/>
          </a:solid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1050" b="0" i="0" u="none" strike="noStrike" cap="none" normalizeH="0" baseline="0" dirty="0" smtClean="0">
                <a:ln>
                  <a:noFill/>
                </a:ln>
                <a:solidFill>
                  <a:schemeClr val="tx1"/>
                </a:solidFill>
                <a:effectLst/>
                <a:latin typeface="Arial" pitchFamily="-110" charset="0"/>
              </a:rPr>
              <a:t>STR Module</a:t>
            </a:r>
            <a:endParaRPr kumimoji="0" lang="en-US" sz="1050" b="0" i="0" u="none" strike="noStrike" cap="none" normalizeH="0" baseline="0" dirty="0">
              <a:ln>
                <a:noFill/>
              </a:ln>
              <a:solidFill>
                <a:schemeClr val="tx1"/>
              </a:solidFill>
              <a:effectLst/>
              <a:latin typeface="Arial" pitchFamily="-110" charset="0"/>
            </a:endParaRPr>
          </a:p>
        </p:txBody>
      </p:sp>
      <p:sp>
        <p:nvSpPr>
          <p:cNvPr id="18" name="Regular Pentagon 17"/>
          <p:cNvSpPr/>
          <p:nvPr/>
        </p:nvSpPr>
        <p:spPr bwMode="auto">
          <a:xfrm>
            <a:off x="5391656" y="5224766"/>
            <a:ext cx="1301750" cy="960120"/>
          </a:xfrm>
          <a:prstGeom prst="pentagon">
            <a:avLst/>
          </a:prstGeom>
          <a:solidFill>
            <a:srgbClr val="FF0000"/>
          </a:solid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1050" b="0" i="0" u="none" strike="noStrike" cap="none" normalizeH="0" baseline="0" dirty="0" smtClean="0">
                <a:ln>
                  <a:noFill/>
                </a:ln>
                <a:solidFill>
                  <a:schemeClr val="tx1"/>
                </a:solidFill>
                <a:effectLst/>
                <a:latin typeface="Arial" pitchFamily="-110" charset="0"/>
              </a:rPr>
              <a:t>Combined Ranking and Potential</a:t>
            </a:r>
            <a:endParaRPr kumimoji="0" lang="en-US" sz="1050" b="0" i="0" u="none" strike="noStrike" cap="none" normalizeH="0" baseline="0" dirty="0">
              <a:ln>
                <a:noFill/>
              </a:ln>
              <a:solidFill>
                <a:schemeClr val="tx1"/>
              </a:solidFill>
              <a:effectLst/>
              <a:latin typeface="Arial" pitchFamily="-110" charset="0"/>
            </a:endParaRPr>
          </a:p>
        </p:txBody>
      </p:sp>
      <p:sp>
        <p:nvSpPr>
          <p:cNvPr id="19" name="Rectangle 18"/>
          <p:cNvSpPr/>
          <p:nvPr/>
        </p:nvSpPr>
        <p:spPr bwMode="auto">
          <a:xfrm>
            <a:off x="7086600" y="5463598"/>
            <a:ext cx="1581150" cy="261610"/>
          </a:xfrm>
          <a:prstGeom prst="rect">
            <a:avLst/>
          </a:prstGeom>
          <a:solidFill>
            <a:srgbClr val="00B050"/>
          </a:solid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1050" b="0" i="0" u="none" strike="noStrike" cap="none" normalizeH="0" baseline="0" dirty="0" smtClean="0">
                <a:ln>
                  <a:noFill/>
                </a:ln>
                <a:solidFill>
                  <a:schemeClr val="tx1"/>
                </a:solidFill>
                <a:effectLst/>
                <a:latin typeface="Arial" pitchFamily="-110" charset="0"/>
              </a:rPr>
              <a:t>Selection Module</a:t>
            </a:r>
            <a:endParaRPr kumimoji="0" lang="en-US" sz="1050" b="0" i="0" u="none" strike="noStrike" cap="none" normalizeH="0" baseline="0" dirty="0">
              <a:ln>
                <a:noFill/>
              </a:ln>
              <a:solidFill>
                <a:schemeClr val="tx1"/>
              </a:solidFill>
              <a:effectLst/>
              <a:latin typeface="Arial" pitchFamily="-110" charset="0"/>
            </a:endParaRPr>
          </a:p>
        </p:txBody>
      </p:sp>
      <p:sp>
        <p:nvSpPr>
          <p:cNvPr id="20" name="Flowchart: Punched Tape 19"/>
          <p:cNvSpPr/>
          <p:nvPr/>
        </p:nvSpPr>
        <p:spPr bwMode="auto">
          <a:xfrm>
            <a:off x="7086600" y="3067049"/>
            <a:ext cx="1581150" cy="433655"/>
          </a:xfrm>
          <a:prstGeom prst="flowChartPunchedTape">
            <a:avLst/>
          </a:prstGeom>
          <a:solidFill>
            <a:srgbClr val="00B050"/>
          </a:solid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1050" b="0" i="0" u="none" strike="noStrike" cap="none" normalizeH="0" baseline="0" dirty="0" smtClean="0">
                <a:ln>
                  <a:noFill/>
                </a:ln>
                <a:solidFill>
                  <a:schemeClr val="tx1"/>
                </a:solidFill>
                <a:effectLst/>
                <a:latin typeface="Arial" pitchFamily="-110" charset="0"/>
              </a:rPr>
              <a:t>Adoption Plan</a:t>
            </a:r>
            <a:endParaRPr kumimoji="0" lang="en-US" sz="1050" b="0" i="0" u="none" strike="noStrike" cap="none" normalizeH="0" baseline="0" dirty="0">
              <a:ln>
                <a:noFill/>
              </a:ln>
              <a:solidFill>
                <a:schemeClr val="tx1"/>
              </a:solidFill>
              <a:effectLst/>
              <a:latin typeface="Arial" pitchFamily="-110" charset="0"/>
            </a:endParaRPr>
          </a:p>
        </p:txBody>
      </p:sp>
      <p:sp>
        <p:nvSpPr>
          <p:cNvPr id="21" name="Pentagon 20"/>
          <p:cNvSpPr/>
          <p:nvPr/>
        </p:nvSpPr>
        <p:spPr bwMode="auto">
          <a:xfrm>
            <a:off x="1416556" y="1864003"/>
            <a:ext cx="1022858" cy="738664"/>
          </a:xfrm>
          <a:prstGeom prst="homePlate">
            <a:avLst/>
          </a:prstGeom>
          <a:solidFill>
            <a:srgbClr val="92D050"/>
          </a:solid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1050" b="0" i="0" u="none" strike="noStrike" cap="none" normalizeH="0" baseline="0" dirty="0" smtClean="0">
                <a:ln>
                  <a:noFill/>
                </a:ln>
                <a:solidFill>
                  <a:schemeClr val="tx1"/>
                </a:solidFill>
                <a:effectLst/>
                <a:latin typeface="Arial" pitchFamily="-110" charset="0"/>
              </a:rPr>
              <a:t>Primary and Secondary Data</a:t>
            </a:r>
            <a:endParaRPr kumimoji="0" lang="en-US" sz="1050" b="0" i="0" u="none" strike="noStrike" cap="none" normalizeH="0" baseline="0" dirty="0">
              <a:ln>
                <a:noFill/>
              </a:ln>
              <a:solidFill>
                <a:schemeClr val="tx1"/>
              </a:solidFill>
              <a:effectLst/>
              <a:latin typeface="Arial" pitchFamily="-110" charset="0"/>
            </a:endParaRPr>
          </a:p>
        </p:txBody>
      </p:sp>
      <p:sp>
        <p:nvSpPr>
          <p:cNvPr id="22" name="Pentagon 21"/>
          <p:cNvSpPr/>
          <p:nvPr/>
        </p:nvSpPr>
        <p:spPr bwMode="auto">
          <a:xfrm>
            <a:off x="1416557" y="3596773"/>
            <a:ext cx="1225549" cy="577081"/>
          </a:xfrm>
          <a:prstGeom prst="homePlate">
            <a:avLst/>
          </a:prstGeom>
          <a:solidFill>
            <a:srgbClr val="00B0F0"/>
          </a:solid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1050" b="0" i="0" u="none" strike="noStrike" cap="none" normalizeH="0" baseline="0" dirty="0" smtClean="0">
                <a:ln>
                  <a:noFill/>
                </a:ln>
                <a:solidFill>
                  <a:schemeClr val="tx1"/>
                </a:solidFill>
                <a:effectLst/>
                <a:latin typeface="Arial" pitchFamily="-110" charset="0"/>
              </a:rPr>
              <a:t>Ranking and Economic Global Inputs</a:t>
            </a:r>
            <a:endParaRPr kumimoji="0" lang="en-US" sz="1050" b="0" i="0" u="none" strike="noStrike" cap="none" normalizeH="0" baseline="0" dirty="0">
              <a:ln>
                <a:noFill/>
              </a:ln>
              <a:solidFill>
                <a:schemeClr val="tx1"/>
              </a:solidFill>
              <a:effectLst/>
              <a:latin typeface="Arial" pitchFamily="-110" charset="0"/>
            </a:endParaRPr>
          </a:p>
        </p:txBody>
      </p:sp>
      <p:sp>
        <p:nvSpPr>
          <p:cNvPr id="23" name="Pentagon 22"/>
          <p:cNvSpPr/>
          <p:nvPr/>
        </p:nvSpPr>
        <p:spPr bwMode="auto">
          <a:xfrm>
            <a:off x="1416557" y="5307451"/>
            <a:ext cx="1466849" cy="577081"/>
          </a:xfrm>
          <a:prstGeom prst="homePlate">
            <a:avLst/>
          </a:prstGeom>
          <a:solidFill>
            <a:srgbClr val="FFC000"/>
          </a:solid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1050" b="0" i="0" u="none" strike="noStrike" cap="none" normalizeH="0" baseline="0" dirty="0" smtClean="0">
                <a:ln>
                  <a:noFill/>
                </a:ln>
                <a:solidFill>
                  <a:schemeClr val="tx1"/>
                </a:solidFill>
                <a:effectLst/>
                <a:latin typeface="Arial" pitchFamily="-110" charset="0"/>
              </a:rPr>
              <a:t>Forced and Removed Measures</a:t>
            </a:r>
            <a:endParaRPr kumimoji="0" lang="en-US" sz="1050" b="0" i="0" u="none" strike="noStrike" cap="none" normalizeH="0" baseline="0" dirty="0">
              <a:ln>
                <a:noFill/>
              </a:ln>
              <a:solidFill>
                <a:schemeClr val="tx1"/>
              </a:solidFill>
              <a:effectLst/>
              <a:latin typeface="Arial" pitchFamily="-110" charset="0"/>
            </a:endParaRPr>
          </a:p>
        </p:txBody>
      </p:sp>
      <p:cxnSp>
        <p:nvCxnSpPr>
          <p:cNvPr id="152" name="Straight Arrow Connector 151"/>
          <p:cNvCxnSpPr>
            <a:stCxn id="19" idx="0"/>
            <a:endCxn id="20" idx="2"/>
          </p:cNvCxnSpPr>
          <p:nvPr/>
        </p:nvCxnSpPr>
        <p:spPr bwMode="auto">
          <a:xfrm flipV="1">
            <a:off x="7877175" y="3457339"/>
            <a:ext cx="0" cy="2006259"/>
          </a:xfrm>
          <a:prstGeom prst="straightConnector1">
            <a:avLst/>
          </a:prstGeom>
          <a:noFill/>
          <a:ln w="25400" cap="flat" cmpd="sng" algn="ctr">
            <a:solidFill>
              <a:schemeClr val="tx1"/>
            </a:solidFill>
            <a:prstDash val="solid"/>
            <a:round/>
            <a:headEnd type="none" w="med" len="med"/>
            <a:tailEnd type="arrow"/>
          </a:ln>
          <a:effectLst/>
        </p:spPr>
      </p:cxnSp>
      <p:sp>
        <p:nvSpPr>
          <p:cNvPr id="243" name="TextBox 242"/>
          <p:cNvSpPr txBox="1"/>
          <p:nvPr/>
        </p:nvSpPr>
        <p:spPr>
          <a:xfrm>
            <a:off x="3429000" y="5232484"/>
            <a:ext cx="1517650" cy="253916"/>
          </a:xfrm>
          <a:prstGeom prst="rect">
            <a:avLst/>
          </a:prstGeom>
          <a:noFill/>
          <a:ln>
            <a:noFill/>
          </a:ln>
        </p:spPr>
        <p:txBody>
          <a:bodyPr wrap="square" rtlCol="0">
            <a:spAutoFit/>
          </a:bodyPr>
          <a:lstStyle/>
          <a:p>
            <a:r>
              <a:rPr lang="en-US" sz="1050" i="1" dirty="0" smtClean="0">
                <a:solidFill>
                  <a:srgbClr val="FF0000"/>
                </a:solidFill>
              </a:rPr>
              <a:t>Feedback Loop</a:t>
            </a:r>
          </a:p>
        </p:txBody>
      </p:sp>
      <p:sp>
        <p:nvSpPr>
          <p:cNvPr id="24" name="Rounded Rectangle 23"/>
          <p:cNvSpPr/>
          <p:nvPr/>
        </p:nvSpPr>
        <p:spPr bwMode="auto">
          <a:xfrm>
            <a:off x="1219200" y="1219200"/>
            <a:ext cx="5394960" cy="1783080"/>
          </a:xfrm>
          <a:prstGeom prst="roundRect">
            <a:avLst/>
          </a:prstGeom>
          <a:noFill/>
          <a:ln w="28575" cap="flat" cmpd="sng" algn="ctr">
            <a:solidFill>
              <a:srgbClr val="92D050"/>
            </a:solidFill>
            <a:prstDash val="lgDash"/>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10" charset="0"/>
            </a:endParaRPr>
          </a:p>
        </p:txBody>
      </p:sp>
      <p:sp>
        <p:nvSpPr>
          <p:cNvPr id="111" name="Rounded Rectangle 110"/>
          <p:cNvSpPr/>
          <p:nvPr/>
        </p:nvSpPr>
        <p:spPr bwMode="auto">
          <a:xfrm>
            <a:off x="1219200" y="3124200"/>
            <a:ext cx="5394960" cy="1884522"/>
          </a:xfrm>
          <a:prstGeom prst="roundRect">
            <a:avLst/>
          </a:prstGeom>
          <a:noFill/>
          <a:ln w="28575" cap="flat" cmpd="sng" algn="ctr">
            <a:solidFill>
              <a:srgbClr val="00B0F0"/>
            </a:solidFill>
            <a:prstDash val="lgDash"/>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10" charset="0"/>
            </a:endParaRPr>
          </a:p>
        </p:txBody>
      </p:sp>
      <p:cxnSp>
        <p:nvCxnSpPr>
          <p:cNvPr id="246" name="Elbow Connector 245"/>
          <p:cNvCxnSpPr>
            <a:stCxn id="22" idx="3"/>
            <a:endCxn id="17" idx="5"/>
          </p:cNvCxnSpPr>
          <p:nvPr/>
        </p:nvCxnSpPr>
        <p:spPr bwMode="auto">
          <a:xfrm>
            <a:off x="2642106" y="3885314"/>
            <a:ext cx="1934845" cy="819693"/>
          </a:xfrm>
          <a:prstGeom prst="bentConnector3">
            <a:avLst/>
          </a:prstGeom>
          <a:noFill/>
          <a:ln w="19050" cap="flat" cmpd="sng" algn="ctr">
            <a:solidFill>
              <a:schemeClr val="tx1"/>
            </a:solidFill>
            <a:prstDash val="solid"/>
            <a:round/>
            <a:headEnd type="none" w="med" len="med"/>
            <a:tailEnd type="arrow"/>
          </a:ln>
          <a:effectLst/>
        </p:spPr>
      </p:cxnSp>
      <p:cxnSp>
        <p:nvCxnSpPr>
          <p:cNvPr id="131" name="Elbow Connector 130"/>
          <p:cNvCxnSpPr>
            <a:stCxn id="22" idx="3"/>
            <a:endCxn id="16" idx="5"/>
          </p:cNvCxnSpPr>
          <p:nvPr/>
        </p:nvCxnSpPr>
        <p:spPr bwMode="auto">
          <a:xfrm>
            <a:off x="2642106" y="3885314"/>
            <a:ext cx="1934845" cy="406943"/>
          </a:xfrm>
          <a:prstGeom prst="bentConnector3">
            <a:avLst/>
          </a:prstGeom>
          <a:noFill/>
          <a:ln w="19050" cap="flat" cmpd="sng" algn="ctr">
            <a:solidFill>
              <a:schemeClr val="tx1"/>
            </a:solidFill>
            <a:prstDash val="solid"/>
            <a:round/>
            <a:headEnd type="none" w="med" len="med"/>
            <a:tailEnd type="arrow"/>
          </a:ln>
          <a:effectLst/>
        </p:spPr>
      </p:cxnSp>
      <p:cxnSp>
        <p:nvCxnSpPr>
          <p:cNvPr id="133" name="Elbow Connector 132"/>
          <p:cNvCxnSpPr>
            <a:stCxn id="22" idx="3"/>
            <a:endCxn id="15" idx="5"/>
          </p:cNvCxnSpPr>
          <p:nvPr/>
        </p:nvCxnSpPr>
        <p:spPr bwMode="auto">
          <a:xfrm flipV="1">
            <a:off x="2642106" y="3879507"/>
            <a:ext cx="1934845" cy="5807"/>
          </a:xfrm>
          <a:prstGeom prst="bentConnector3">
            <a:avLst/>
          </a:prstGeom>
          <a:noFill/>
          <a:ln w="19050" cap="flat" cmpd="sng" algn="ctr">
            <a:solidFill>
              <a:schemeClr val="tx1"/>
            </a:solidFill>
            <a:prstDash val="solid"/>
            <a:round/>
            <a:headEnd type="none" w="med" len="med"/>
            <a:tailEnd type="arrow"/>
          </a:ln>
          <a:effectLst/>
        </p:spPr>
      </p:cxnSp>
      <p:cxnSp>
        <p:nvCxnSpPr>
          <p:cNvPr id="136" name="Elbow Connector 135"/>
          <p:cNvCxnSpPr>
            <a:stCxn id="22" idx="3"/>
            <a:endCxn id="14" idx="5"/>
          </p:cNvCxnSpPr>
          <p:nvPr/>
        </p:nvCxnSpPr>
        <p:spPr bwMode="auto">
          <a:xfrm flipV="1">
            <a:off x="2642106" y="3466757"/>
            <a:ext cx="1934845" cy="418557"/>
          </a:xfrm>
          <a:prstGeom prst="bentConnector3">
            <a:avLst/>
          </a:prstGeom>
          <a:noFill/>
          <a:ln w="19050" cap="flat" cmpd="sng" algn="ctr">
            <a:solidFill>
              <a:schemeClr val="tx1"/>
            </a:solidFill>
            <a:prstDash val="solid"/>
            <a:round/>
            <a:headEnd type="none" w="med" len="med"/>
            <a:tailEnd type="arrow"/>
          </a:ln>
          <a:effectLst/>
        </p:spPr>
      </p:cxnSp>
      <p:cxnSp>
        <p:nvCxnSpPr>
          <p:cNvPr id="385" name="Elbow Connector 384"/>
          <p:cNvCxnSpPr>
            <a:stCxn id="21" idx="3"/>
            <a:endCxn id="9" idx="1"/>
          </p:cNvCxnSpPr>
          <p:nvPr/>
        </p:nvCxnSpPr>
        <p:spPr bwMode="auto">
          <a:xfrm flipV="1">
            <a:off x="2439414" y="1920963"/>
            <a:ext cx="697992" cy="312372"/>
          </a:xfrm>
          <a:prstGeom prst="bentConnector3">
            <a:avLst/>
          </a:prstGeom>
          <a:noFill/>
          <a:ln w="19050" cap="flat" cmpd="sng" algn="ctr">
            <a:solidFill>
              <a:schemeClr val="tx1"/>
            </a:solidFill>
            <a:prstDash val="solid"/>
            <a:round/>
            <a:headEnd type="none" w="med" len="med"/>
            <a:tailEnd type="arrow"/>
          </a:ln>
          <a:effectLst/>
        </p:spPr>
      </p:cxnSp>
      <p:cxnSp>
        <p:nvCxnSpPr>
          <p:cNvPr id="386" name="Elbow Connector 385"/>
          <p:cNvCxnSpPr>
            <a:stCxn id="21" idx="3"/>
            <a:endCxn id="12" idx="1"/>
          </p:cNvCxnSpPr>
          <p:nvPr/>
        </p:nvCxnSpPr>
        <p:spPr bwMode="auto">
          <a:xfrm>
            <a:off x="2439414" y="2233335"/>
            <a:ext cx="697992" cy="121426"/>
          </a:xfrm>
          <a:prstGeom prst="bentConnector3">
            <a:avLst/>
          </a:prstGeom>
          <a:noFill/>
          <a:ln w="19050" cap="flat" cmpd="sng" algn="ctr">
            <a:solidFill>
              <a:schemeClr val="tx1"/>
            </a:solidFill>
            <a:prstDash val="solid"/>
            <a:round/>
            <a:headEnd type="none" w="med" len="med"/>
            <a:tailEnd type="arrow"/>
          </a:ln>
          <a:effectLst/>
        </p:spPr>
      </p:cxnSp>
      <p:cxnSp>
        <p:nvCxnSpPr>
          <p:cNvPr id="39" name="Elbow Connector 38"/>
          <p:cNvCxnSpPr>
            <a:stCxn id="14" idx="2"/>
            <a:endCxn id="18" idx="0"/>
          </p:cNvCxnSpPr>
          <p:nvPr/>
        </p:nvCxnSpPr>
        <p:spPr bwMode="auto">
          <a:xfrm>
            <a:off x="5765671" y="3466757"/>
            <a:ext cx="276860" cy="1758009"/>
          </a:xfrm>
          <a:prstGeom prst="bentConnector2">
            <a:avLst/>
          </a:prstGeom>
          <a:noFill/>
          <a:ln w="25400" cap="flat" cmpd="sng" algn="ctr">
            <a:solidFill>
              <a:schemeClr val="tx1"/>
            </a:solidFill>
            <a:prstDash val="solid"/>
            <a:round/>
            <a:headEnd type="none" w="med" len="med"/>
            <a:tailEnd type="arrow"/>
          </a:ln>
          <a:effectLst/>
        </p:spPr>
      </p:cxnSp>
      <p:cxnSp>
        <p:nvCxnSpPr>
          <p:cNvPr id="387" name="Elbow Connector 386"/>
          <p:cNvCxnSpPr>
            <a:stCxn id="15" idx="2"/>
            <a:endCxn id="18" idx="0"/>
          </p:cNvCxnSpPr>
          <p:nvPr/>
        </p:nvCxnSpPr>
        <p:spPr bwMode="auto">
          <a:xfrm>
            <a:off x="5765671" y="3879507"/>
            <a:ext cx="276860" cy="1345259"/>
          </a:xfrm>
          <a:prstGeom prst="bentConnector2">
            <a:avLst/>
          </a:prstGeom>
          <a:noFill/>
          <a:ln w="25400" cap="flat" cmpd="sng" algn="ctr">
            <a:solidFill>
              <a:schemeClr val="tx1"/>
            </a:solidFill>
            <a:prstDash val="solid"/>
            <a:round/>
            <a:headEnd type="none" w="med" len="med"/>
            <a:tailEnd type="arrow"/>
          </a:ln>
          <a:effectLst/>
        </p:spPr>
      </p:cxnSp>
      <p:cxnSp>
        <p:nvCxnSpPr>
          <p:cNvPr id="388" name="Elbow Connector 387"/>
          <p:cNvCxnSpPr>
            <a:stCxn id="16" idx="2"/>
            <a:endCxn id="18" idx="0"/>
          </p:cNvCxnSpPr>
          <p:nvPr/>
        </p:nvCxnSpPr>
        <p:spPr bwMode="auto">
          <a:xfrm>
            <a:off x="5765671" y="4292257"/>
            <a:ext cx="276860" cy="932509"/>
          </a:xfrm>
          <a:prstGeom prst="bentConnector2">
            <a:avLst/>
          </a:prstGeom>
          <a:noFill/>
          <a:ln w="25400" cap="flat" cmpd="sng" algn="ctr">
            <a:solidFill>
              <a:schemeClr val="tx1"/>
            </a:solidFill>
            <a:prstDash val="solid"/>
            <a:round/>
            <a:headEnd type="none" w="med" len="med"/>
            <a:tailEnd type="arrow"/>
          </a:ln>
          <a:effectLst/>
        </p:spPr>
      </p:cxnSp>
      <p:cxnSp>
        <p:nvCxnSpPr>
          <p:cNvPr id="389" name="Elbow Connector 388"/>
          <p:cNvCxnSpPr>
            <a:stCxn id="17" idx="2"/>
            <a:endCxn id="18" idx="0"/>
          </p:cNvCxnSpPr>
          <p:nvPr/>
        </p:nvCxnSpPr>
        <p:spPr bwMode="auto">
          <a:xfrm>
            <a:off x="5765671" y="4705007"/>
            <a:ext cx="276860" cy="519759"/>
          </a:xfrm>
          <a:prstGeom prst="bentConnector2">
            <a:avLst/>
          </a:prstGeom>
          <a:noFill/>
          <a:ln w="25400" cap="flat" cmpd="sng" algn="ctr">
            <a:solidFill>
              <a:schemeClr val="tx1"/>
            </a:solidFill>
            <a:prstDash val="solid"/>
            <a:round/>
            <a:headEnd type="none" w="med" len="med"/>
            <a:tailEnd type="arrow"/>
          </a:ln>
          <a:effectLst/>
        </p:spPr>
      </p:cxnSp>
      <p:cxnSp>
        <p:nvCxnSpPr>
          <p:cNvPr id="47" name="Elbow Connector 46"/>
          <p:cNvCxnSpPr>
            <a:stCxn id="23" idx="3"/>
          </p:cNvCxnSpPr>
          <p:nvPr/>
        </p:nvCxnSpPr>
        <p:spPr bwMode="auto">
          <a:xfrm flipV="1">
            <a:off x="2883406" y="5595991"/>
            <a:ext cx="2508252" cy="1"/>
          </a:xfrm>
          <a:prstGeom prst="bentConnector3">
            <a:avLst/>
          </a:prstGeom>
          <a:noFill/>
          <a:ln w="25400" cap="flat" cmpd="sng" algn="ctr">
            <a:solidFill>
              <a:schemeClr val="tx1"/>
            </a:solidFill>
            <a:prstDash val="solid"/>
            <a:round/>
            <a:headEnd type="none" w="med" len="med"/>
            <a:tailEnd type="arrow"/>
          </a:ln>
          <a:effectLst/>
        </p:spPr>
      </p:cxnSp>
      <p:cxnSp>
        <p:nvCxnSpPr>
          <p:cNvPr id="49" name="Elbow Connector 48"/>
          <p:cNvCxnSpPr>
            <a:endCxn id="19" idx="1"/>
          </p:cNvCxnSpPr>
          <p:nvPr/>
        </p:nvCxnSpPr>
        <p:spPr bwMode="auto">
          <a:xfrm flipV="1">
            <a:off x="6693405" y="5594403"/>
            <a:ext cx="393195" cy="2"/>
          </a:xfrm>
          <a:prstGeom prst="bentConnector3">
            <a:avLst/>
          </a:prstGeom>
          <a:noFill/>
          <a:ln w="25400" cap="flat" cmpd="sng" algn="ctr">
            <a:solidFill>
              <a:schemeClr val="tx1"/>
            </a:solidFill>
            <a:prstDash val="solid"/>
            <a:round/>
            <a:headEnd type="none" w="med" len="med"/>
            <a:tailEnd type="arrow"/>
          </a:ln>
          <a:effectLst/>
        </p:spPr>
      </p:cxnSp>
      <p:cxnSp>
        <p:nvCxnSpPr>
          <p:cNvPr id="52" name="Elbow Connector 51"/>
          <p:cNvCxnSpPr/>
          <p:nvPr/>
        </p:nvCxnSpPr>
        <p:spPr bwMode="auto">
          <a:xfrm rot="10800000">
            <a:off x="3609530" y="4000145"/>
            <a:ext cx="2029270" cy="1465924"/>
          </a:xfrm>
          <a:prstGeom prst="bentConnector3">
            <a:avLst>
              <a:gd name="adj1" fmla="val 112693"/>
            </a:avLst>
          </a:prstGeom>
          <a:noFill/>
          <a:ln w="25400" cap="flat" cmpd="sng" algn="ctr">
            <a:solidFill>
              <a:srgbClr val="FF0000"/>
            </a:solidFill>
            <a:prstDash val="lgDash"/>
            <a:round/>
            <a:headEnd type="none" w="med" len="med"/>
            <a:tailEnd type="arrow"/>
          </a:ln>
          <a:effectLst/>
        </p:spPr>
      </p:cxnSp>
      <p:sp>
        <p:nvSpPr>
          <p:cNvPr id="58" name="TextBox 57"/>
          <p:cNvSpPr txBox="1"/>
          <p:nvPr/>
        </p:nvSpPr>
        <p:spPr>
          <a:xfrm>
            <a:off x="76200" y="1633687"/>
            <a:ext cx="1143000" cy="1169551"/>
          </a:xfrm>
          <a:prstGeom prst="rect">
            <a:avLst/>
          </a:prstGeom>
          <a:noFill/>
        </p:spPr>
        <p:txBody>
          <a:bodyPr wrap="square" rtlCol="0">
            <a:spAutoFit/>
          </a:bodyPr>
          <a:lstStyle/>
          <a:p>
            <a:pPr algn="r"/>
            <a:r>
              <a:rPr lang="en-US" sz="1400" u="sng" dirty="0" smtClean="0"/>
              <a:t>INPUTS</a:t>
            </a:r>
          </a:p>
          <a:p>
            <a:pPr algn="r"/>
            <a:r>
              <a:rPr lang="en-US" sz="1400" dirty="0" smtClean="0"/>
              <a:t>Technology Screen &amp; Potential Analysis</a:t>
            </a:r>
            <a:endParaRPr lang="en-US" sz="1400" dirty="0"/>
          </a:p>
        </p:txBody>
      </p:sp>
      <p:sp>
        <p:nvSpPr>
          <p:cNvPr id="390" name="TextBox 389"/>
          <p:cNvSpPr txBox="1"/>
          <p:nvPr/>
        </p:nvSpPr>
        <p:spPr>
          <a:xfrm>
            <a:off x="152400" y="3804851"/>
            <a:ext cx="1066800" cy="738664"/>
          </a:xfrm>
          <a:prstGeom prst="rect">
            <a:avLst/>
          </a:prstGeom>
          <a:noFill/>
        </p:spPr>
        <p:txBody>
          <a:bodyPr wrap="square" rtlCol="0">
            <a:spAutoFit/>
          </a:bodyPr>
          <a:lstStyle/>
          <a:p>
            <a:pPr algn="r"/>
            <a:r>
              <a:rPr lang="en-US" sz="1400" u="sng" dirty="0" smtClean="0"/>
              <a:t>MODELS</a:t>
            </a:r>
          </a:p>
          <a:p>
            <a:pPr algn="r"/>
            <a:r>
              <a:rPr lang="en-US" sz="1400" dirty="0" smtClean="0"/>
              <a:t>Economic Analysis</a:t>
            </a:r>
            <a:endParaRPr lang="en-US" sz="1400" dirty="0"/>
          </a:p>
        </p:txBody>
      </p:sp>
      <p:cxnSp>
        <p:nvCxnSpPr>
          <p:cNvPr id="65" name="Straight Arrow Connector 64"/>
          <p:cNvCxnSpPr>
            <a:stCxn id="8" idx="2"/>
            <a:endCxn id="9" idx="0"/>
          </p:cNvCxnSpPr>
          <p:nvPr/>
        </p:nvCxnSpPr>
        <p:spPr bwMode="auto">
          <a:xfrm>
            <a:off x="4715381" y="1617970"/>
            <a:ext cx="0" cy="172188"/>
          </a:xfrm>
          <a:prstGeom prst="straightConnector1">
            <a:avLst/>
          </a:prstGeom>
          <a:noFill/>
          <a:ln w="25400" cap="flat" cmpd="sng" algn="ctr">
            <a:solidFill>
              <a:schemeClr val="tx1"/>
            </a:solidFill>
            <a:prstDash val="solid"/>
            <a:round/>
            <a:headEnd type="none" w="med" len="med"/>
            <a:tailEnd type="arrow"/>
          </a:ln>
          <a:effectLst/>
        </p:spPr>
      </p:cxnSp>
      <p:cxnSp>
        <p:nvCxnSpPr>
          <p:cNvPr id="391" name="Straight Arrow Connector 390"/>
          <p:cNvCxnSpPr/>
          <p:nvPr/>
        </p:nvCxnSpPr>
        <p:spPr bwMode="auto">
          <a:xfrm>
            <a:off x="4724906" y="2061147"/>
            <a:ext cx="0" cy="172188"/>
          </a:xfrm>
          <a:prstGeom prst="straightConnector1">
            <a:avLst/>
          </a:prstGeom>
          <a:noFill/>
          <a:ln w="25400" cap="flat" cmpd="sng" algn="ctr">
            <a:solidFill>
              <a:schemeClr val="tx1"/>
            </a:solidFill>
            <a:prstDash val="solid"/>
            <a:round/>
            <a:headEnd type="none" w="med" len="med"/>
            <a:tailEnd type="arrow"/>
          </a:ln>
          <a:effectLst/>
        </p:spPr>
      </p:cxnSp>
      <p:cxnSp>
        <p:nvCxnSpPr>
          <p:cNvPr id="392" name="Straight Arrow Connector 391"/>
          <p:cNvCxnSpPr/>
          <p:nvPr/>
        </p:nvCxnSpPr>
        <p:spPr bwMode="auto">
          <a:xfrm>
            <a:off x="4724906" y="2485565"/>
            <a:ext cx="0" cy="172188"/>
          </a:xfrm>
          <a:prstGeom prst="straightConnector1">
            <a:avLst/>
          </a:prstGeom>
          <a:noFill/>
          <a:ln w="25400" cap="flat" cmpd="sng" algn="ctr">
            <a:solidFill>
              <a:schemeClr val="tx1"/>
            </a:solidFill>
            <a:prstDash val="solid"/>
            <a:round/>
            <a:headEnd type="none" w="med" len="med"/>
            <a:tailEnd type="arrow"/>
          </a:ln>
          <a:effectLst/>
        </p:spPr>
      </p:cxnSp>
      <p:cxnSp>
        <p:nvCxnSpPr>
          <p:cNvPr id="67" name="Elbow Connector 66"/>
          <p:cNvCxnSpPr>
            <a:stCxn id="13" idx="1"/>
          </p:cNvCxnSpPr>
          <p:nvPr/>
        </p:nvCxnSpPr>
        <p:spPr bwMode="auto">
          <a:xfrm rot="10800000" flipH="1" flipV="1">
            <a:off x="3137406" y="2788557"/>
            <a:ext cx="472122" cy="707395"/>
          </a:xfrm>
          <a:prstGeom prst="bentConnector4">
            <a:avLst>
              <a:gd name="adj1" fmla="val -57716"/>
              <a:gd name="adj2" fmla="val 100610"/>
            </a:avLst>
          </a:prstGeom>
          <a:noFill/>
          <a:ln w="25400" cap="flat" cmpd="sng" algn="ctr">
            <a:solidFill>
              <a:schemeClr val="tx1"/>
            </a:solidFill>
            <a:prstDash val="solid"/>
            <a:round/>
            <a:headEnd type="none" w="med" len="med"/>
            <a:tailEnd type="arrow"/>
          </a:ln>
          <a:effectLst/>
        </p:spPr>
      </p:cxnSp>
      <p:sp>
        <p:nvSpPr>
          <p:cNvPr id="393" name="Rounded Rectangle 392"/>
          <p:cNvSpPr/>
          <p:nvPr/>
        </p:nvSpPr>
        <p:spPr bwMode="auto">
          <a:xfrm>
            <a:off x="1213799" y="5105400"/>
            <a:ext cx="1920240" cy="1005840"/>
          </a:xfrm>
          <a:prstGeom prst="roundRect">
            <a:avLst/>
          </a:prstGeom>
          <a:noFill/>
          <a:ln w="28575" cap="flat" cmpd="sng" algn="ctr">
            <a:solidFill>
              <a:srgbClr val="FFC000"/>
            </a:solidFill>
            <a:prstDash val="lgDash"/>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10" charset="0"/>
            </a:endParaRPr>
          </a:p>
        </p:txBody>
      </p:sp>
      <p:sp>
        <p:nvSpPr>
          <p:cNvPr id="394" name="TextBox 393"/>
          <p:cNvSpPr txBox="1"/>
          <p:nvPr/>
        </p:nvSpPr>
        <p:spPr>
          <a:xfrm>
            <a:off x="152400" y="5346710"/>
            <a:ext cx="1066800" cy="738664"/>
          </a:xfrm>
          <a:prstGeom prst="rect">
            <a:avLst/>
          </a:prstGeom>
          <a:noFill/>
        </p:spPr>
        <p:txBody>
          <a:bodyPr wrap="square" rtlCol="0">
            <a:spAutoFit/>
          </a:bodyPr>
          <a:lstStyle/>
          <a:p>
            <a:pPr algn="r"/>
            <a:r>
              <a:rPr lang="en-US" sz="1400" u="sng" dirty="0" smtClean="0"/>
              <a:t>INPUTS</a:t>
            </a:r>
          </a:p>
          <a:p>
            <a:pPr algn="r"/>
            <a:r>
              <a:rPr lang="en-US" sz="1400" dirty="0" smtClean="0"/>
              <a:t>User Adjusts</a:t>
            </a:r>
            <a:endParaRPr lang="en-US" sz="1400" dirty="0"/>
          </a:p>
        </p:txBody>
      </p:sp>
      <p:sp>
        <p:nvSpPr>
          <p:cNvPr id="396" name="Rounded Rectangle 395"/>
          <p:cNvSpPr/>
          <p:nvPr/>
        </p:nvSpPr>
        <p:spPr bwMode="auto">
          <a:xfrm>
            <a:off x="6890002" y="2847625"/>
            <a:ext cx="1949198" cy="3095975"/>
          </a:xfrm>
          <a:prstGeom prst="roundRect">
            <a:avLst/>
          </a:prstGeom>
          <a:noFill/>
          <a:ln w="28575" cap="flat" cmpd="sng" algn="ctr">
            <a:solidFill>
              <a:srgbClr val="00B050"/>
            </a:solidFill>
            <a:prstDash val="lgDash"/>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10" charset="0"/>
            </a:endParaRPr>
          </a:p>
        </p:txBody>
      </p:sp>
      <p:sp>
        <p:nvSpPr>
          <p:cNvPr id="397" name="TextBox 396"/>
          <p:cNvSpPr txBox="1"/>
          <p:nvPr/>
        </p:nvSpPr>
        <p:spPr>
          <a:xfrm>
            <a:off x="7315200" y="1619006"/>
            <a:ext cx="1143000" cy="1169551"/>
          </a:xfrm>
          <a:prstGeom prst="rect">
            <a:avLst/>
          </a:prstGeom>
          <a:noFill/>
        </p:spPr>
        <p:txBody>
          <a:bodyPr wrap="square" rtlCol="0">
            <a:spAutoFit/>
          </a:bodyPr>
          <a:lstStyle/>
          <a:p>
            <a:pPr algn="ctr"/>
            <a:r>
              <a:rPr lang="en-US" sz="1400" u="sng" dirty="0" smtClean="0"/>
              <a:t>OUTPUTS</a:t>
            </a:r>
          </a:p>
          <a:p>
            <a:pPr algn="ctr"/>
            <a:r>
              <a:rPr lang="en-US" sz="1400" dirty="0" smtClean="0"/>
              <a:t>Economic Potential Output by Load Area</a:t>
            </a:r>
            <a:endParaRPr lang="en-US" sz="1400" dirty="0"/>
          </a:p>
        </p:txBody>
      </p:sp>
    </p:spTree>
    <p:extLst>
      <p:ext uri="{BB962C8B-B14F-4D97-AF65-F5344CB8AC3E}">
        <p14:creationId xmlns:p14="http://schemas.microsoft.com/office/powerpoint/2010/main" val="2560990022"/>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z="3200" dirty="0">
                <a:ea typeface="ＭＳ Ｐゴシック"/>
                <a:cs typeface="ＭＳ Ｐゴシック"/>
              </a:rPr>
              <a:t>Con Edison provides electricity to New York City and Westchester</a:t>
            </a:r>
          </a:p>
        </p:txBody>
      </p:sp>
      <p:sp>
        <p:nvSpPr>
          <p:cNvPr id="3076" name="Rectangle 3"/>
          <p:cNvSpPr>
            <a:spLocks noGrp="1" noChangeArrowheads="1"/>
          </p:cNvSpPr>
          <p:nvPr>
            <p:ph sz="half" idx="1"/>
          </p:nvPr>
        </p:nvSpPr>
        <p:spPr/>
        <p:txBody>
          <a:bodyPr/>
          <a:lstStyle/>
          <a:p>
            <a:pPr>
              <a:spcBef>
                <a:spcPts val="900"/>
              </a:spcBef>
            </a:pPr>
            <a:r>
              <a:rPr lang="en-US" sz="2000" b="0" dirty="0" smtClean="0"/>
              <a:t>660 square mile service territory </a:t>
            </a:r>
          </a:p>
          <a:p>
            <a:pPr>
              <a:spcBef>
                <a:spcPts val="900"/>
              </a:spcBef>
            </a:pPr>
            <a:r>
              <a:rPr lang="en-US" sz="2000" b="0" dirty="0" smtClean="0"/>
              <a:t>3.33 million electric customers</a:t>
            </a:r>
            <a:r>
              <a:rPr lang="en-US" sz="2000" dirty="0" smtClean="0"/>
              <a:t>;</a:t>
            </a:r>
            <a:r>
              <a:rPr lang="en-US" sz="2000" b="0" dirty="0" smtClean="0"/>
              <a:t> 9.3 million </a:t>
            </a:r>
            <a:r>
              <a:rPr lang="en-US" sz="2000" dirty="0" smtClean="0"/>
              <a:t>resident population</a:t>
            </a:r>
            <a:endParaRPr lang="en-US" sz="2000" b="0" dirty="0" smtClean="0"/>
          </a:p>
          <a:p>
            <a:pPr>
              <a:spcBef>
                <a:spcPts val="900"/>
              </a:spcBef>
            </a:pPr>
            <a:r>
              <a:rPr lang="en-US" sz="2000" b="0" dirty="0" smtClean="0"/>
              <a:t>2.47 million customers are in network distribution grids</a:t>
            </a:r>
          </a:p>
          <a:p>
            <a:pPr>
              <a:spcBef>
                <a:spcPts val="900"/>
              </a:spcBef>
            </a:pPr>
            <a:r>
              <a:rPr lang="en-US" sz="2000" b="0" dirty="0" smtClean="0"/>
              <a:t>System is 87% underground  and 13% overhead</a:t>
            </a:r>
          </a:p>
          <a:p>
            <a:pPr>
              <a:spcBef>
                <a:spcPts val="900"/>
              </a:spcBef>
            </a:pPr>
            <a:r>
              <a:rPr lang="en-US" sz="2000" dirty="0" smtClean="0"/>
              <a:t>&gt;13,000 MW system peak</a:t>
            </a:r>
            <a:endParaRPr lang="en-US" sz="2000" b="0" dirty="0" smtClean="0"/>
          </a:p>
          <a:p>
            <a:pPr>
              <a:spcBef>
                <a:spcPts val="900"/>
              </a:spcBef>
            </a:pPr>
            <a:r>
              <a:rPr lang="en-US" sz="2000" b="0" dirty="0" smtClean="0"/>
              <a:t>Energy </a:t>
            </a:r>
            <a:r>
              <a:rPr lang="en-US" sz="2000" dirty="0" smtClean="0"/>
              <a:t>d</a:t>
            </a:r>
            <a:r>
              <a:rPr lang="en-US" sz="2000" b="0" dirty="0" smtClean="0"/>
              <a:t>ensity: 20MW/</a:t>
            </a:r>
            <a:r>
              <a:rPr lang="en-US" sz="2000" b="0" dirty="0" err="1" smtClean="0"/>
              <a:t>sq</a:t>
            </a:r>
            <a:r>
              <a:rPr lang="en-US" sz="2000" b="0" dirty="0" smtClean="0"/>
              <a:t> mi; &gt;200 MW/sq mi in parts of NYC</a:t>
            </a:r>
          </a:p>
          <a:p>
            <a:pPr>
              <a:spcBef>
                <a:spcPts val="900"/>
              </a:spcBef>
            </a:pPr>
            <a:r>
              <a:rPr lang="en-US" sz="2000" dirty="0" smtClean="0"/>
              <a:t>Deliver 62.6 million </a:t>
            </a:r>
            <a:r>
              <a:rPr lang="en-US" sz="2000" dirty="0" err="1" smtClean="0"/>
              <a:t>MWhs</a:t>
            </a:r>
            <a:r>
              <a:rPr lang="en-US" sz="2000" dirty="0" smtClean="0"/>
              <a:t>/year</a:t>
            </a:r>
          </a:p>
          <a:p>
            <a:pPr>
              <a:spcBef>
                <a:spcPts val="900"/>
              </a:spcBef>
            </a:pPr>
            <a:r>
              <a:rPr lang="en-US" sz="2000" dirty="0" smtClean="0"/>
              <a:t>$12.3b revenues; $35b in assets</a:t>
            </a:r>
          </a:p>
          <a:p>
            <a:endParaRPr lang="en-US" sz="2000" b="0" dirty="0" smtClean="0"/>
          </a:p>
        </p:txBody>
      </p:sp>
      <p:pic>
        <p:nvPicPr>
          <p:cNvPr id="3077" name="Picture 4" descr="Con Edison Service Territory"/>
          <p:cNvPicPr>
            <a:picLocks noChangeAspect="1" noChangeArrowheads="1"/>
          </p:cNvPicPr>
          <p:nvPr/>
        </p:nvPicPr>
        <p:blipFill>
          <a:blip r:embed="rId3" cstate="print"/>
          <a:srcRect/>
          <a:stretch>
            <a:fillRect/>
          </a:stretch>
        </p:blipFill>
        <p:spPr bwMode="auto">
          <a:xfrm>
            <a:off x="4571999" y="1524000"/>
            <a:ext cx="3957637" cy="4492625"/>
          </a:xfrm>
          <a:prstGeom prst="rect">
            <a:avLst/>
          </a:prstGeom>
          <a:noFill/>
          <a:ln w="9525">
            <a:noFill/>
            <a:miter lim="800000"/>
            <a:headEnd/>
            <a:tailEnd/>
          </a:ln>
        </p:spPr>
      </p:pic>
    </p:spTree>
    <p:extLst>
      <p:ext uri="{BB962C8B-B14F-4D97-AF65-F5344CB8AC3E}">
        <p14:creationId xmlns:p14="http://schemas.microsoft.com/office/powerpoint/2010/main" val="2160560903"/>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80"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914400"/>
            <a:ext cx="5724525" cy="3552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79" name="Picture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71875" y="4076700"/>
            <a:ext cx="1381125" cy="2066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smtClean="0"/>
              <a:t>DSM is integrated into Engineering &amp; Planning</a:t>
            </a:r>
            <a:endParaRPr lang="en-US" dirty="0"/>
          </a:p>
        </p:txBody>
      </p:sp>
      <p:pic>
        <p:nvPicPr>
          <p:cNvPr id="2075"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57975" y="2391698"/>
            <a:ext cx="2181225" cy="819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66" name="Group 65"/>
          <p:cNvGrpSpPr/>
          <p:nvPr/>
        </p:nvGrpSpPr>
        <p:grpSpPr>
          <a:xfrm>
            <a:off x="1409700" y="4467225"/>
            <a:ext cx="2400300" cy="1515468"/>
            <a:chOff x="1409700" y="4467225"/>
            <a:chExt cx="2400300" cy="1515468"/>
          </a:xfrm>
        </p:grpSpPr>
        <p:sp>
          <p:nvSpPr>
            <p:cNvPr id="2108" name="Freeform 2107"/>
            <p:cNvSpPr/>
            <p:nvPr/>
          </p:nvSpPr>
          <p:spPr bwMode="auto">
            <a:xfrm>
              <a:off x="1409700" y="4467225"/>
              <a:ext cx="2400300" cy="1485778"/>
            </a:xfrm>
            <a:custGeom>
              <a:avLst/>
              <a:gdLst>
                <a:gd name="connsiteX0" fmla="*/ 0 w 2628900"/>
                <a:gd name="connsiteY0" fmla="*/ 0 h 1409700"/>
                <a:gd name="connsiteX1" fmla="*/ 533400 w 2628900"/>
                <a:gd name="connsiteY1" fmla="*/ 828675 h 1409700"/>
                <a:gd name="connsiteX2" fmla="*/ 1457325 w 2628900"/>
                <a:gd name="connsiteY2" fmla="*/ 1285875 h 1409700"/>
                <a:gd name="connsiteX3" fmla="*/ 2628900 w 2628900"/>
                <a:gd name="connsiteY3" fmla="*/ 1409700 h 1409700"/>
                <a:gd name="connsiteX0" fmla="*/ 0 w 2628900"/>
                <a:gd name="connsiteY0" fmla="*/ 0 h 1409700"/>
                <a:gd name="connsiteX1" fmla="*/ 293460 w 2628900"/>
                <a:gd name="connsiteY1" fmla="*/ 837713 h 1409700"/>
                <a:gd name="connsiteX2" fmla="*/ 1457325 w 2628900"/>
                <a:gd name="connsiteY2" fmla="*/ 1285875 h 1409700"/>
                <a:gd name="connsiteX3" fmla="*/ 2628900 w 2628900"/>
                <a:gd name="connsiteY3" fmla="*/ 1409700 h 1409700"/>
                <a:gd name="connsiteX0" fmla="*/ 0 w 2628900"/>
                <a:gd name="connsiteY0" fmla="*/ 0 h 1409700"/>
                <a:gd name="connsiteX1" fmla="*/ 293460 w 2628900"/>
                <a:gd name="connsiteY1" fmla="*/ 837713 h 1409700"/>
                <a:gd name="connsiteX2" fmla="*/ 1457325 w 2628900"/>
                <a:gd name="connsiteY2" fmla="*/ 1285875 h 1409700"/>
                <a:gd name="connsiteX3" fmla="*/ 2628900 w 2628900"/>
                <a:gd name="connsiteY3" fmla="*/ 1409700 h 1409700"/>
                <a:gd name="connsiteX0" fmla="*/ 0 w 2628900"/>
                <a:gd name="connsiteY0" fmla="*/ 0 h 1409700"/>
                <a:gd name="connsiteX1" fmla="*/ 397782 w 2628900"/>
                <a:gd name="connsiteY1" fmla="*/ 946160 h 1409700"/>
                <a:gd name="connsiteX2" fmla="*/ 1457325 w 2628900"/>
                <a:gd name="connsiteY2" fmla="*/ 1285875 h 1409700"/>
                <a:gd name="connsiteX3" fmla="*/ 2628900 w 2628900"/>
                <a:gd name="connsiteY3" fmla="*/ 1409700 h 1409700"/>
                <a:gd name="connsiteX0" fmla="*/ 0 w 2628900"/>
                <a:gd name="connsiteY0" fmla="*/ 0 h 1409700"/>
                <a:gd name="connsiteX1" fmla="*/ 397782 w 2628900"/>
                <a:gd name="connsiteY1" fmla="*/ 946160 h 1409700"/>
                <a:gd name="connsiteX2" fmla="*/ 1457325 w 2628900"/>
                <a:gd name="connsiteY2" fmla="*/ 1285875 h 1409700"/>
                <a:gd name="connsiteX3" fmla="*/ 2628900 w 2628900"/>
                <a:gd name="connsiteY3" fmla="*/ 1409700 h 1409700"/>
              </a:gdLst>
              <a:ahLst/>
              <a:cxnLst>
                <a:cxn ang="0">
                  <a:pos x="connsiteX0" y="connsiteY0"/>
                </a:cxn>
                <a:cxn ang="0">
                  <a:pos x="connsiteX1" y="connsiteY1"/>
                </a:cxn>
                <a:cxn ang="0">
                  <a:pos x="connsiteX2" y="connsiteY2"/>
                </a:cxn>
                <a:cxn ang="0">
                  <a:pos x="connsiteX3" y="connsiteY3"/>
                </a:cxn>
              </a:cxnLst>
              <a:rect l="l" t="t" r="r" b="b"/>
              <a:pathLst>
                <a:path w="2628900" h="1409700">
                  <a:moveTo>
                    <a:pt x="0" y="0"/>
                  </a:moveTo>
                  <a:cubicBezTo>
                    <a:pt x="40935" y="352368"/>
                    <a:pt x="29709" y="722811"/>
                    <a:pt x="397782" y="946160"/>
                  </a:cubicBezTo>
                  <a:cubicBezTo>
                    <a:pt x="765855" y="1169509"/>
                    <a:pt x="1085472" y="1208618"/>
                    <a:pt x="1457325" y="1285875"/>
                  </a:cubicBezTo>
                  <a:cubicBezTo>
                    <a:pt x="1829178" y="1363132"/>
                    <a:pt x="2435225" y="1376363"/>
                    <a:pt x="2628900" y="1409700"/>
                  </a:cubicBezTo>
                </a:path>
              </a:pathLst>
            </a:custGeom>
            <a:noFill/>
            <a:ln w="19050" cap="flat" cmpd="sng" algn="ctr">
              <a:solidFill>
                <a:schemeClr val="bg1">
                  <a:lumMod val="50000"/>
                </a:schemeClr>
              </a:solidFill>
              <a:prstDash val="lgDash"/>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10" charset="0"/>
              </a:endParaRPr>
            </a:p>
          </p:txBody>
        </p:sp>
        <p:sp>
          <p:nvSpPr>
            <p:cNvPr id="65" name="Flowchart: Extract 64"/>
            <p:cNvSpPr/>
            <p:nvPr/>
          </p:nvSpPr>
          <p:spPr bwMode="auto">
            <a:xfrm rot="5400000">
              <a:off x="3677678" y="5868393"/>
              <a:ext cx="91440" cy="137160"/>
            </a:xfrm>
            <a:prstGeom prst="flowChartExtract">
              <a:avLst/>
            </a:prstGeom>
            <a:solidFill>
              <a:schemeClr val="bg1"/>
            </a:solidFill>
            <a:ln w="2540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10" charset="0"/>
              </a:endParaRPr>
            </a:p>
          </p:txBody>
        </p:sp>
      </p:grpSp>
      <p:grpSp>
        <p:nvGrpSpPr>
          <p:cNvPr id="67" name="Group 66"/>
          <p:cNvGrpSpPr/>
          <p:nvPr/>
        </p:nvGrpSpPr>
        <p:grpSpPr>
          <a:xfrm>
            <a:off x="4408980" y="3203599"/>
            <a:ext cx="1050824" cy="2720951"/>
            <a:chOff x="4408980" y="3203599"/>
            <a:chExt cx="1050824" cy="2720951"/>
          </a:xfrm>
        </p:grpSpPr>
        <p:sp>
          <p:nvSpPr>
            <p:cNvPr id="64" name="Freeform 63"/>
            <p:cNvSpPr/>
            <p:nvPr/>
          </p:nvSpPr>
          <p:spPr bwMode="auto">
            <a:xfrm>
              <a:off x="4455420" y="3203599"/>
              <a:ext cx="1004384" cy="2720951"/>
            </a:xfrm>
            <a:custGeom>
              <a:avLst/>
              <a:gdLst>
                <a:gd name="connsiteX0" fmla="*/ 524474 w 1040406"/>
                <a:gd name="connsiteY0" fmla="*/ 2705100 h 2705100"/>
                <a:gd name="connsiteX1" fmla="*/ 991199 w 1040406"/>
                <a:gd name="connsiteY1" fmla="*/ 1905000 h 2705100"/>
                <a:gd name="connsiteX2" fmla="*/ 934049 w 1040406"/>
                <a:gd name="connsiteY2" fmla="*/ 638175 h 2705100"/>
                <a:gd name="connsiteX3" fmla="*/ 172049 w 1040406"/>
                <a:gd name="connsiteY3" fmla="*/ 466725 h 2705100"/>
                <a:gd name="connsiteX4" fmla="*/ 599 w 1040406"/>
                <a:gd name="connsiteY4" fmla="*/ 0 h 2705100"/>
                <a:gd name="connsiteX0" fmla="*/ 505897 w 1021829"/>
                <a:gd name="connsiteY0" fmla="*/ 2695575 h 2695575"/>
                <a:gd name="connsiteX1" fmla="*/ 972622 w 1021829"/>
                <a:gd name="connsiteY1" fmla="*/ 1895475 h 2695575"/>
                <a:gd name="connsiteX2" fmla="*/ 915472 w 1021829"/>
                <a:gd name="connsiteY2" fmla="*/ 628650 h 2695575"/>
                <a:gd name="connsiteX3" fmla="*/ 153472 w 1021829"/>
                <a:gd name="connsiteY3" fmla="*/ 457200 h 2695575"/>
                <a:gd name="connsiteX4" fmla="*/ 1072 w 1021829"/>
                <a:gd name="connsiteY4" fmla="*/ 0 h 2695575"/>
                <a:gd name="connsiteX0" fmla="*/ 505049 w 1017431"/>
                <a:gd name="connsiteY0" fmla="*/ 2695575 h 2695575"/>
                <a:gd name="connsiteX1" fmla="*/ 971774 w 1017431"/>
                <a:gd name="connsiteY1" fmla="*/ 1895475 h 2695575"/>
                <a:gd name="connsiteX2" fmla="*/ 914624 w 1017431"/>
                <a:gd name="connsiteY2" fmla="*/ 628650 h 2695575"/>
                <a:gd name="connsiteX3" fmla="*/ 219299 w 1017431"/>
                <a:gd name="connsiteY3" fmla="*/ 533400 h 2695575"/>
                <a:gd name="connsiteX4" fmla="*/ 224 w 1017431"/>
                <a:gd name="connsiteY4" fmla="*/ 0 h 2695575"/>
                <a:gd name="connsiteX0" fmla="*/ 505052 w 1021953"/>
                <a:gd name="connsiteY0" fmla="*/ 2695575 h 2695575"/>
                <a:gd name="connsiteX1" fmla="*/ 971777 w 1021953"/>
                <a:gd name="connsiteY1" fmla="*/ 1895475 h 2695575"/>
                <a:gd name="connsiteX2" fmla="*/ 924152 w 1021953"/>
                <a:gd name="connsiteY2" fmla="*/ 819150 h 2695575"/>
                <a:gd name="connsiteX3" fmla="*/ 219302 w 1021953"/>
                <a:gd name="connsiteY3" fmla="*/ 533400 h 2695575"/>
                <a:gd name="connsiteX4" fmla="*/ 227 w 1021953"/>
                <a:gd name="connsiteY4" fmla="*/ 0 h 2695575"/>
                <a:gd name="connsiteX0" fmla="*/ 505052 w 1016071"/>
                <a:gd name="connsiteY0" fmla="*/ 2695575 h 2695575"/>
                <a:gd name="connsiteX1" fmla="*/ 962252 w 1016071"/>
                <a:gd name="connsiteY1" fmla="*/ 1905000 h 2695575"/>
                <a:gd name="connsiteX2" fmla="*/ 924152 w 1016071"/>
                <a:gd name="connsiteY2" fmla="*/ 819150 h 2695575"/>
                <a:gd name="connsiteX3" fmla="*/ 219302 w 1016071"/>
                <a:gd name="connsiteY3" fmla="*/ 533400 h 2695575"/>
                <a:gd name="connsiteX4" fmla="*/ 227 w 1016071"/>
                <a:gd name="connsiteY4" fmla="*/ 0 h 2695575"/>
                <a:gd name="connsiteX0" fmla="*/ 505052 w 996755"/>
                <a:gd name="connsiteY0" fmla="*/ 2695575 h 2695575"/>
                <a:gd name="connsiteX1" fmla="*/ 819377 w 996755"/>
                <a:gd name="connsiteY1" fmla="*/ 2581275 h 2695575"/>
                <a:gd name="connsiteX2" fmla="*/ 962252 w 996755"/>
                <a:gd name="connsiteY2" fmla="*/ 1905000 h 2695575"/>
                <a:gd name="connsiteX3" fmla="*/ 924152 w 996755"/>
                <a:gd name="connsiteY3" fmla="*/ 819150 h 2695575"/>
                <a:gd name="connsiteX4" fmla="*/ 219302 w 996755"/>
                <a:gd name="connsiteY4" fmla="*/ 533400 h 2695575"/>
                <a:gd name="connsiteX5" fmla="*/ 227 w 996755"/>
                <a:gd name="connsiteY5" fmla="*/ 0 h 2695575"/>
                <a:gd name="connsiteX0" fmla="*/ 510429 w 1002132"/>
                <a:gd name="connsiteY0" fmla="*/ 2695575 h 2695575"/>
                <a:gd name="connsiteX1" fmla="*/ 824754 w 1002132"/>
                <a:gd name="connsiteY1" fmla="*/ 2581275 h 2695575"/>
                <a:gd name="connsiteX2" fmla="*/ 967629 w 1002132"/>
                <a:gd name="connsiteY2" fmla="*/ 1905000 h 2695575"/>
                <a:gd name="connsiteX3" fmla="*/ 929529 w 1002132"/>
                <a:gd name="connsiteY3" fmla="*/ 819150 h 2695575"/>
                <a:gd name="connsiteX4" fmla="*/ 224679 w 1002132"/>
                <a:gd name="connsiteY4" fmla="*/ 533400 h 2695575"/>
                <a:gd name="connsiteX5" fmla="*/ 5604 w 1002132"/>
                <a:gd name="connsiteY5" fmla="*/ 0 h 2695575"/>
                <a:gd name="connsiteX0" fmla="*/ 505053 w 996756"/>
                <a:gd name="connsiteY0" fmla="*/ 2743200 h 2743200"/>
                <a:gd name="connsiteX1" fmla="*/ 819378 w 996756"/>
                <a:gd name="connsiteY1" fmla="*/ 2628900 h 2743200"/>
                <a:gd name="connsiteX2" fmla="*/ 962253 w 996756"/>
                <a:gd name="connsiteY2" fmla="*/ 1952625 h 2743200"/>
                <a:gd name="connsiteX3" fmla="*/ 924153 w 996756"/>
                <a:gd name="connsiteY3" fmla="*/ 866775 h 2743200"/>
                <a:gd name="connsiteX4" fmla="*/ 219303 w 996756"/>
                <a:gd name="connsiteY4" fmla="*/ 581025 h 2743200"/>
                <a:gd name="connsiteX5" fmla="*/ 228 w 996756"/>
                <a:gd name="connsiteY5" fmla="*/ 0 h 2743200"/>
                <a:gd name="connsiteX0" fmla="*/ 507824 w 999527"/>
                <a:gd name="connsiteY0" fmla="*/ 2743200 h 2743200"/>
                <a:gd name="connsiteX1" fmla="*/ 822149 w 999527"/>
                <a:gd name="connsiteY1" fmla="*/ 2628900 h 2743200"/>
                <a:gd name="connsiteX2" fmla="*/ 965024 w 999527"/>
                <a:gd name="connsiteY2" fmla="*/ 1952625 h 2743200"/>
                <a:gd name="connsiteX3" fmla="*/ 926924 w 999527"/>
                <a:gd name="connsiteY3" fmla="*/ 866775 h 2743200"/>
                <a:gd name="connsiteX4" fmla="*/ 222074 w 999527"/>
                <a:gd name="connsiteY4" fmla="*/ 581025 h 2743200"/>
                <a:gd name="connsiteX5" fmla="*/ 2999 w 999527"/>
                <a:gd name="connsiteY5" fmla="*/ 0 h 2743200"/>
                <a:gd name="connsiteX0" fmla="*/ 279224 w 999527"/>
                <a:gd name="connsiteY0" fmla="*/ 2752725 h 2752725"/>
                <a:gd name="connsiteX1" fmla="*/ 822149 w 999527"/>
                <a:gd name="connsiteY1" fmla="*/ 2628900 h 2752725"/>
                <a:gd name="connsiteX2" fmla="*/ 965024 w 999527"/>
                <a:gd name="connsiteY2" fmla="*/ 1952625 h 2752725"/>
                <a:gd name="connsiteX3" fmla="*/ 926924 w 999527"/>
                <a:gd name="connsiteY3" fmla="*/ 866775 h 2752725"/>
                <a:gd name="connsiteX4" fmla="*/ 222074 w 999527"/>
                <a:gd name="connsiteY4" fmla="*/ 581025 h 2752725"/>
                <a:gd name="connsiteX5" fmla="*/ 2999 w 999527"/>
                <a:gd name="connsiteY5" fmla="*/ 0 h 2752725"/>
                <a:gd name="connsiteX0" fmla="*/ 276453 w 996756"/>
                <a:gd name="connsiteY0" fmla="*/ 2720951 h 2720951"/>
                <a:gd name="connsiteX1" fmla="*/ 819378 w 996756"/>
                <a:gd name="connsiteY1" fmla="*/ 2597126 h 2720951"/>
                <a:gd name="connsiteX2" fmla="*/ 962253 w 996756"/>
                <a:gd name="connsiteY2" fmla="*/ 1920851 h 2720951"/>
                <a:gd name="connsiteX3" fmla="*/ 924153 w 996756"/>
                <a:gd name="connsiteY3" fmla="*/ 835001 h 2720951"/>
                <a:gd name="connsiteX4" fmla="*/ 219303 w 996756"/>
                <a:gd name="connsiteY4" fmla="*/ 549251 h 2720951"/>
                <a:gd name="connsiteX5" fmla="*/ 228 w 996756"/>
                <a:gd name="connsiteY5" fmla="*/ 0 h 2720951"/>
                <a:gd name="connsiteX0" fmla="*/ 278505 w 1004384"/>
                <a:gd name="connsiteY0" fmla="*/ 2720951 h 2720951"/>
                <a:gd name="connsiteX1" fmla="*/ 821430 w 1004384"/>
                <a:gd name="connsiteY1" fmla="*/ 2597126 h 2720951"/>
                <a:gd name="connsiteX2" fmla="*/ 964305 w 1004384"/>
                <a:gd name="connsiteY2" fmla="*/ 1920851 h 2720951"/>
                <a:gd name="connsiteX3" fmla="*/ 926205 w 1004384"/>
                <a:gd name="connsiteY3" fmla="*/ 835001 h 2720951"/>
                <a:gd name="connsiteX4" fmla="*/ 140154 w 1004384"/>
                <a:gd name="connsiteY4" fmla="*/ 556312 h 2720951"/>
                <a:gd name="connsiteX5" fmla="*/ 2280 w 1004384"/>
                <a:gd name="connsiteY5" fmla="*/ 0 h 2720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4384" h="2720951">
                  <a:moveTo>
                    <a:pt x="278505" y="2720951"/>
                  </a:moveTo>
                  <a:cubicBezTo>
                    <a:pt x="308667" y="2679676"/>
                    <a:pt x="745230" y="2728889"/>
                    <a:pt x="821430" y="2597126"/>
                  </a:cubicBezTo>
                  <a:cubicBezTo>
                    <a:pt x="897630" y="2465363"/>
                    <a:pt x="946843" y="2214538"/>
                    <a:pt x="964305" y="1920851"/>
                  </a:cubicBezTo>
                  <a:cubicBezTo>
                    <a:pt x="981767" y="1627164"/>
                    <a:pt x="1063564" y="1062424"/>
                    <a:pt x="926205" y="835001"/>
                  </a:cubicBezTo>
                  <a:cubicBezTo>
                    <a:pt x="788847" y="607578"/>
                    <a:pt x="294141" y="695479"/>
                    <a:pt x="140154" y="556312"/>
                  </a:cubicBezTo>
                  <a:cubicBezTo>
                    <a:pt x="-13833" y="417145"/>
                    <a:pt x="-2483" y="42862"/>
                    <a:pt x="2280" y="0"/>
                  </a:cubicBezTo>
                </a:path>
              </a:pathLst>
            </a:custGeom>
            <a:noFill/>
            <a:ln w="19050" cap="flat" cmpd="sng" algn="ctr">
              <a:solidFill>
                <a:schemeClr val="bg1">
                  <a:lumMod val="50000"/>
                </a:schemeClr>
              </a:solidFill>
              <a:prstDash val="lgDash"/>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10" charset="0"/>
              </a:endParaRPr>
            </a:p>
          </p:txBody>
        </p:sp>
        <p:sp>
          <p:nvSpPr>
            <p:cNvPr id="99" name="Flowchart: Extract 98"/>
            <p:cNvSpPr/>
            <p:nvPr/>
          </p:nvSpPr>
          <p:spPr bwMode="auto">
            <a:xfrm>
              <a:off x="4408980" y="3226594"/>
              <a:ext cx="91440" cy="137160"/>
            </a:xfrm>
            <a:prstGeom prst="flowChartExtract">
              <a:avLst/>
            </a:prstGeom>
            <a:solidFill>
              <a:schemeClr val="bg1"/>
            </a:solidFill>
            <a:ln w="2540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10" charset="0"/>
              </a:endParaRPr>
            </a:p>
          </p:txBody>
        </p:sp>
      </p:grpSp>
      <p:grpSp>
        <p:nvGrpSpPr>
          <p:cNvPr id="68" name="Group 67"/>
          <p:cNvGrpSpPr/>
          <p:nvPr/>
        </p:nvGrpSpPr>
        <p:grpSpPr>
          <a:xfrm>
            <a:off x="4988951" y="3219450"/>
            <a:ext cx="781293" cy="2693483"/>
            <a:chOff x="4988951" y="3219450"/>
            <a:chExt cx="781293" cy="2693483"/>
          </a:xfrm>
        </p:grpSpPr>
        <p:sp>
          <p:nvSpPr>
            <p:cNvPr id="2111" name="Freeform 2110"/>
            <p:cNvSpPr/>
            <p:nvPr/>
          </p:nvSpPr>
          <p:spPr bwMode="auto">
            <a:xfrm>
              <a:off x="4988951" y="3219450"/>
              <a:ext cx="735573" cy="2693483"/>
            </a:xfrm>
            <a:custGeom>
              <a:avLst/>
              <a:gdLst>
                <a:gd name="connsiteX0" fmla="*/ 0 w 850738"/>
                <a:gd name="connsiteY0" fmla="*/ 2724150 h 2724150"/>
                <a:gd name="connsiteX1" fmla="*/ 457200 w 850738"/>
                <a:gd name="connsiteY1" fmla="*/ 2457450 h 2724150"/>
                <a:gd name="connsiteX2" fmla="*/ 809625 w 850738"/>
                <a:gd name="connsiteY2" fmla="*/ 1714500 h 2724150"/>
                <a:gd name="connsiteX3" fmla="*/ 847725 w 850738"/>
                <a:gd name="connsiteY3" fmla="*/ 0 h 2724150"/>
                <a:gd name="connsiteX0" fmla="*/ 0 w 823573"/>
                <a:gd name="connsiteY0" fmla="*/ 2714625 h 2714625"/>
                <a:gd name="connsiteX1" fmla="*/ 457200 w 823573"/>
                <a:gd name="connsiteY1" fmla="*/ 2447925 h 2714625"/>
                <a:gd name="connsiteX2" fmla="*/ 809625 w 823573"/>
                <a:gd name="connsiteY2" fmla="*/ 1704975 h 2714625"/>
                <a:gd name="connsiteX3" fmla="*/ 762000 w 823573"/>
                <a:gd name="connsiteY3" fmla="*/ 0 h 2714625"/>
                <a:gd name="connsiteX0" fmla="*/ 0 w 762000"/>
                <a:gd name="connsiteY0" fmla="*/ 2714625 h 2714625"/>
                <a:gd name="connsiteX1" fmla="*/ 457200 w 762000"/>
                <a:gd name="connsiteY1" fmla="*/ 2447925 h 2714625"/>
                <a:gd name="connsiteX2" fmla="*/ 704850 w 762000"/>
                <a:gd name="connsiteY2" fmla="*/ 1714500 h 2714625"/>
                <a:gd name="connsiteX3" fmla="*/ 762000 w 762000"/>
                <a:gd name="connsiteY3" fmla="*/ 0 h 2714625"/>
                <a:gd name="connsiteX0" fmla="*/ 0 w 762000"/>
                <a:gd name="connsiteY0" fmla="*/ 2714625 h 2714625"/>
                <a:gd name="connsiteX1" fmla="*/ 457200 w 762000"/>
                <a:gd name="connsiteY1" fmla="*/ 2533650 h 2714625"/>
                <a:gd name="connsiteX2" fmla="*/ 704850 w 762000"/>
                <a:gd name="connsiteY2" fmla="*/ 1714500 h 2714625"/>
                <a:gd name="connsiteX3" fmla="*/ 762000 w 762000"/>
                <a:gd name="connsiteY3" fmla="*/ 0 h 2714625"/>
                <a:gd name="connsiteX0" fmla="*/ 0 w 735573"/>
                <a:gd name="connsiteY0" fmla="*/ 2693483 h 2693483"/>
                <a:gd name="connsiteX1" fmla="*/ 430773 w 735573"/>
                <a:gd name="connsiteY1" fmla="*/ 2533650 h 2693483"/>
                <a:gd name="connsiteX2" fmla="*/ 678423 w 735573"/>
                <a:gd name="connsiteY2" fmla="*/ 1714500 h 2693483"/>
                <a:gd name="connsiteX3" fmla="*/ 735573 w 735573"/>
                <a:gd name="connsiteY3" fmla="*/ 0 h 2693483"/>
              </a:gdLst>
              <a:ahLst/>
              <a:cxnLst>
                <a:cxn ang="0">
                  <a:pos x="connsiteX0" y="connsiteY0"/>
                </a:cxn>
                <a:cxn ang="0">
                  <a:pos x="connsiteX1" y="connsiteY1"/>
                </a:cxn>
                <a:cxn ang="0">
                  <a:pos x="connsiteX2" y="connsiteY2"/>
                </a:cxn>
                <a:cxn ang="0">
                  <a:pos x="connsiteX3" y="connsiteY3"/>
                </a:cxn>
              </a:cxnLst>
              <a:rect l="l" t="t" r="r" b="b"/>
              <a:pathLst>
                <a:path w="735573" h="2693483">
                  <a:moveTo>
                    <a:pt x="0" y="2693483"/>
                  </a:moveTo>
                  <a:cubicBezTo>
                    <a:pt x="161131" y="2644270"/>
                    <a:pt x="317703" y="2696814"/>
                    <a:pt x="430773" y="2533650"/>
                  </a:cubicBezTo>
                  <a:cubicBezTo>
                    <a:pt x="543843" y="2370486"/>
                    <a:pt x="627623" y="2136775"/>
                    <a:pt x="678423" y="1714500"/>
                  </a:cubicBezTo>
                  <a:cubicBezTo>
                    <a:pt x="729223" y="1292225"/>
                    <a:pt x="729223" y="288925"/>
                    <a:pt x="735573" y="0"/>
                  </a:cubicBezTo>
                </a:path>
              </a:pathLst>
            </a:custGeom>
            <a:noFill/>
            <a:ln w="19050" cap="flat" cmpd="sng" algn="ctr">
              <a:solidFill>
                <a:schemeClr val="bg1">
                  <a:lumMod val="50000"/>
                </a:schemeClr>
              </a:solidFill>
              <a:prstDash val="lgDash"/>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10" charset="0"/>
              </a:endParaRPr>
            </a:p>
          </p:txBody>
        </p:sp>
        <p:sp>
          <p:nvSpPr>
            <p:cNvPr id="100" name="Flowchart: Extract 99"/>
            <p:cNvSpPr/>
            <p:nvPr/>
          </p:nvSpPr>
          <p:spPr bwMode="auto">
            <a:xfrm>
              <a:off x="5678804" y="3226594"/>
              <a:ext cx="91440" cy="137160"/>
            </a:xfrm>
            <a:prstGeom prst="flowChartExtract">
              <a:avLst/>
            </a:prstGeom>
            <a:solidFill>
              <a:schemeClr val="bg1"/>
            </a:solidFill>
            <a:ln w="2540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10" charset="0"/>
              </a:endParaRPr>
            </a:p>
          </p:txBody>
        </p:sp>
      </p:grpSp>
      <p:grpSp>
        <p:nvGrpSpPr>
          <p:cNvPr id="69" name="Group 68"/>
          <p:cNvGrpSpPr/>
          <p:nvPr/>
        </p:nvGrpSpPr>
        <p:grpSpPr>
          <a:xfrm>
            <a:off x="4962525" y="3219450"/>
            <a:ext cx="2215515" cy="2695575"/>
            <a:chOff x="4962525" y="3219450"/>
            <a:chExt cx="2215515" cy="2695575"/>
          </a:xfrm>
        </p:grpSpPr>
        <p:sp>
          <p:nvSpPr>
            <p:cNvPr id="2110" name="Freeform 2109"/>
            <p:cNvSpPr/>
            <p:nvPr/>
          </p:nvSpPr>
          <p:spPr bwMode="auto">
            <a:xfrm>
              <a:off x="4962525" y="3221831"/>
              <a:ext cx="2174081" cy="2693194"/>
            </a:xfrm>
            <a:custGeom>
              <a:avLst/>
              <a:gdLst>
                <a:gd name="connsiteX0" fmla="*/ 0 w 2394585"/>
                <a:gd name="connsiteY0" fmla="*/ 2714625 h 2714625"/>
                <a:gd name="connsiteX1" fmla="*/ 1924050 w 2394585"/>
                <a:gd name="connsiteY1" fmla="*/ 2457450 h 2714625"/>
                <a:gd name="connsiteX2" fmla="*/ 2371725 w 2394585"/>
                <a:gd name="connsiteY2" fmla="*/ 1771650 h 2714625"/>
                <a:gd name="connsiteX3" fmla="*/ 2333625 w 2394585"/>
                <a:gd name="connsiteY3" fmla="*/ 0 h 2714625"/>
                <a:gd name="connsiteX0" fmla="*/ 0 w 2376474"/>
                <a:gd name="connsiteY0" fmla="*/ 2724150 h 2724150"/>
                <a:gd name="connsiteX1" fmla="*/ 1924050 w 2376474"/>
                <a:gd name="connsiteY1" fmla="*/ 2466975 h 2724150"/>
                <a:gd name="connsiteX2" fmla="*/ 2371725 w 2376474"/>
                <a:gd name="connsiteY2" fmla="*/ 1781175 h 2724150"/>
                <a:gd name="connsiteX3" fmla="*/ 2171700 w 2376474"/>
                <a:gd name="connsiteY3" fmla="*/ 0 h 2724150"/>
                <a:gd name="connsiteX0" fmla="*/ 0 w 2173543"/>
                <a:gd name="connsiteY0" fmla="*/ 2724150 h 2724150"/>
                <a:gd name="connsiteX1" fmla="*/ 1924050 w 2173543"/>
                <a:gd name="connsiteY1" fmla="*/ 2466975 h 2724150"/>
                <a:gd name="connsiteX2" fmla="*/ 2143125 w 2173543"/>
                <a:gd name="connsiteY2" fmla="*/ 1752600 h 2724150"/>
                <a:gd name="connsiteX3" fmla="*/ 2171700 w 2173543"/>
                <a:gd name="connsiteY3" fmla="*/ 0 h 2724150"/>
                <a:gd name="connsiteX0" fmla="*/ 0 w 2196418"/>
                <a:gd name="connsiteY0" fmla="*/ 2724150 h 2724150"/>
                <a:gd name="connsiteX1" fmla="*/ 1571625 w 2196418"/>
                <a:gd name="connsiteY1" fmla="*/ 2524125 h 2724150"/>
                <a:gd name="connsiteX2" fmla="*/ 2143125 w 2196418"/>
                <a:gd name="connsiteY2" fmla="*/ 1752600 h 2724150"/>
                <a:gd name="connsiteX3" fmla="*/ 2171700 w 2196418"/>
                <a:gd name="connsiteY3" fmla="*/ 0 h 2724150"/>
                <a:gd name="connsiteX0" fmla="*/ 0 w 2171700"/>
                <a:gd name="connsiteY0" fmla="*/ 2724150 h 2724150"/>
                <a:gd name="connsiteX1" fmla="*/ 1571625 w 2171700"/>
                <a:gd name="connsiteY1" fmla="*/ 2524125 h 2724150"/>
                <a:gd name="connsiteX2" fmla="*/ 2028825 w 2171700"/>
                <a:gd name="connsiteY2" fmla="*/ 1771650 h 2724150"/>
                <a:gd name="connsiteX3" fmla="*/ 2171700 w 2171700"/>
                <a:gd name="connsiteY3" fmla="*/ 0 h 2724150"/>
                <a:gd name="connsiteX0" fmla="*/ 0 w 2171700"/>
                <a:gd name="connsiteY0" fmla="*/ 2724150 h 2724150"/>
                <a:gd name="connsiteX1" fmla="*/ 1419225 w 2171700"/>
                <a:gd name="connsiteY1" fmla="*/ 2562225 h 2724150"/>
                <a:gd name="connsiteX2" fmla="*/ 2028825 w 2171700"/>
                <a:gd name="connsiteY2" fmla="*/ 1771650 h 2724150"/>
                <a:gd name="connsiteX3" fmla="*/ 2171700 w 2171700"/>
                <a:gd name="connsiteY3" fmla="*/ 0 h 2724150"/>
                <a:gd name="connsiteX0" fmla="*/ 0 w 2174081"/>
                <a:gd name="connsiteY0" fmla="*/ 2693194 h 2693194"/>
                <a:gd name="connsiteX1" fmla="*/ 1419225 w 2174081"/>
                <a:gd name="connsiteY1" fmla="*/ 2531269 h 2693194"/>
                <a:gd name="connsiteX2" fmla="*/ 2028825 w 2174081"/>
                <a:gd name="connsiteY2" fmla="*/ 1740694 h 2693194"/>
                <a:gd name="connsiteX3" fmla="*/ 2174081 w 2174081"/>
                <a:gd name="connsiteY3" fmla="*/ 0 h 2693194"/>
              </a:gdLst>
              <a:ahLst/>
              <a:cxnLst>
                <a:cxn ang="0">
                  <a:pos x="connsiteX0" y="connsiteY0"/>
                </a:cxn>
                <a:cxn ang="0">
                  <a:pos x="connsiteX1" y="connsiteY1"/>
                </a:cxn>
                <a:cxn ang="0">
                  <a:pos x="connsiteX2" y="connsiteY2"/>
                </a:cxn>
                <a:cxn ang="0">
                  <a:pos x="connsiteX3" y="connsiteY3"/>
                </a:cxn>
              </a:cxnLst>
              <a:rect l="l" t="t" r="r" b="b"/>
              <a:pathLst>
                <a:path w="2174081" h="2693194">
                  <a:moveTo>
                    <a:pt x="0" y="2693194"/>
                  </a:moveTo>
                  <a:cubicBezTo>
                    <a:pt x="764381" y="2643187"/>
                    <a:pt x="1081088" y="2690019"/>
                    <a:pt x="1419225" y="2531269"/>
                  </a:cubicBezTo>
                  <a:cubicBezTo>
                    <a:pt x="1757362" y="2372519"/>
                    <a:pt x="1903016" y="2162572"/>
                    <a:pt x="2028825" y="1740694"/>
                  </a:cubicBezTo>
                  <a:cubicBezTo>
                    <a:pt x="2154634" y="1318816"/>
                    <a:pt x="2174081" y="0"/>
                    <a:pt x="2174081" y="0"/>
                  </a:cubicBezTo>
                </a:path>
              </a:pathLst>
            </a:custGeom>
            <a:noFill/>
            <a:ln w="19050" cap="flat" cmpd="sng" algn="ctr">
              <a:solidFill>
                <a:schemeClr val="bg1">
                  <a:lumMod val="50000"/>
                </a:schemeClr>
              </a:solidFill>
              <a:prstDash val="lgDash"/>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10" charset="0"/>
              </a:endParaRPr>
            </a:p>
          </p:txBody>
        </p:sp>
        <p:sp>
          <p:nvSpPr>
            <p:cNvPr id="101" name="Flowchart: Extract 100"/>
            <p:cNvSpPr/>
            <p:nvPr/>
          </p:nvSpPr>
          <p:spPr bwMode="auto">
            <a:xfrm>
              <a:off x="7086600" y="3219450"/>
              <a:ext cx="91440" cy="137160"/>
            </a:xfrm>
            <a:prstGeom prst="flowChartExtract">
              <a:avLst/>
            </a:prstGeom>
            <a:solidFill>
              <a:schemeClr val="bg1"/>
            </a:solidFill>
            <a:ln w="2540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10" charset="0"/>
              </a:endParaRPr>
            </a:p>
          </p:txBody>
        </p:sp>
      </p:grpSp>
      <p:grpSp>
        <p:nvGrpSpPr>
          <p:cNvPr id="70" name="Group 69"/>
          <p:cNvGrpSpPr/>
          <p:nvPr/>
        </p:nvGrpSpPr>
        <p:grpSpPr>
          <a:xfrm>
            <a:off x="4724400" y="3219450"/>
            <a:ext cx="3732680" cy="2728982"/>
            <a:chOff x="4724400" y="3219450"/>
            <a:chExt cx="3732680" cy="2728982"/>
          </a:xfrm>
        </p:grpSpPr>
        <p:sp>
          <p:nvSpPr>
            <p:cNvPr id="2109" name="Freeform 2108"/>
            <p:cNvSpPr/>
            <p:nvPr/>
          </p:nvSpPr>
          <p:spPr bwMode="auto">
            <a:xfrm>
              <a:off x="4724400" y="3219450"/>
              <a:ext cx="3686960" cy="2728982"/>
            </a:xfrm>
            <a:custGeom>
              <a:avLst/>
              <a:gdLst>
                <a:gd name="connsiteX0" fmla="*/ 0 w 3614337"/>
                <a:gd name="connsiteY0" fmla="*/ 2714625 h 2741416"/>
                <a:gd name="connsiteX1" fmla="*/ 2286000 w 3614337"/>
                <a:gd name="connsiteY1" fmla="*/ 2686050 h 2741416"/>
                <a:gd name="connsiteX2" fmla="*/ 3409950 w 3614337"/>
                <a:gd name="connsiteY2" fmla="*/ 2219325 h 2741416"/>
                <a:gd name="connsiteX3" fmla="*/ 3609975 w 3614337"/>
                <a:gd name="connsiteY3" fmla="*/ 0 h 2741416"/>
                <a:gd name="connsiteX0" fmla="*/ 0 w 3610326"/>
                <a:gd name="connsiteY0" fmla="*/ 2714625 h 2752603"/>
                <a:gd name="connsiteX1" fmla="*/ 2286000 w 3610326"/>
                <a:gd name="connsiteY1" fmla="*/ 2686050 h 2752603"/>
                <a:gd name="connsiteX2" fmla="*/ 3181350 w 3610326"/>
                <a:gd name="connsiteY2" fmla="*/ 2047875 h 2752603"/>
                <a:gd name="connsiteX3" fmla="*/ 3609975 w 3610326"/>
                <a:gd name="connsiteY3" fmla="*/ 0 h 2752603"/>
                <a:gd name="connsiteX0" fmla="*/ 0 w 3458360"/>
                <a:gd name="connsiteY0" fmla="*/ 2695575 h 2733553"/>
                <a:gd name="connsiteX1" fmla="*/ 2286000 w 3458360"/>
                <a:gd name="connsiteY1" fmla="*/ 2667000 h 2733553"/>
                <a:gd name="connsiteX2" fmla="*/ 3181350 w 3458360"/>
                <a:gd name="connsiteY2" fmla="*/ 2028825 h 2733553"/>
                <a:gd name="connsiteX3" fmla="*/ 3457575 w 3458360"/>
                <a:gd name="connsiteY3" fmla="*/ 0 h 2733553"/>
                <a:gd name="connsiteX0" fmla="*/ 0 w 3686960"/>
                <a:gd name="connsiteY0" fmla="*/ 2686050 h 2728982"/>
                <a:gd name="connsiteX1" fmla="*/ 2514600 w 3686960"/>
                <a:gd name="connsiteY1" fmla="*/ 2667000 h 2728982"/>
                <a:gd name="connsiteX2" fmla="*/ 3409950 w 3686960"/>
                <a:gd name="connsiteY2" fmla="*/ 2028825 h 2728982"/>
                <a:gd name="connsiteX3" fmla="*/ 3686175 w 3686960"/>
                <a:gd name="connsiteY3" fmla="*/ 0 h 2728982"/>
              </a:gdLst>
              <a:ahLst/>
              <a:cxnLst>
                <a:cxn ang="0">
                  <a:pos x="connsiteX0" y="connsiteY0"/>
                </a:cxn>
                <a:cxn ang="0">
                  <a:pos x="connsiteX1" y="connsiteY1"/>
                </a:cxn>
                <a:cxn ang="0">
                  <a:pos x="connsiteX2" y="connsiteY2"/>
                </a:cxn>
                <a:cxn ang="0">
                  <a:pos x="connsiteX3" y="connsiteY3"/>
                </a:cxn>
              </a:cxnLst>
              <a:rect l="l" t="t" r="r" b="b"/>
              <a:pathLst>
                <a:path w="3686960" h="2728982">
                  <a:moveTo>
                    <a:pt x="0" y="2686050"/>
                  </a:moveTo>
                  <a:cubicBezTo>
                    <a:pt x="858837" y="2713037"/>
                    <a:pt x="1946275" y="2776537"/>
                    <a:pt x="2514600" y="2667000"/>
                  </a:cubicBezTo>
                  <a:cubicBezTo>
                    <a:pt x="3082925" y="2557463"/>
                    <a:pt x="3214687" y="2473325"/>
                    <a:pt x="3409950" y="2028825"/>
                  </a:cubicBezTo>
                  <a:cubicBezTo>
                    <a:pt x="3605213" y="1584325"/>
                    <a:pt x="3696494" y="885825"/>
                    <a:pt x="3686175" y="0"/>
                  </a:cubicBezTo>
                </a:path>
              </a:pathLst>
            </a:custGeom>
            <a:noFill/>
            <a:ln w="19050" cap="flat" cmpd="sng" algn="ctr">
              <a:solidFill>
                <a:schemeClr val="bg1">
                  <a:lumMod val="50000"/>
                </a:schemeClr>
              </a:solidFill>
              <a:prstDash val="lgDash"/>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10" charset="0"/>
              </a:endParaRPr>
            </a:p>
          </p:txBody>
        </p:sp>
        <p:sp>
          <p:nvSpPr>
            <p:cNvPr id="102" name="Flowchart: Extract 101"/>
            <p:cNvSpPr/>
            <p:nvPr/>
          </p:nvSpPr>
          <p:spPr bwMode="auto">
            <a:xfrm>
              <a:off x="8365640" y="3221831"/>
              <a:ext cx="91440" cy="137160"/>
            </a:xfrm>
            <a:prstGeom prst="flowChartExtract">
              <a:avLst/>
            </a:prstGeom>
            <a:solidFill>
              <a:schemeClr val="bg1"/>
            </a:solidFill>
            <a:ln w="2540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10" charset="0"/>
              </a:endParaRPr>
            </a:p>
          </p:txBody>
        </p:sp>
      </p:grpSp>
      <p:sp>
        <p:nvSpPr>
          <p:cNvPr id="71" name="Left Arrow 70"/>
          <p:cNvSpPr/>
          <p:nvPr/>
        </p:nvSpPr>
        <p:spPr bwMode="auto">
          <a:xfrm>
            <a:off x="4724400" y="1066800"/>
            <a:ext cx="381000" cy="304800"/>
          </a:xfrm>
          <a:prstGeom prst="leftArrow">
            <a:avLst/>
          </a:prstGeom>
          <a:solidFill>
            <a:srgbClr val="00B0F0"/>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10" charset="0"/>
            </a:endParaRPr>
          </a:p>
        </p:txBody>
      </p:sp>
      <p:sp>
        <p:nvSpPr>
          <p:cNvPr id="72" name="TextBox 71"/>
          <p:cNvSpPr txBox="1"/>
          <p:nvPr/>
        </p:nvSpPr>
        <p:spPr>
          <a:xfrm>
            <a:off x="5111840" y="1049923"/>
            <a:ext cx="3507386" cy="338554"/>
          </a:xfrm>
          <a:prstGeom prst="rect">
            <a:avLst/>
          </a:prstGeom>
          <a:noFill/>
        </p:spPr>
        <p:txBody>
          <a:bodyPr wrap="square" rtlCol="0">
            <a:spAutoFit/>
          </a:bodyPr>
          <a:lstStyle/>
          <a:p>
            <a:r>
              <a:rPr lang="en-US" sz="1600" dirty="0"/>
              <a:t>H</a:t>
            </a:r>
            <a:r>
              <a:rPr lang="en-US" sz="1600" dirty="0" smtClean="0"/>
              <a:t>ands-on support starts here</a:t>
            </a:r>
            <a:endParaRPr lang="en-US" sz="1600" dirty="0"/>
          </a:p>
        </p:txBody>
      </p:sp>
    </p:spTree>
    <p:extLst>
      <p:ext uri="{BB962C8B-B14F-4D97-AF65-F5344CB8AC3E}">
        <p14:creationId xmlns:p14="http://schemas.microsoft.com/office/powerpoint/2010/main" val="2904041346"/>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2"/>
          <p:cNvSpPr>
            <a:spLocks noGrp="1" noChangeArrowheads="1"/>
          </p:cNvSpPr>
          <p:nvPr>
            <p:ph type="title"/>
          </p:nvPr>
        </p:nvSpPr>
        <p:spPr>
          <a:xfrm>
            <a:off x="246063" y="219075"/>
            <a:ext cx="8897937" cy="841375"/>
          </a:xfrm>
          <a:noFill/>
        </p:spPr>
        <p:txBody>
          <a:bodyPr/>
          <a:lstStyle/>
          <a:p>
            <a:pPr eaLnBrk="1" hangingPunct="1"/>
            <a:r>
              <a:rPr lang="en-US" dirty="0" smtClean="0">
                <a:solidFill>
                  <a:schemeClr val="tx1"/>
                </a:solidFill>
              </a:rPr>
              <a:t>DSM has a measurable impact on demand</a:t>
            </a:r>
            <a:r>
              <a:rPr lang="en-US" dirty="0" smtClean="0">
                <a:solidFill>
                  <a:srgbClr val="0000FF"/>
                </a:solidFill>
              </a:rPr>
              <a:t/>
            </a:r>
            <a:br>
              <a:rPr lang="en-US" dirty="0" smtClean="0">
                <a:solidFill>
                  <a:srgbClr val="0000FF"/>
                </a:solidFill>
              </a:rPr>
            </a:br>
            <a:r>
              <a:rPr lang="en-US" sz="2000" b="1" dirty="0">
                <a:latin typeface="+mn-lt"/>
              </a:rPr>
              <a:t>per CECONY </a:t>
            </a:r>
            <a:r>
              <a:rPr lang="en-US" sz="2000" b="1" dirty="0" smtClean="0">
                <a:solidFill>
                  <a:schemeClr val="tx1"/>
                </a:solidFill>
                <a:latin typeface="+mn-lt"/>
              </a:rPr>
              <a:t>Five-Year Electric Peak Demand Forecast</a:t>
            </a:r>
          </a:p>
        </p:txBody>
      </p:sp>
      <p:sp>
        <p:nvSpPr>
          <p:cNvPr id="28678" name="Text Box 5"/>
          <p:cNvSpPr txBox="1">
            <a:spLocks noChangeArrowheads="1"/>
          </p:cNvSpPr>
          <p:nvPr/>
        </p:nvSpPr>
        <p:spPr bwMode="auto">
          <a:xfrm rot="16200000">
            <a:off x="108136" y="3302692"/>
            <a:ext cx="503664" cy="307777"/>
          </a:xfrm>
          <a:prstGeom prst="rect">
            <a:avLst/>
          </a:prstGeom>
          <a:noFill/>
          <a:ln w="9525" algn="ctr">
            <a:noFill/>
            <a:miter lim="800000"/>
            <a:headEnd/>
            <a:tailEnd/>
          </a:ln>
        </p:spPr>
        <p:txBody>
          <a:bodyPr wrap="none">
            <a:spAutoFit/>
          </a:bodyPr>
          <a:lstStyle/>
          <a:p>
            <a:pPr marL="342900" indent="-342900">
              <a:buFontTx/>
              <a:buNone/>
            </a:pPr>
            <a:r>
              <a:rPr lang="en-US" sz="1400" b="1" dirty="0" smtClean="0"/>
              <a:t>MW</a:t>
            </a:r>
            <a:endParaRPr lang="en-US" sz="1400" b="1" dirty="0"/>
          </a:p>
        </p:txBody>
      </p:sp>
      <p:sp>
        <p:nvSpPr>
          <p:cNvPr id="17" name="Rectangle 16"/>
          <p:cNvSpPr/>
          <p:nvPr/>
        </p:nvSpPr>
        <p:spPr bwMode="auto">
          <a:xfrm>
            <a:off x="3897745" y="6363855"/>
            <a:ext cx="1182255" cy="378690"/>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Tx/>
              <a:buSzTx/>
              <a:buFontTx/>
              <a:buChar char="•"/>
              <a:tabLst/>
            </a:pPr>
            <a:endParaRPr kumimoji="0" lang="en-US" sz="3200" b="0" i="0" u="none" strike="noStrike" cap="none" normalizeH="0" baseline="0" smtClean="0">
              <a:ln>
                <a:noFill/>
              </a:ln>
              <a:solidFill>
                <a:schemeClr val="tx1"/>
              </a:solidFill>
              <a:effectLst/>
              <a:latin typeface="Arial" charset="0"/>
            </a:endParaRPr>
          </a:p>
        </p:txBody>
      </p:sp>
      <p:grpSp>
        <p:nvGrpSpPr>
          <p:cNvPr id="6" name="Group 5"/>
          <p:cNvGrpSpPr/>
          <p:nvPr/>
        </p:nvGrpSpPr>
        <p:grpSpPr>
          <a:xfrm>
            <a:off x="476250" y="1392428"/>
            <a:ext cx="8191500" cy="4726546"/>
            <a:chOff x="476250" y="1392428"/>
            <a:chExt cx="8191500" cy="4726546"/>
          </a:xfrm>
        </p:grpSpPr>
        <p:graphicFrame>
          <p:nvGraphicFramePr>
            <p:cNvPr id="12" name="Object 3"/>
            <p:cNvGraphicFramePr>
              <a:graphicFrameLocks noChangeAspect="1"/>
            </p:cNvGraphicFramePr>
            <p:nvPr>
              <p:extLst>
                <p:ext uri="{D42A27DB-BD31-4B8C-83A1-F6EECF244321}">
                  <p14:modId xmlns:p14="http://schemas.microsoft.com/office/powerpoint/2010/main" val="1847300611"/>
                </p:ext>
              </p:extLst>
            </p:nvPr>
          </p:nvGraphicFramePr>
          <p:xfrm>
            <a:off x="476250" y="1392428"/>
            <a:ext cx="8191500" cy="4726546"/>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p:cNvSpPr/>
            <p:nvPr/>
          </p:nvSpPr>
          <p:spPr bwMode="auto">
            <a:xfrm>
              <a:off x="5153025" y="1447800"/>
              <a:ext cx="3325091" cy="3962400"/>
            </a:xfrm>
            <a:prstGeom prst="rect">
              <a:avLst/>
            </a:prstGeom>
            <a:solidFill>
              <a:schemeClr val="bg1"/>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10" charset="0"/>
              </a:endParaRPr>
            </a:p>
          </p:txBody>
        </p:sp>
      </p:grpSp>
      <p:sp>
        <p:nvSpPr>
          <p:cNvPr id="4" name="TextBox 3"/>
          <p:cNvSpPr txBox="1"/>
          <p:nvPr/>
        </p:nvSpPr>
        <p:spPr>
          <a:xfrm>
            <a:off x="5287241" y="2364226"/>
            <a:ext cx="3200400" cy="830997"/>
          </a:xfrm>
          <a:prstGeom prst="rect">
            <a:avLst/>
          </a:prstGeom>
          <a:solidFill>
            <a:schemeClr val="bg1"/>
          </a:solidFill>
          <a:ln>
            <a:solidFill>
              <a:schemeClr val="tx1"/>
            </a:solidFill>
          </a:ln>
        </p:spPr>
        <p:txBody>
          <a:bodyPr wrap="square" rtlCol="0">
            <a:spAutoFit/>
          </a:bodyPr>
          <a:lstStyle/>
          <a:p>
            <a:r>
              <a:rPr lang="en-US" sz="1600" b="1" u="sng" dirty="0" smtClean="0"/>
              <a:t>5-Yr </a:t>
            </a:r>
            <a:r>
              <a:rPr lang="en-US" sz="1600" b="1" u="sng" dirty="0"/>
              <a:t>CAGR</a:t>
            </a:r>
            <a:r>
              <a:rPr lang="en-US" sz="1600" b="1" dirty="0"/>
              <a:t>:</a:t>
            </a:r>
          </a:p>
          <a:p>
            <a:pPr>
              <a:tabLst>
                <a:tab pos="1200150" algn="l"/>
                <a:tab pos="2114550" algn="l"/>
              </a:tabLst>
            </a:pPr>
            <a:r>
              <a:rPr lang="en-US" sz="1600" b="1" dirty="0">
                <a:solidFill>
                  <a:schemeClr val="accent2">
                    <a:lumMod val="75000"/>
                  </a:schemeClr>
                </a:solidFill>
              </a:rPr>
              <a:t>w/o </a:t>
            </a:r>
            <a:r>
              <a:rPr lang="en-US" sz="1600" b="1" dirty="0" smtClean="0">
                <a:solidFill>
                  <a:schemeClr val="accent2">
                    <a:lumMod val="75000"/>
                  </a:schemeClr>
                </a:solidFill>
              </a:rPr>
              <a:t>DSM:	14,575</a:t>
            </a:r>
            <a:r>
              <a:rPr lang="en-US" sz="1600" b="1" dirty="0">
                <a:solidFill>
                  <a:schemeClr val="accent2">
                    <a:lumMod val="75000"/>
                  </a:schemeClr>
                </a:solidFill>
              </a:rPr>
              <a:t>	</a:t>
            </a:r>
            <a:r>
              <a:rPr lang="en-US" sz="1600" b="1" dirty="0" smtClean="0">
                <a:solidFill>
                  <a:schemeClr val="accent2">
                    <a:lumMod val="75000"/>
                  </a:schemeClr>
                </a:solidFill>
              </a:rPr>
              <a:t>1.4%</a:t>
            </a:r>
            <a:endParaRPr lang="en-US" sz="1600" b="1" dirty="0">
              <a:solidFill>
                <a:schemeClr val="accent2">
                  <a:lumMod val="75000"/>
                </a:schemeClr>
              </a:solidFill>
            </a:endParaRPr>
          </a:p>
          <a:p>
            <a:pPr>
              <a:tabLst>
                <a:tab pos="1200150" algn="l"/>
                <a:tab pos="2114550" algn="l"/>
              </a:tabLst>
            </a:pPr>
            <a:r>
              <a:rPr lang="en-US" sz="1600" b="1" dirty="0">
                <a:solidFill>
                  <a:srgbClr val="C00000"/>
                </a:solidFill>
              </a:rPr>
              <a:t>w/ </a:t>
            </a:r>
            <a:r>
              <a:rPr lang="en-US" sz="1600" b="1" dirty="0" smtClean="0">
                <a:solidFill>
                  <a:srgbClr val="C00000"/>
                </a:solidFill>
              </a:rPr>
              <a:t>DSM:</a:t>
            </a:r>
            <a:r>
              <a:rPr lang="en-US" sz="1600" b="1" dirty="0">
                <a:solidFill>
                  <a:srgbClr val="C00000"/>
                </a:solidFill>
              </a:rPr>
              <a:t>	</a:t>
            </a:r>
            <a:r>
              <a:rPr lang="en-US" sz="1600" b="1" dirty="0" smtClean="0">
                <a:solidFill>
                  <a:srgbClr val="C00000"/>
                </a:solidFill>
              </a:rPr>
              <a:t>14,250</a:t>
            </a:r>
            <a:r>
              <a:rPr lang="en-US" sz="1600" b="1" dirty="0">
                <a:solidFill>
                  <a:srgbClr val="C00000"/>
                </a:solidFill>
              </a:rPr>
              <a:t>	0.9</a:t>
            </a:r>
            <a:r>
              <a:rPr lang="en-US" sz="1600" b="1" dirty="0" smtClean="0">
                <a:solidFill>
                  <a:srgbClr val="C00000"/>
                </a:solidFill>
              </a:rPr>
              <a:t>%</a:t>
            </a:r>
            <a:endParaRPr lang="en-US" sz="1600" b="1" u="sng" dirty="0" smtClean="0">
              <a:solidFill>
                <a:srgbClr val="C00000"/>
              </a:solidFill>
            </a:endParaRPr>
          </a:p>
        </p:txBody>
      </p:sp>
      <p:sp>
        <p:nvSpPr>
          <p:cNvPr id="5" name="TextBox 4"/>
          <p:cNvSpPr txBox="1"/>
          <p:nvPr/>
        </p:nvSpPr>
        <p:spPr>
          <a:xfrm>
            <a:off x="5287241" y="3563540"/>
            <a:ext cx="3200400" cy="923330"/>
          </a:xfrm>
          <a:prstGeom prst="rect">
            <a:avLst/>
          </a:prstGeom>
          <a:solidFill>
            <a:schemeClr val="bg1"/>
          </a:solidFill>
          <a:ln>
            <a:solidFill>
              <a:schemeClr val="tx1"/>
            </a:solidFill>
          </a:ln>
        </p:spPr>
        <p:txBody>
          <a:bodyPr wrap="square" rtlCol="0">
            <a:spAutoFit/>
          </a:bodyPr>
          <a:lstStyle/>
          <a:p>
            <a:pPr>
              <a:spcBef>
                <a:spcPts val="600"/>
              </a:spcBef>
              <a:spcAft>
                <a:spcPts val="600"/>
              </a:spcAft>
            </a:pPr>
            <a:r>
              <a:rPr lang="en-US" dirty="0" smtClean="0"/>
              <a:t>Including DSM in the forecast reduces peak demand growth by 35% over next 5 years</a:t>
            </a:r>
            <a:endParaRPr lang="en-US" dirty="0"/>
          </a:p>
        </p:txBody>
      </p:sp>
    </p:spTree>
    <p:extLst>
      <p:ext uri="{BB962C8B-B14F-4D97-AF65-F5344CB8AC3E}">
        <p14:creationId xmlns:p14="http://schemas.microsoft.com/office/powerpoint/2010/main" val="2558791399"/>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Title 1"/>
          <p:cNvSpPr>
            <a:spLocks noGrp="1"/>
          </p:cNvSpPr>
          <p:nvPr>
            <p:ph type="title"/>
          </p:nvPr>
        </p:nvSpPr>
        <p:spPr>
          <a:noFill/>
          <a:ln>
            <a:noFill/>
          </a:ln>
        </p:spPr>
        <p:txBody>
          <a:bodyPr vert="horz" wrap="square" lIns="91440" tIns="45720" rIns="91440" bIns="45720" numCol="1" anchor="t" anchorCtr="0" compatLnSpc="1">
            <a:prstTxWarp prst="textNoShape">
              <a:avLst/>
            </a:prstTxWarp>
          </a:bodyPr>
          <a:lstStyle/>
          <a:p>
            <a:r>
              <a:rPr lang="en-US" dirty="0" smtClean="0">
                <a:ea typeface="ＭＳ Ｐゴシック" pitchFamily="-83" charset="-128"/>
              </a:rPr>
              <a:t>Infrastructure build deferrals via system-wide programs and targeted DSM</a:t>
            </a:r>
          </a:p>
        </p:txBody>
      </p:sp>
      <p:sp>
        <p:nvSpPr>
          <p:cNvPr id="8" name="Frame 7"/>
          <p:cNvSpPr/>
          <p:nvPr/>
        </p:nvSpPr>
        <p:spPr bwMode="auto">
          <a:xfrm>
            <a:off x="2434850" y="3214688"/>
            <a:ext cx="3570288" cy="238125"/>
          </a:xfrm>
          <a:prstGeom prst="frame">
            <a:avLst/>
          </a:prstGeom>
          <a:noFill/>
          <a:ln w="25400" cap="flat" cmpd="sng" algn="ctr">
            <a:noFill/>
            <a:prstDash val="solid"/>
            <a:round/>
            <a:headEnd type="none" w="med" len="med"/>
            <a:tailEnd type="none" w="med" len="med"/>
          </a:ln>
          <a:effectLst/>
        </p:spPr>
        <p:txBody>
          <a:bodyPr>
            <a:spAutoFit/>
          </a:bodyPr>
          <a:lstStyle/>
          <a:p>
            <a:pPr>
              <a:defRPr/>
            </a:pPr>
            <a:endParaRPr lang="en-US">
              <a:solidFill>
                <a:srgbClr val="000000"/>
              </a:solidFill>
              <a:ea typeface="ＭＳ Ｐゴシック" pitchFamily="-110" charset="-128"/>
            </a:endParaRPr>
          </a:p>
        </p:txBody>
      </p:sp>
      <p:sp>
        <p:nvSpPr>
          <p:cNvPr id="18" name="TextBox 17"/>
          <p:cNvSpPr txBox="1"/>
          <p:nvPr/>
        </p:nvSpPr>
        <p:spPr>
          <a:xfrm>
            <a:off x="515176" y="5486400"/>
            <a:ext cx="8113649" cy="685800"/>
          </a:xfrm>
          <a:prstGeom prst="rect">
            <a:avLst/>
          </a:prstGeom>
          <a:noFill/>
          <a:ln w="38100">
            <a:solidFill>
              <a:srgbClr val="7030A0"/>
            </a:solidFill>
            <a:miter lim="800000"/>
            <a:headEnd/>
            <a:tailEnd/>
          </a:ln>
        </p:spPr>
        <p:txBody>
          <a:bodyPr>
            <a:noAutofit/>
          </a:bodyPr>
          <a:lstStyle/>
          <a:p>
            <a:pPr marL="228600" indent="-228600" algn="ctr" eaLnBrk="0" hangingPunct="0">
              <a:buClr>
                <a:srgbClr val="0583D7"/>
              </a:buClr>
              <a:buSzPct val="125000"/>
              <a:defRPr/>
            </a:pPr>
            <a:r>
              <a:rPr lang="en-US" sz="2000" kern="0" dirty="0" smtClean="0">
                <a:solidFill>
                  <a:srgbClr val="000000"/>
                </a:solidFill>
                <a:ea typeface="ＭＳ Ｐゴシック" pitchFamily="-110" charset="-128"/>
                <a:cs typeface="ＭＳ Ｐゴシック" pitchFamily="-110" charset="-128"/>
              </a:rPr>
              <a:t>In this </a:t>
            </a:r>
            <a:r>
              <a:rPr lang="en-US" sz="2000" i="1" kern="0" dirty="0" smtClean="0">
                <a:solidFill>
                  <a:srgbClr val="000000"/>
                </a:solidFill>
                <a:ea typeface="ＭＳ Ｐゴシック" pitchFamily="-110" charset="-128"/>
                <a:cs typeface="ＭＳ Ｐゴシック" pitchFamily="-110" charset="-128"/>
              </a:rPr>
              <a:t>illustrative example</a:t>
            </a:r>
            <a:r>
              <a:rPr lang="en-US" sz="2000" kern="0" dirty="0" smtClean="0">
                <a:solidFill>
                  <a:srgbClr val="000000"/>
                </a:solidFill>
                <a:ea typeface="ＭＳ Ｐゴシック" pitchFamily="-110" charset="-128"/>
                <a:cs typeface="ＭＳ Ｐゴシック" pitchFamily="-110" charset="-128"/>
              </a:rPr>
              <a:t>, accounting for DSM in the forecast defers build two years. </a:t>
            </a:r>
            <a:r>
              <a:rPr lang="en-US" sz="2000" kern="0" dirty="0" err="1" smtClean="0">
                <a:solidFill>
                  <a:srgbClr val="000000"/>
                </a:solidFill>
                <a:ea typeface="ＭＳ Ｐゴシック" pitchFamily="-110" charset="-128"/>
                <a:cs typeface="ＭＳ Ｐゴシック" pitchFamily="-110" charset="-128"/>
              </a:rPr>
              <a:t>Add’l</a:t>
            </a:r>
            <a:r>
              <a:rPr lang="en-US" sz="2000" kern="0" dirty="0" smtClean="0">
                <a:solidFill>
                  <a:srgbClr val="000000"/>
                </a:solidFill>
                <a:ea typeface="ＭＳ Ｐゴシック" pitchFamily="-110" charset="-128"/>
                <a:cs typeface="ＭＳ Ｐゴシック" pitchFamily="-110" charset="-128"/>
              </a:rPr>
              <a:t> targeted DSM pushes build two more years.</a:t>
            </a:r>
            <a:endParaRPr lang="en-US" sz="2000" kern="0" dirty="0">
              <a:solidFill>
                <a:srgbClr val="000000"/>
              </a:solidFill>
              <a:ea typeface="ＭＳ Ｐゴシック" pitchFamily="-110" charset="-128"/>
              <a:cs typeface="ＭＳ Ｐゴシック" pitchFamily="-110" charset="-128"/>
            </a:endParaRPr>
          </a:p>
        </p:txBody>
      </p:sp>
      <p:sp>
        <p:nvSpPr>
          <p:cNvPr id="19" name="TextBox 22"/>
          <p:cNvSpPr txBox="1">
            <a:spLocks noChangeArrowheads="1"/>
          </p:cNvSpPr>
          <p:nvPr/>
        </p:nvSpPr>
        <p:spPr bwMode="auto">
          <a:xfrm>
            <a:off x="1949824" y="3915709"/>
            <a:ext cx="376518" cy="461963"/>
          </a:xfrm>
          <a:prstGeom prst="rect">
            <a:avLst/>
          </a:prstGeom>
          <a:solidFill>
            <a:schemeClr val="bg1"/>
          </a:solidFill>
          <a:ln w="9525">
            <a:noFill/>
            <a:miter lim="800000"/>
            <a:headEnd/>
            <a:tailEnd/>
          </a:ln>
        </p:spPr>
        <p:txBody>
          <a:bodyPr wrap="square">
            <a:spAutoFit/>
          </a:bodyPr>
          <a:lstStyle/>
          <a:p>
            <a:endParaRPr lang="en-US">
              <a:solidFill>
                <a:srgbClr val="000000"/>
              </a:solidFill>
            </a:endParaRPr>
          </a:p>
        </p:txBody>
      </p:sp>
      <p:graphicFrame>
        <p:nvGraphicFramePr>
          <p:cNvPr id="20" name="Chart 19"/>
          <p:cNvGraphicFramePr/>
          <p:nvPr>
            <p:extLst>
              <p:ext uri="{D42A27DB-BD31-4B8C-83A1-F6EECF244321}">
                <p14:modId xmlns:p14="http://schemas.microsoft.com/office/powerpoint/2010/main" val="1484579007"/>
              </p:ext>
            </p:extLst>
          </p:nvPr>
        </p:nvGraphicFramePr>
        <p:xfrm>
          <a:off x="515175" y="1554474"/>
          <a:ext cx="8113649" cy="3931927"/>
        </p:xfrm>
        <a:graphic>
          <a:graphicData uri="http://schemas.openxmlformats.org/drawingml/2006/chart">
            <c:chart xmlns:c="http://schemas.openxmlformats.org/drawingml/2006/chart" xmlns:r="http://schemas.openxmlformats.org/officeDocument/2006/relationships" r:id="rId3"/>
          </a:graphicData>
        </a:graphic>
      </p:graphicFrame>
      <p:sp>
        <p:nvSpPr>
          <p:cNvPr id="22" name="Down Arrow 21"/>
          <p:cNvSpPr/>
          <p:nvPr/>
        </p:nvSpPr>
        <p:spPr bwMode="auto">
          <a:xfrm>
            <a:off x="3276600" y="2668941"/>
            <a:ext cx="182880" cy="457200"/>
          </a:xfrm>
          <a:prstGeom prst="downArrow">
            <a:avLst/>
          </a:prstGeom>
          <a:solidFill>
            <a:srgbClr val="CCCCFF"/>
          </a:solidFill>
          <a:ln w="19050"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lgn="ctr" fontAlgn="base">
              <a:spcBef>
                <a:spcPct val="50000"/>
              </a:spcBef>
              <a:spcAft>
                <a:spcPct val="0"/>
              </a:spcAft>
            </a:pPr>
            <a:endParaRPr lang="en-US" sz="2400">
              <a:solidFill>
                <a:srgbClr val="000000"/>
              </a:solidFill>
              <a:latin typeface="Times New Roman" pitchFamily="-106" charset="0"/>
            </a:endParaRPr>
          </a:p>
        </p:txBody>
      </p:sp>
      <p:sp>
        <p:nvSpPr>
          <p:cNvPr id="23" name="TextBox 22"/>
          <p:cNvSpPr txBox="1"/>
          <p:nvPr/>
        </p:nvSpPr>
        <p:spPr>
          <a:xfrm>
            <a:off x="3215640" y="2133600"/>
            <a:ext cx="1508760" cy="523220"/>
          </a:xfrm>
          <a:prstGeom prst="rect">
            <a:avLst/>
          </a:prstGeom>
          <a:solidFill>
            <a:schemeClr val="bg1">
              <a:alpha val="60000"/>
            </a:schemeClr>
          </a:solidFill>
        </p:spPr>
        <p:txBody>
          <a:bodyPr wrap="square" rtlCol="0">
            <a:spAutoFit/>
          </a:bodyPr>
          <a:lstStyle>
            <a:defPPr>
              <a:defRPr lang="en-US"/>
            </a:defPPr>
            <a:lvl1pPr>
              <a:defRPr sz="1400">
                <a:solidFill>
                  <a:srgbClr val="000000"/>
                </a:solidFill>
              </a:defRPr>
            </a:lvl1pPr>
          </a:lstStyle>
          <a:p>
            <a:r>
              <a:rPr lang="en-US" dirty="0"/>
              <a:t>Original build needed </a:t>
            </a:r>
            <a:r>
              <a:rPr lang="en-US" dirty="0" smtClean="0"/>
              <a:t>for 2016</a:t>
            </a:r>
            <a:endParaRPr lang="en-US" dirty="0"/>
          </a:p>
        </p:txBody>
      </p:sp>
      <p:sp>
        <p:nvSpPr>
          <p:cNvPr id="25" name="TextBox 24"/>
          <p:cNvSpPr txBox="1"/>
          <p:nvPr/>
        </p:nvSpPr>
        <p:spPr>
          <a:xfrm>
            <a:off x="3486150" y="3810655"/>
            <a:ext cx="1981200" cy="523220"/>
          </a:xfrm>
          <a:prstGeom prst="rect">
            <a:avLst/>
          </a:prstGeom>
          <a:solidFill>
            <a:schemeClr val="bg1">
              <a:alpha val="60000"/>
            </a:schemeClr>
          </a:solidFill>
        </p:spPr>
        <p:txBody>
          <a:bodyPr wrap="square" rtlCol="0">
            <a:spAutoFit/>
          </a:bodyPr>
          <a:lstStyle/>
          <a:p>
            <a:r>
              <a:rPr lang="en-US" sz="1400" dirty="0">
                <a:solidFill>
                  <a:srgbClr val="000000"/>
                </a:solidFill>
              </a:rPr>
              <a:t>Build deferred to </a:t>
            </a:r>
            <a:r>
              <a:rPr lang="en-US" sz="1400" dirty="0" smtClean="0">
                <a:solidFill>
                  <a:srgbClr val="000000"/>
                </a:solidFill>
              </a:rPr>
              <a:t>2018 with DSM in forecasts</a:t>
            </a:r>
            <a:endParaRPr lang="en-US" sz="1400" dirty="0">
              <a:solidFill>
                <a:srgbClr val="000000"/>
              </a:solidFill>
            </a:endParaRPr>
          </a:p>
        </p:txBody>
      </p:sp>
      <p:sp>
        <p:nvSpPr>
          <p:cNvPr id="28" name="Left Brace 27"/>
          <p:cNvSpPr/>
          <p:nvPr/>
        </p:nvSpPr>
        <p:spPr bwMode="auto">
          <a:xfrm rot="5400000" flipV="1">
            <a:off x="3261356" y="15244"/>
            <a:ext cx="426727" cy="3596639"/>
          </a:xfrm>
          <a:prstGeom prst="leftBrace">
            <a:avLst/>
          </a:prstGeom>
          <a:noFill/>
          <a:ln w="25400"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lgn="ctr" fontAlgn="base">
              <a:spcBef>
                <a:spcPct val="50000"/>
              </a:spcBef>
              <a:spcAft>
                <a:spcPct val="0"/>
              </a:spcAft>
            </a:pPr>
            <a:endParaRPr lang="en-US" sz="2400">
              <a:solidFill>
                <a:srgbClr val="000000"/>
              </a:solidFill>
              <a:latin typeface="Times New Roman" pitchFamily="-106" charset="0"/>
            </a:endParaRPr>
          </a:p>
        </p:txBody>
      </p:sp>
      <p:sp>
        <p:nvSpPr>
          <p:cNvPr id="29" name="TextBox 28"/>
          <p:cNvSpPr txBox="1"/>
          <p:nvPr/>
        </p:nvSpPr>
        <p:spPr>
          <a:xfrm>
            <a:off x="2263140" y="1269323"/>
            <a:ext cx="2362200" cy="307777"/>
          </a:xfrm>
          <a:prstGeom prst="rect">
            <a:avLst/>
          </a:prstGeom>
          <a:noFill/>
        </p:spPr>
        <p:txBody>
          <a:bodyPr wrap="square" rtlCol="0">
            <a:spAutoFit/>
          </a:bodyPr>
          <a:lstStyle/>
          <a:p>
            <a:pPr algn="ctr"/>
            <a:r>
              <a:rPr lang="en-US" sz="1400" u="sng" dirty="0" smtClean="0">
                <a:solidFill>
                  <a:srgbClr val="000000"/>
                </a:solidFill>
              </a:rPr>
              <a:t>System-wide </a:t>
            </a:r>
            <a:r>
              <a:rPr lang="en-US" sz="1400" u="sng" dirty="0">
                <a:solidFill>
                  <a:srgbClr val="000000"/>
                </a:solidFill>
              </a:rPr>
              <a:t>DSM</a:t>
            </a:r>
          </a:p>
        </p:txBody>
      </p:sp>
      <p:sp>
        <p:nvSpPr>
          <p:cNvPr id="32" name="Down Arrow 31"/>
          <p:cNvSpPr/>
          <p:nvPr/>
        </p:nvSpPr>
        <p:spPr bwMode="auto">
          <a:xfrm flipV="1">
            <a:off x="6370320" y="3230880"/>
            <a:ext cx="182880" cy="274320"/>
          </a:xfrm>
          <a:prstGeom prst="downArrow">
            <a:avLst/>
          </a:prstGeom>
          <a:solidFill>
            <a:srgbClr val="CCCCFF"/>
          </a:solidFill>
          <a:ln w="19050"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lgn="ctr" fontAlgn="base">
              <a:spcBef>
                <a:spcPct val="50000"/>
              </a:spcBef>
              <a:spcAft>
                <a:spcPct val="0"/>
              </a:spcAft>
            </a:pPr>
            <a:endParaRPr lang="en-US" sz="2400">
              <a:solidFill>
                <a:srgbClr val="000000"/>
              </a:solidFill>
              <a:latin typeface="Times New Roman" pitchFamily="-106" charset="0"/>
            </a:endParaRPr>
          </a:p>
        </p:txBody>
      </p:sp>
      <p:sp>
        <p:nvSpPr>
          <p:cNvPr id="33" name="TextBox 32"/>
          <p:cNvSpPr txBox="1"/>
          <p:nvPr/>
        </p:nvSpPr>
        <p:spPr>
          <a:xfrm>
            <a:off x="6324600" y="3539258"/>
            <a:ext cx="2133600" cy="575542"/>
          </a:xfrm>
          <a:prstGeom prst="rect">
            <a:avLst/>
          </a:prstGeom>
          <a:solidFill>
            <a:schemeClr val="bg1">
              <a:alpha val="60000"/>
            </a:schemeClr>
          </a:solidFill>
        </p:spPr>
        <p:txBody>
          <a:bodyPr wrap="square" rtlCol="0">
            <a:spAutoFit/>
          </a:bodyPr>
          <a:lstStyle/>
          <a:p>
            <a:r>
              <a:rPr lang="en-US" sz="1400" dirty="0">
                <a:solidFill>
                  <a:srgbClr val="000000"/>
                </a:solidFill>
              </a:rPr>
              <a:t>Build deferred to </a:t>
            </a:r>
            <a:r>
              <a:rPr lang="en-US" sz="1400" dirty="0" smtClean="0">
                <a:solidFill>
                  <a:srgbClr val="000000"/>
                </a:solidFill>
              </a:rPr>
              <a:t>2020 with </a:t>
            </a:r>
            <a:r>
              <a:rPr lang="en-US" sz="1400" dirty="0" err="1" smtClean="0">
                <a:solidFill>
                  <a:srgbClr val="000000"/>
                </a:solidFill>
              </a:rPr>
              <a:t>add’l</a:t>
            </a:r>
            <a:r>
              <a:rPr lang="en-US" sz="1400" dirty="0" smtClean="0">
                <a:solidFill>
                  <a:srgbClr val="000000"/>
                </a:solidFill>
              </a:rPr>
              <a:t> Targeted DSM</a:t>
            </a:r>
            <a:endParaRPr lang="en-US" sz="1400" dirty="0">
              <a:solidFill>
                <a:srgbClr val="000000"/>
              </a:solidFill>
            </a:endParaRPr>
          </a:p>
        </p:txBody>
      </p:sp>
      <p:sp>
        <p:nvSpPr>
          <p:cNvPr id="16" name="Left Brace 15"/>
          <p:cNvSpPr/>
          <p:nvPr/>
        </p:nvSpPr>
        <p:spPr bwMode="auto">
          <a:xfrm rot="5400000" flipV="1">
            <a:off x="5654038" y="1219202"/>
            <a:ext cx="426723" cy="1188720"/>
          </a:xfrm>
          <a:prstGeom prst="leftBrace">
            <a:avLst/>
          </a:prstGeom>
          <a:noFill/>
          <a:ln w="25400"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lgn="ctr" fontAlgn="base">
              <a:spcBef>
                <a:spcPct val="50000"/>
              </a:spcBef>
              <a:spcAft>
                <a:spcPct val="0"/>
              </a:spcAft>
            </a:pPr>
            <a:endParaRPr lang="en-US" sz="2400">
              <a:solidFill>
                <a:srgbClr val="000000"/>
              </a:solidFill>
              <a:latin typeface="Times New Roman" pitchFamily="-106" charset="0"/>
            </a:endParaRPr>
          </a:p>
        </p:txBody>
      </p:sp>
      <p:sp>
        <p:nvSpPr>
          <p:cNvPr id="21" name="TextBox 20"/>
          <p:cNvSpPr txBox="1"/>
          <p:nvPr/>
        </p:nvSpPr>
        <p:spPr>
          <a:xfrm>
            <a:off x="4686300" y="1262775"/>
            <a:ext cx="2362200" cy="307777"/>
          </a:xfrm>
          <a:prstGeom prst="rect">
            <a:avLst/>
          </a:prstGeom>
          <a:noFill/>
        </p:spPr>
        <p:txBody>
          <a:bodyPr wrap="square" rtlCol="0">
            <a:spAutoFit/>
          </a:bodyPr>
          <a:lstStyle/>
          <a:p>
            <a:pPr algn="ctr"/>
            <a:r>
              <a:rPr lang="en-US" sz="1400" u="sng" dirty="0" smtClean="0">
                <a:solidFill>
                  <a:srgbClr val="000000"/>
                </a:solidFill>
              </a:rPr>
              <a:t>Targeted </a:t>
            </a:r>
            <a:r>
              <a:rPr lang="en-US" sz="1400" u="sng" dirty="0">
                <a:solidFill>
                  <a:srgbClr val="000000"/>
                </a:solidFill>
              </a:rPr>
              <a:t>DSM</a:t>
            </a:r>
          </a:p>
        </p:txBody>
      </p:sp>
      <p:cxnSp>
        <p:nvCxnSpPr>
          <p:cNvPr id="3" name="Straight Connector 2"/>
          <p:cNvCxnSpPr/>
          <p:nvPr/>
        </p:nvCxnSpPr>
        <p:spPr bwMode="auto">
          <a:xfrm>
            <a:off x="5286375" y="1828799"/>
            <a:ext cx="0" cy="1371600"/>
          </a:xfrm>
          <a:prstGeom prst="line">
            <a:avLst/>
          </a:prstGeom>
          <a:noFill/>
          <a:ln w="6350" cap="flat" cmpd="sng" algn="ctr">
            <a:solidFill>
              <a:schemeClr val="bg1">
                <a:lumMod val="65000"/>
              </a:schemeClr>
            </a:solidFill>
            <a:prstDash val="dash"/>
            <a:round/>
            <a:headEnd type="none" w="med" len="med"/>
            <a:tailEnd type="none" w="med" len="med"/>
          </a:ln>
          <a:effectLst/>
        </p:spPr>
      </p:cxnSp>
      <p:sp>
        <p:nvSpPr>
          <p:cNvPr id="34" name="Down Arrow 33"/>
          <p:cNvSpPr/>
          <p:nvPr/>
        </p:nvSpPr>
        <p:spPr bwMode="auto">
          <a:xfrm flipV="1">
            <a:off x="5193031" y="3262015"/>
            <a:ext cx="182880" cy="548640"/>
          </a:xfrm>
          <a:prstGeom prst="downArrow">
            <a:avLst/>
          </a:prstGeom>
          <a:solidFill>
            <a:srgbClr val="CCCCFF"/>
          </a:solidFill>
          <a:ln w="19050"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lgn="ctr" fontAlgn="base">
              <a:spcBef>
                <a:spcPct val="50000"/>
              </a:spcBef>
              <a:spcAft>
                <a:spcPct val="0"/>
              </a:spcAft>
            </a:pPr>
            <a:endParaRPr lang="en-US" sz="2400">
              <a:solidFill>
                <a:srgbClr val="000000"/>
              </a:solidFill>
              <a:latin typeface="Times New Roman" pitchFamily="-106" charset="0"/>
            </a:endParaRPr>
          </a:p>
        </p:txBody>
      </p:sp>
      <p:cxnSp>
        <p:nvCxnSpPr>
          <p:cNvPr id="35" name="Straight Connector 34"/>
          <p:cNvCxnSpPr/>
          <p:nvPr/>
        </p:nvCxnSpPr>
        <p:spPr bwMode="auto">
          <a:xfrm>
            <a:off x="6461760" y="1828799"/>
            <a:ext cx="0" cy="1371600"/>
          </a:xfrm>
          <a:prstGeom prst="line">
            <a:avLst/>
          </a:prstGeom>
          <a:noFill/>
          <a:ln w="6350" cap="flat" cmpd="sng" algn="ctr">
            <a:solidFill>
              <a:schemeClr val="bg1">
                <a:lumMod val="65000"/>
              </a:schemeClr>
            </a:solidFill>
            <a:prstDash val="dash"/>
            <a:round/>
            <a:headEnd type="none" w="med" len="med"/>
            <a:tailEnd type="none" w="med" len="med"/>
          </a:ln>
          <a:effectLst/>
        </p:spPr>
      </p:cxnSp>
    </p:spTree>
    <p:extLst>
      <p:ext uri="{BB962C8B-B14F-4D97-AF65-F5344CB8AC3E}">
        <p14:creationId xmlns:p14="http://schemas.microsoft.com/office/powerpoint/2010/main" val="5980275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 name="Picture 7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4911" y="184754"/>
            <a:ext cx="7694179" cy="6130321"/>
          </a:xfrm>
          <a:prstGeom prst="rect">
            <a:avLst/>
          </a:prstGeom>
        </p:spPr>
      </p:pic>
      <p:pic>
        <p:nvPicPr>
          <p:cNvPr id="51" name="Picture 5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4911" y="184754"/>
            <a:ext cx="7694179" cy="6130321"/>
          </a:xfrm>
          <a:prstGeom prst="rect">
            <a:avLst/>
          </a:prstGeom>
        </p:spPr>
      </p:pic>
      <p:pic>
        <p:nvPicPr>
          <p:cNvPr id="50" name="Picture 4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4911" y="184754"/>
            <a:ext cx="7694179" cy="6130321"/>
          </a:xfrm>
          <a:prstGeom prst="rect">
            <a:avLst/>
          </a:prstGeom>
        </p:spPr>
      </p:pic>
      <p:pic>
        <p:nvPicPr>
          <p:cNvPr id="49" name="Picture 4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4911" y="184754"/>
            <a:ext cx="7694179" cy="6130321"/>
          </a:xfrm>
          <a:prstGeom prst="rect">
            <a:avLst/>
          </a:prstGeom>
        </p:spPr>
      </p:pic>
      <p:pic>
        <p:nvPicPr>
          <p:cNvPr id="48" name="Picture 4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24911" y="184754"/>
            <a:ext cx="7694179" cy="6130321"/>
          </a:xfrm>
          <a:prstGeom prst="rect">
            <a:avLst/>
          </a:prstGeom>
        </p:spPr>
      </p:pic>
      <p:pic>
        <p:nvPicPr>
          <p:cNvPr id="47" name="Picture 4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24911" y="184754"/>
            <a:ext cx="7694179" cy="6130321"/>
          </a:xfrm>
          <a:prstGeom prst="rect">
            <a:avLst/>
          </a:prstGeom>
        </p:spPr>
      </p:pic>
      <p:pic>
        <p:nvPicPr>
          <p:cNvPr id="46" name="Picture 4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24911" y="184754"/>
            <a:ext cx="7694179" cy="6130321"/>
          </a:xfrm>
          <a:prstGeom prst="rect">
            <a:avLst/>
          </a:prstGeom>
        </p:spPr>
      </p:pic>
      <p:pic>
        <p:nvPicPr>
          <p:cNvPr id="45" name="Picture 4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24911" y="184754"/>
            <a:ext cx="7694179" cy="6130321"/>
          </a:xfrm>
          <a:prstGeom prst="rect">
            <a:avLst/>
          </a:prstGeom>
        </p:spPr>
      </p:pic>
      <p:pic>
        <p:nvPicPr>
          <p:cNvPr id="44" name="Picture 43"/>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24911" y="184754"/>
            <a:ext cx="7694179" cy="6130321"/>
          </a:xfrm>
          <a:prstGeom prst="rect">
            <a:avLst/>
          </a:prstGeom>
        </p:spPr>
      </p:pic>
      <p:pic>
        <p:nvPicPr>
          <p:cNvPr id="43" name="Picture 42"/>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24911" y="184754"/>
            <a:ext cx="7694179" cy="6130321"/>
          </a:xfrm>
          <a:prstGeom prst="rect">
            <a:avLst/>
          </a:prstGeom>
        </p:spPr>
      </p:pic>
      <p:pic>
        <p:nvPicPr>
          <p:cNvPr id="42" name="Picture 41"/>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24911" y="184754"/>
            <a:ext cx="7694179" cy="6130321"/>
          </a:xfrm>
          <a:prstGeom prst="rect">
            <a:avLst/>
          </a:prstGeom>
        </p:spPr>
      </p:pic>
      <p:pic>
        <p:nvPicPr>
          <p:cNvPr id="41" name="Picture 40"/>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724911" y="184754"/>
            <a:ext cx="7694179" cy="6130321"/>
          </a:xfrm>
          <a:prstGeom prst="rect">
            <a:avLst/>
          </a:prstGeom>
        </p:spPr>
      </p:pic>
      <p:pic>
        <p:nvPicPr>
          <p:cNvPr id="40" name="Picture 39"/>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724911" y="184754"/>
            <a:ext cx="7694179" cy="6130321"/>
          </a:xfrm>
          <a:prstGeom prst="rect">
            <a:avLst/>
          </a:prstGeom>
        </p:spPr>
      </p:pic>
      <p:pic>
        <p:nvPicPr>
          <p:cNvPr id="39" name="Picture 38"/>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724911" y="184754"/>
            <a:ext cx="7694179" cy="6130321"/>
          </a:xfrm>
          <a:prstGeom prst="rect">
            <a:avLst/>
          </a:prstGeom>
        </p:spPr>
      </p:pic>
      <p:pic>
        <p:nvPicPr>
          <p:cNvPr id="38" name="Picture 37"/>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724911" y="184754"/>
            <a:ext cx="7694179" cy="6130321"/>
          </a:xfrm>
          <a:prstGeom prst="rect">
            <a:avLst/>
          </a:prstGeom>
        </p:spPr>
      </p:pic>
      <p:pic>
        <p:nvPicPr>
          <p:cNvPr id="37" name="Picture 36"/>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724911" y="184754"/>
            <a:ext cx="7694179" cy="6130321"/>
          </a:xfrm>
          <a:prstGeom prst="rect">
            <a:avLst/>
          </a:prstGeom>
        </p:spPr>
      </p:pic>
      <p:pic>
        <p:nvPicPr>
          <p:cNvPr id="36" name="Picture 35"/>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724911" y="184754"/>
            <a:ext cx="7694179" cy="6130321"/>
          </a:xfrm>
          <a:prstGeom prst="rect">
            <a:avLst/>
          </a:prstGeom>
        </p:spPr>
      </p:pic>
      <p:pic>
        <p:nvPicPr>
          <p:cNvPr id="35" name="Picture 34"/>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724911" y="184754"/>
            <a:ext cx="7694179" cy="6130321"/>
          </a:xfrm>
          <a:prstGeom prst="rect">
            <a:avLst/>
          </a:prstGeom>
        </p:spPr>
      </p:pic>
      <p:pic>
        <p:nvPicPr>
          <p:cNvPr id="34" name="Picture 33"/>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724911" y="184754"/>
            <a:ext cx="7694179" cy="6130321"/>
          </a:xfrm>
          <a:prstGeom prst="rect">
            <a:avLst/>
          </a:prstGeom>
        </p:spPr>
      </p:pic>
      <p:pic>
        <p:nvPicPr>
          <p:cNvPr id="33" name="Picture 32"/>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724911" y="184754"/>
            <a:ext cx="7694179" cy="6130321"/>
          </a:xfrm>
          <a:prstGeom prst="rect">
            <a:avLst/>
          </a:prstGeom>
        </p:spPr>
      </p:pic>
      <p:pic>
        <p:nvPicPr>
          <p:cNvPr id="32" name="Picture 31"/>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724911" y="184754"/>
            <a:ext cx="7694179" cy="6130321"/>
          </a:xfrm>
          <a:prstGeom prst="rect">
            <a:avLst/>
          </a:prstGeom>
        </p:spPr>
      </p:pic>
      <p:pic>
        <p:nvPicPr>
          <p:cNvPr id="31" name="Picture 30"/>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724911" y="184754"/>
            <a:ext cx="7694179" cy="6130321"/>
          </a:xfrm>
          <a:prstGeom prst="rect">
            <a:avLst/>
          </a:prstGeom>
        </p:spPr>
      </p:pic>
      <p:pic>
        <p:nvPicPr>
          <p:cNvPr id="30" name="Picture 29"/>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724911" y="184754"/>
            <a:ext cx="7694179" cy="6130321"/>
          </a:xfrm>
          <a:prstGeom prst="rect">
            <a:avLst/>
          </a:prstGeom>
        </p:spPr>
      </p:pic>
      <p:pic>
        <p:nvPicPr>
          <p:cNvPr id="29" name="Picture 28"/>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724911" y="184754"/>
            <a:ext cx="7694179" cy="6130321"/>
          </a:xfrm>
          <a:prstGeom prst="rect">
            <a:avLst/>
          </a:prstGeom>
        </p:spPr>
      </p:pic>
      <p:pic>
        <p:nvPicPr>
          <p:cNvPr id="74" name="Picture 73"/>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6477000" y="3458123"/>
            <a:ext cx="1824858" cy="1379940"/>
          </a:xfrm>
          <a:prstGeom prst="rect">
            <a:avLst/>
          </a:prstGeom>
        </p:spPr>
      </p:pic>
      <p:pic>
        <p:nvPicPr>
          <p:cNvPr id="73" name="Picture 72"/>
          <p:cNvPicPr>
            <a:picLocks noChangeAspect="1"/>
          </p:cNvPicPr>
          <p:nvPr/>
        </p:nvPicPr>
        <p:blipFill>
          <a:blip r:embed="rId28" cstate="print">
            <a:extLst>
              <a:ext uri="{28A0092B-C50C-407E-A947-70E740481C1C}">
                <a14:useLocalDpi xmlns:a14="http://schemas.microsoft.com/office/drawing/2010/main" val="0"/>
              </a:ext>
            </a:extLst>
          </a:blip>
          <a:stretch>
            <a:fillRect/>
          </a:stretch>
        </p:blipFill>
        <p:spPr>
          <a:xfrm>
            <a:off x="6477000" y="3458123"/>
            <a:ext cx="1824858" cy="1379940"/>
          </a:xfrm>
          <a:prstGeom prst="rect">
            <a:avLst/>
          </a:prstGeom>
        </p:spPr>
      </p:pic>
      <p:pic>
        <p:nvPicPr>
          <p:cNvPr id="72" name="Picture 71"/>
          <p:cNvPicPr>
            <a:picLocks noChangeAspect="1"/>
          </p:cNvPicPr>
          <p:nvPr/>
        </p:nvPicPr>
        <p:blipFill>
          <a:blip r:embed="rId29" cstate="print">
            <a:extLst>
              <a:ext uri="{28A0092B-C50C-407E-A947-70E740481C1C}">
                <a14:useLocalDpi xmlns:a14="http://schemas.microsoft.com/office/drawing/2010/main" val="0"/>
              </a:ext>
            </a:extLst>
          </a:blip>
          <a:stretch>
            <a:fillRect/>
          </a:stretch>
        </p:blipFill>
        <p:spPr>
          <a:xfrm>
            <a:off x="6477000" y="3458123"/>
            <a:ext cx="1824858" cy="1379940"/>
          </a:xfrm>
          <a:prstGeom prst="rect">
            <a:avLst/>
          </a:prstGeom>
        </p:spPr>
      </p:pic>
      <p:pic>
        <p:nvPicPr>
          <p:cNvPr id="71" name="Picture 70"/>
          <p:cNvPicPr>
            <a:picLocks noChangeAspect="1"/>
          </p:cNvPicPr>
          <p:nvPr/>
        </p:nvPicPr>
        <p:blipFill>
          <a:blip r:embed="rId30" cstate="print">
            <a:extLst>
              <a:ext uri="{28A0092B-C50C-407E-A947-70E740481C1C}">
                <a14:useLocalDpi xmlns:a14="http://schemas.microsoft.com/office/drawing/2010/main" val="0"/>
              </a:ext>
            </a:extLst>
          </a:blip>
          <a:stretch>
            <a:fillRect/>
          </a:stretch>
        </p:blipFill>
        <p:spPr>
          <a:xfrm>
            <a:off x="6477000" y="3458123"/>
            <a:ext cx="1824858" cy="1379940"/>
          </a:xfrm>
          <a:prstGeom prst="rect">
            <a:avLst/>
          </a:prstGeom>
        </p:spPr>
      </p:pic>
      <p:pic>
        <p:nvPicPr>
          <p:cNvPr id="70" name="Picture 69"/>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6477000" y="3458123"/>
            <a:ext cx="1824858" cy="1379940"/>
          </a:xfrm>
          <a:prstGeom prst="rect">
            <a:avLst/>
          </a:prstGeom>
        </p:spPr>
      </p:pic>
      <p:pic>
        <p:nvPicPr>
          <p:cNvPr id="69" name="Picture 68"/>
          <p:cNvPicPr>
            <a:picLocks noChangeAspect="1"/>
          </p:cNvPicPr>
          <p:nvPr/>
        </p:nvPicPr>
        <p:blipFill>
          <a:blip r:embed="rId32" cstate="print">
            <a:extLst>
              <a:ext uri="{28A0092B-C50C-407E-A947-70E740481C1C}">
                <a14:useLocalDpi xmlns:a14="http://schemas.microsoft.com/office/drawing/2010/main" val="0"/>
              </a:ext>
            </a:extLst>
          </a:blip>
          <a:stretch>
            <a:fillRect/>
          </a:stretch>
        </p:blipFill>
        <p:spPr>
          <a:xfrm>
            <a:off x="6477000" y="3458123"/>
            <a:ext cx="1824858" cy="1379940"/>
          </a:xfrm>
          <a:prstGeom prst="rect">
            <a:avLst/>
          </a:prstGeom>
        </p:spPr>
      </p:pic>
      <p:pic>
        <p:nvPicPr>
          <p:cNvPr id="68" name="Picture 67"/>
          <p:cNvPicPr>
            <a:picLocks noChangeAspect="1"/>
          </p:cNvPicPr>
          <p:nvPr/>
        </p:nvPicPr>
        <p:blipFill>
          <a:blip r:embed="rId33" cstate="print">
            <a:extLst>
              <a:ext uri="{28A0092B-C50C-407E-A947-70E740481C1C}">
                <a14:useLocalDpi xmlns:a14="http://schemas.microsoft.com/office/drawing/2010/main" val="0"/>
              </a:ext>
            </a:extLst>
          </a:blip>
          <a:stretch>
            <a:fillRect/>
          </a:stretch>
        </p:blipFill>
        <p:spPr>
          <a:xfrm>
            <a:off x="6477000" y="3458123"/>
            <a:ext cx="1824858" cy="1379940"/>
          </a:xfrm>
          <a:prstGeom prst="rect">
            <a:avLst/>
          </a:prstGeom>
        </p:spPr>
      </p:pic>
      <p:pic>
        <p:nvPicPr>
          <p:cNvPr id="67" name="Picture 66"/>
          <p:cNvPicPr>
            <a:picLocks noChangeAspect="1"/>
          </p:cNvPicPr>
          <p:nvPr/>
        </p:nvPicPr>
        <p:blipFill>
          <a:blip r:embed="rId34" cstate="print">
            <a:extLst>
              <a:ext uri="{28A0092B-C50C-407E-A947-70E740481C1C}">
                <a14:useLocalDpi xmlns:a14="http://schemas.microsoft.com/office/drawing/2010/main" val="0"/>
              </a:ext>
            </a:extLst>
          </a:blip>
          <a:stretch>
            <a:fillRect/>
          </a:stretch>
        </p:blipFill>
        <p:spPr>
          <a:xfrm>
            <a:off x="6477000" y="3458123"/>
            <a:ext cx="1824858" cy="1379940"/>
          </a:xfrm>
          <a:prstGeom prst="rect">
            <a:avLst/>
          </a:prstGeom>
        </p:spPr>
      </p:pic>
      <p:pic>
        <p:nvPicPr>
          <p:cNvPr id="66" name="Picture 65"/>
          <p:cNvPicPr>
            <a:picLocks noChangeAspect="1"/>
          </p:cNvPicPr>
          <p:nvPr/>
        </p:nvPicPr>
        <p:blipFill>
          <a:blip r:embed="rId35" cstate="print">
            <a:extLst>
              <a:ext uri="{28A0092B-C50C-407E-A947-70E740481C1C}">
                <a14:useLocalDpi xmlns:a14="http://schemas.microsoft.com/office/drawing/2010/main" val="0"/>
              </a:ext>
            </a:extLst>
          </a:blip>
          <a:stretch>
            <a:fillRect/>
          </a:stretch>
        </p:blipFill>
        <p:spPr>
          <a:xfrm>
            <a:off x="6477000" y="3458123"/>
            <a:ext cx="1824858" cy="1379940"/>
          </a:xfrm>
          <a:prstGeom prst="rect">
            <a:avLst/>
          </a:prstGeom>
        </p:spPr>
      </p:pic>
      <p:pic>
        <p:nvPicPr>
          <p:cNvPr id="65" name="Picture 64"/>
          <p:cNvPicPr>
            <a:picLocks noChangeAspect="1"/>
          </p:cNvPicPr>
          <p:nvPr/>
        </p:nvPicPr>
        <p:blipFill>
          <a:blip r:embed="rId36" cstate="print">
            <a:extLst>
              <a:ext uri="{28A0092B-C50C-407E-A947-70E740481C1C}">
                <a14:useLocalDpi xmlns:a14="http://schemas.microsoft.com/office/drawing/2010/main" val="0"/>
              </a:ext>
            </a:extLst>
          </a:blip>
          <a:stretch>
            <a:fillRect/>
          </a:stretch>
        </p:blipFill>
        <p:spPr>
          <a:xfrm>
            <a:off x="6477000" y="3458123"/>
            <a:ext cx="1824858" cy="1379940"/>
          </a:xfrm>
          <a:prstGeom prst="rect">
            <a:avLst/>
          </a:prstGeom>
        </p:spPr>
      </p:pic>
      <p:pic>
        <p:nvPicPr>
          <p:cNvPr id="64" name="Picture 63"/>
          <p:cNvPicPr>
            <a:picLocks noChangeAspect="1"/>
          </p:cNvPicPr>
          <p:nvPr/>
        </p:nvPicPr>
        <p:blipFill>
          <a:blip r:embed="rId37" cstate="print">
            <a:extLst>
              <a:ext uri="{28A0092B-C50C-407E-A947-70E740481C1C}">
                <a14:useLocalDpi xmlns:a14="http://schemas.microsoft.com/office/drawing/2010/main" val="0"/>
              </a:ext>
            </a:extLst>
          </a:blip>
          <a:stretch>
            <a:fillRect/>
          </a:stretch>
        </p:blipFill>
        <p:spPr>
          <a:xfrm>
            <a:off x="6477000" y="3458123"/>
            <a:ext cx="1824858" cy="1379940"/>
          </a:xfrm>
          <a:prstGeom prst="rect">
            <a:avLst/>
          </a:prstGeom>
        </p:spPr>
      </p:pic>
      <p:pic>
        <p:nvPicPr>
          <p:cNvPr id="63" name="Picture 62"/>
          <p:cNvPicPr>
            <a:picLocks noChangeAspect="1"/>
          </p:cNvPicPr>
          <p:nvPr/>
        </p:nvPicPr>
        <p:blipFill>
          <a:blip r:embed="rId38" cstate="print">
            <a:extLst>
              <a:ext uri="{28A0092B-C50C-407E-A947-70E740481C1C}">
                <a14:useLocalDpi xmlns:a14="http://schemas.microsoft.com/office/drawing/2010/main" val="0"/>
              </a:ext>
            </a:extLst>
          </a:blip>
          <a:stretch>
            <a:fillRect/>
          </a:stretch>
        </p:blipFill>
        <p:spPr>
          <a:xfrm>
            <a:off x="6477000" y="3458123"/>
            <a:ext cx="1824858" cy="1379940"/>
          </a:xfrm>
          <a:prstGeom prst="rect">
            <a:avLst/>
          </a:prstGeom>
        </p:spPr>
      </p:pic>
      <p:pic>
        <p:nvPicPr>
          <p:cNvPr id="62" name="Picture 61"/>
          <p:cNvPicPr>
            <a:picLocks noChangeAspect="1"/>
          </p:cNvPicPr>
          <p:nvPr/>
        </p:nvPicPr>
        <p:blipFill>
          <a:blip r:embed="rId39" cstate="print">
            <a:extLst>
              <a:ext uri="{28A0092B-C50C-407E-A947-70E740481C1C}">
                <a14:useLocalDpi xmlns:a14="http://schemas.microsoft.com/office/drawing/2010/main" val="0"/>
              </a:ext>
            </a:extLst>
          </a:blip>
          <a:stretch>
            <a:fillRect/>
          </a:stretch>
        </p:blipFill>
        <p:spPr>
          <a:xfrm>
            <a:off x="6477000" y="3458123"/>
            <a:ext cx="1824858" cy="1379940"/>
          </a:xfrm>
          <a:prstGeom prst="rect">
            <a:avLst/>
          </a:prstGeom>
        </p:spPr>
      </p:pic>
      <p:pic>
        <p:nvPicPr>
          <p:cNvPr id="61" name="Picture 60"/>
          <p:cNvPicPr>
            <a:picLocks noChangeAspect="1"/>
          </p:cNvPicPr>
          <p:nvPr/>
        </p:nvPicPr>
        <p:blipFill>
          <a:blip r:embed="rId40" cstate="print">
            <a:extLst>
              <a:ext uri="{28A0092B-C50C-407E-A947-70E740481C1C}">
                <a14:useLocalDpi xmlns:a14="http://schemas.microsoft.com/office/drawing/2010/main" val="0"/>
              </a:ext>
            </a:extLst>
          </a:blip>
          <a:stretch>
            <a:fillRect/>
          </a:stretch>
        </p:blipFill>
        <p:spPr>
          <a:xfrm>
            <a:off x="6477000" y="3458123"/>
            <a:ext cx="1824858" cy="1379940"/>
          </a:xfrm>
          <a:prstGeom prst="rect">
            <a:avLst/>
          </a:prstGeom>
        </p:spPr>
      </p:pic>
      <p:pic>
        <p:nvPicPr>
          <p:cNvPr id="60" name="Picture 59"/>
          <p:cNvPicPr>
            <a:picLocks noChangeAspect="1"/>
          </p:cNvPicPr>
          <p:nvPr/>
        </p:nvPicPr>
        <p:blipFill>
          <a:blip r:embed="rId41" cstate="print">
            <a:extLst>
              <a:ext uri="{28A0092B-C50C-407E-A947-70E740481C1C}">
                <a14:useLocalDpi xmlns:a14="http://schemas.microsoft.com/office/drawing/2010/main" val="0"/>
              </a:ext>
            </a:extLst>
          </a:blip>
          <a:stretch>
            <a:fillRect/>
          </a:stretch>
        </p:blipFill>
        <p:spPr>
          <a:xfrm>
            <a:off x="6477000" y="3458123"/>
            <a:ext cx="1824858" cy="1379940"/>
          </a:xfrm>
          <a:prstGeom prst="rect">
            <a:avLst/>
          </a:prstGeom>
        </p:spPr>
      </p:pic>
      <p:pic>
        <p:nvPicPr>
          <p:cNvPr id="59" name="Picture 58"/>
          <p:cNvPicPr>
            <a:picLocks noChangeAspect="1"/>
          </p:cNvPicPr>
          <p:nvPr/>
        </p:nvPicPr>
        <p:blipFill>
          <a:blip r:embed="rId42" cstate="print">
            <a:extLst>
              <a:ext uri="{28A0092B-C50C-407E-A947-70E740481C1C}">
                <a14:useLocalDpi xmlns:a14="http://schemas.microsoft.com/office/drawing/2010/main" val="0"/>
              </a:ext>
            </a:extLst>
          </a:blip>
          <a:stretch>
            <a:fillRect/>
          </a:stretch>
        </p:blipFill>
        <p:spPr>
          <a:xfrm>
            <a:off x="6477000" y="3458123"/>
            <a:ext cx="1824858" cy="1379940"/>
          </a:xfrm>
          <a:prstGeom prst="rect">
            <a:avLst/>
          </a:prstGeom>
        </p:spPr>
      </p:pic>
      <p:pic>
        <p:nvPicPr>
          <p:cNvPr id="58" name="Picture 57"/>
          <p:cNvPicPr>
            <a:picLocks noChangeAspect="1"/>
          </p:cNvPicPr>
          <p:nvPr/>
        </p:nvPicPr>
        <p:blipFill>
          <a:blip r:embed="rId43" cstate="print">
            <a:extLst>
              <a:ext uri="{28A0092B-C50C-407E-A947-70E740481C1C}">
                <a14:useLocalDpi xmlns:a14="http://schemas.microsoft.com/office/drawing/2010/main" val="0"/>
              </a:ext>
            </a:extLst>
          </a:blip>
          <a:stretch>
            <a:fillRect/>
          </a:stretch>
        </p:blipFill>
        <p:spPr>
          <a:xfrm>
            <a:off x="6477000" y="3458123"/>
            <a:ext cx="1824858" cy="1379940"/>
          </a:xfrm>
          <a:prstGeom prst="rect">
            <a:avLst/>
          </a:prstGeom>
        </p:spPr>
      </p:pic>
      <p:pic>
        <p:nvPicPr>
          <p:cNvPr id="57" name="Picture 56"/>
          <p:cNvPicPr>
            <a:picLocks noChangeAspect="1"/>
          </p:cNvPicPr>
          <p:nvPr/>
        </p:nvPicPr>
        <p:blipFill>
          <a:blip r:embed="rId44" cstate="print">
            <a:extLst>
              <a:ext uri="{28A0092B-C50C-407E-A947-70E740481C1C}">
                <a14:useLocalDpi xmlns:a14="http://schemas.microsoft.com/office/drawing/2010/main" val="0"/>
              </a:ext>
            </a:extLst>
          </a:blip>
          <a:stretch>
            <a:fillRect/>
          </a:stretch>
        </p:blipFill>
        <p:spPr>
          <a:xfrm>
            <a:off x="6477000" y="3458123"/>
            <a:ext cx="1824858" cy="1379940"/>
          </a:xfrm>
          <a:prstGeom prst="rect">
            <a:avLst/>
          </a:prstGeom>
        </p:spPr>
      </p:pic>
      <p:pic>
        <p:nvPicPr>
          <p:cNvPr id="56" name="Picture 55"/>
          <p:cNvPicPr>
            <a:picLocks noChangeAspect="1"/>
          </p:cNvPicPr>
          <p:nvPr/>
        </p:nvPicPr>
        <p:blipFill>
          <a:blip r:embed="rId45" cstate="print">
            <a:extLst>
              <a:ext uri="{28A0092B-C50C-407E-A947-70E740481C1C}">
                <a14:useLocalDpi xmlns:a14="http://schemas.microsoft.com/office/drawing/2010/main" val="0"/>
              </a:ext>
            </a:extLst>
          </a:blip>
          <a:stretch>
            <a:fillRect/>
          </a:stretch>
        </p:blipFill>
        <p:spPr>
          <a:xfrm>
            <a:off x="6477000" y="3458123"/>
            <a:ext cx="1824858" cy="1379940"/>
          </a:xfrm>
          <a:prstGeom prst="rect">
            <a:avLst/>
          </a:prstGeom>
        </p:spPr>
      </p:pic>
      <p:pic>
        <p:nvPicPr>
          <p:cNvPr id="55" name="Picture 54"/>
          <p:cNvPicPr>
            <a:picLocks noChangeAspect="1"/>
          </p:cNvPicPr>
          <p:nvPr/>
        </p:nvPicPr>
        <p:blipFill>
          <a:blip r:embed="rId46" cstate="print">
            <a:extLst>
              <a:ext uri="{28A0092B-C50C-407E-A947-70E740481C1C}">
                <a14:useLocalDpi xmlns:a14="http://schemas.microsoft.com/office/drawing/2010/main" val="0"/>
              </a:ext>
            </a:extLst>
          </a:blip>
          <a:stretch>
            <a:fillRect/>
          </a:stretch>
        </p:blipFill>
        <p:spPr>
          <a:xfrm>
            <a:off x="6477000" y="3458123"/>
            <a:ext cx="1824858" cy="1379940"/>
          </a:xfrm>
          <a:prstGeom prst="rect">
            <a:avLst/>
          </a:prstGeom>
        </p:spPr>
      </p:pic>
      <p:pic>
        <p:nvPicPr>
          <p:cNvPr id="54" name="Picture 53"/>
          <p:cNvPicPr>
            <a:picLocks noChangeAspect="1"/>
          </p:cNvPicPr>
          <p:nvPr/>
        </p:nvPicPr>
        <p:blipFill>
          <a:blip r:embed="rId47" cstate="print">
            <a:extLst>
              <a:ext uri="{28A0092B-C50C-407E-A947-70E740481C1C}">
                <a14:useLocalDpi xmlns:a14="http://schemas.microsoft.com/office/drawing/2010/main" val="0"/>
              </a:ext>
            </a:extLst>
          </a:blip>
          <a:stretch>
            <a:fillRect/>
          </a:stretch>
        </p:blipFill>
        <p:spPr>
          <a:xfrm>
            <a:off x="6477000" y="3458123"/>
            <a:ext cx="1824858" cy="1379940"/>
          </a:xfrm>
          <a:prstGeom prst="rect">
            <a:avLst/>
          </a:prstGeom>
        </p:spPr>
      </p:pic>
      <p:pic>
        <p:nvPicPr>
          <p:cNvPr id="53" name="Picture 52"/>
          <p:cNvPicPr>
            <a:picLocks noChangeAspect="1"/>
          </p:cNvPicPr>
          <p:nvPr/>
        </p:nvPicPr>
        <p:blipFill>
          <a:blip r:embed="rId48" cstate="print">
            <a:extLst>
              <a:ext uri="{28A0092B-C50C-407E-A947-70E740481C1C}">
                <a14:useLocalDpi xmlns:a14="http://schemas.microsoft.com/office/drawing/2010/main" val="0"/>
              </a:ext>
            </a:extLst>
          </a:blip>
          <a:stretch>
            <a:fillRect/>
          </a:stretch>
        </p:blipFill>
        <p:spPr>
          <a:xfrm>
            <a:off x="6477000" y="3458123"/>
            <a:ext cx="1824858" cy="1379940"/>
          </a:xfrm>
          <a:prstGeom prst="rect">
            <a:avLst/>
          </a:prstGeom>
        </p:spPr>
      </p:pic>
      <p:pic>
        <p:nvPicPr>
          <p:cNvPr id="52" name="Picture 51"/>
          <p:cNvPicPr>
            <a:picLocks noChangeAspect="1"/>
          </p:cNvPicPr>
          <p:nvPr/>
        </p:nvPicPr>
        <p:blipFill>
          <a:blip r:embed="rId49" cstate="print">
            <a:extLst>
              <a:ext uri="{28A0092B-C50C-407E-A947-70E740481C1C}">
                <a14:useLocalDpi xmlns:a14="http://schemas.microsoft.com/office/drawing/2010/main" val="0"/>
              </a:ext>
            </a:extLst>
          </a:blip>
          <a:stretch>
            <a:fillRect/>
          </a:stretch>
        </p:blipFill>
        <p:spPr>
          <a:xfrm>
            <a:off x="6477000" y="3458123"/>
            <a:ext cx="1824858" cy="1379940"/>
          </a:xfrm>
          <a:prstGeom prst="rect">
            <a:avLst/>
          </a:prstGeom>
        </p:spPr>
      </p:pic>
      <p:pic>
        <p:nvPicPr>
          <p:cNvPr id="3" name="Picture 2"/>
          <p:cNvPicPr>
            <a:picLocks noChangeAspect="1"/>
          </p:cNvPicPr>
          <p:nvPr/>
        </p:nvPicPr>
        <p:blipFill>
          <a:blip r:embed="rId50" cstate="print">
            <a:extLst>
              <a:ext uri="{28A0092B-C50C-407E-A947-70E740481C1C}">
                <a14:useLocalDpi xmlns:a14="http://schemas.microsoft.com/office/drawing/2010/main" val="0"/>
              </a:ext>
            </a:extLst>
          </a:blip>
          <a:stretch>
            <a:fillRect/>
          </a:stretch>
        </p:blipFill>
        <p:spPr>
          <a:xfrm>
            <a:off x="6477000" y="3458123"/>
            <a:ext cx="1824858" cy="1379940"/>
          </a:xfrm>
          <a:prstGeom prst="rect">
            <a:avLst/>
          </a:prstGeom>
        </p:spPr>
      </p:pic>
      <p:sp>
        <p:nvSpPr>
          <p:cNvPr id="4" name="Rectangle 3"/>
          <p:cNvSpPr/>
          <p:nvPr/>
        </p:nvSpPr>
        <p:spPr bwMode="auto">
          <a:xfrm>
            <a:off x="228600" y="0"/>
            <a:ext cx="8534400" cy="457200"/>
          </a:xfrm>
          <a:prstGeom prst="rect">
            <a:avLst/>
          </a:prstGeom>
          <a:solidFill>
            <a:schemeClr val="bg1"/>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10" charset="0"/>
            </a:endParaRPr>
          </a:p>
        </p:txBody>
      </p:sp>
      <p:sp>
        <p:nvSpPr>
          <p:cNvPr id="5" name="Title 4"/>
          <p:cNvSpPr>
            <a:spLocks noGrp="1"/>
          </p:cNvSpPr>
          <p:nvPr>
            <p:ph type="title"/>
          </p:nvPr>
        </p:nvSpPr>
        <p:spPr/>
        <p:txBody>
          <a:bodyPr/>
          <a:lstStyle/>
          <a:p>
            <a:r>
              <a:rPr lang="en-US" dirty="0" smtClean="0"/>
              <a:t>Animated </a:t>
            </a:r>
            <a:r>
              <a:rPr lang="en-US" dirty="0"/>
              <a:t>illustration </a:t>
            </a:r>
            <a:r>
              <a:rPr lang="en-US" dirty="0" smtClean="0"/>
              <a:t>of network </a:t>
            </a:r>
            <a:r>
              <a:rPr lang="en-US" dirty="0"/>
              <a:t>load changes over 24 hours of a peak day</a:t>
            </a:r>
            <a:br>
              <a:rPr lang="en-US" dirty="0"/>
            </a:br>
            <a:endParaRPr lang="en-US" dirty="0"/>
          </a:p>
        </p:txBody>
      </p:sp>
    </p:spTree>
    <p:extLst>
      <p:ext uri="{BB962C8B-B14F-4D97-AF65-F5344CB8AC3E}">
        <p14:creationId xmlns:p14="http://schemas.microsoft.com/office/powerpoint/2010/main" val="46805678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5"/>
                                        </p:tgtEl>
                                        <p:attrNameLst>
                                          <p:attrName>style.visibility</p:attrName>
                                        </p:attrNameLst>
                                      </p:cBhvr>
                                      <p:to>
                                        <p:strVal val="visible"/>
                                      </p:to>
                                    </p:set>
                                  </p:childTnLst>
                                </p:cTn>
                              </p:par>
                              <p:par>
                                <p:cTn id="7" presetID="1" presetClass="entr" presetSubtype="0" fill="hold" nodeType="withEffect">
                                  <p:stCondLst>
                                    <p:cond delay="600"/>
                                  </p:stCondLst>
                                  <p:childTnLst>
                                    <p:set>
                                      <p:cBhvr>
                                        <p:cTn id="8" dur="1" fill="hold">
                                          <p:stCondLst>
                                            <p:cond delay="0"/>
                                          </p:stCondLst>
                                        </p:cTn>
                                        <p:tgtEl>
                                          <p:spTgt spid="74"/>
                                        </p:tgtEl>
                                        <p:attrNameLst>
                                          <p:attrName>style.visibility</p:attrName>
                                        </p:attrNameLst>
                                      </p:cBhvr>
                                      <p:to>
                                        <p:strVal val="visible"/>
                                      </p:to>
                                    </p:set>
                                  </p:childTnLst>
                                </p:cTn>
                              </p:par>
                            </p:childTnLst>
                          </p:cTn>
                        </p:par>
                        <p:par>
                          <p:cTn id="9" fill="hold">
                            <p:stCondLst>
                              <p:cond delay="600"/>
                            </p:stCondLst>
                            <p:childTnLst>
                              <p:par>
                                <p:cTn id="10" presetID="1" presetClass="entr" presetSubtype="0" fill="hold" nodeType="afterEffect">
                                  <p:stCondLst>
                                    <p:cond delay="600"/>
                                  </p:stCondLst>
                                  <p:childTnLst>
                                    <p:set>
                                      <p:cBhvr>
                                        <p:cTn id="11" dur="1" fill="hold">
                                          <p:stCondLst>
                                            <p:cond delay="0"/>
                                          </p:stCondLst>
                                        </p:cTn>
                                        <p:tgtEl>
                                          <p:spTgt spid="51"/>
                                        </p:tgtEl>
                                        <p:attrNameLst>
                                          <p:attrName>style.visibility</p:attrName>
                                        </p:attrNameLst>
                                      </p:cBhvr>
                                      <p:to>
                                        <p:strVal val="visible"/>
                                      </p:to>
                                    </p:set>
                                  </p:childTnLst>
                                </p:cTn>
                              </p:par>
                              <p:par>
                                <p:cTn id="12" presetID="1" presetClass="entr" presetSubtype="0" fill="hold" nodeType="withEffect">
                                  <p:stCondLst>
                                    <p:cond delay="600"/>
                                  </p:stCondLst>
                                  <p:childTnLst>
                                    <p:set>
                                      <p:cBhvr>
                                        <p:cTn id="13" dur="1" fill="hold">
                                          <p:stCondLst>
                                            <p:cond delay="0"/>
                                          </p:stCondLst>
                                        </p:cTn>
                                        <p:tgtEl>
                                          <p:spTgt spid="73"/>
                                        </p:tgtEl>
                                        <p:attrNameLst>
                                          <p:attrName>style.visibility</p:attrName>
                                        </p:attrNameLst>
                                      </p:cBhvr>
                                      <p:to>
                                        <p:strVal val="visible"/>
                                      </p:to>
                                    </p:set>
                                  </p:childTnLst>
                                </p:cTn>
                              </p:par>
                            </p:childTnLst>
                          </p:cTn>
                        </p:par>
                        <p:par>
                          <p:cTn id="14" fill="hold">
                            <p:stCondLst>
                              <p:cond delay="1200"/>
                            </p:stCondLst>
                            <p:childTnLst>
                              <p:par>
                                <p:cTn id="15" presetID="1" presetClass="entr" presetSubtype="0" fill="hold" nodeType="afterEffect">
                                  <p:stCondLst>
                                    <p:cond delay="600"/>
                                  </p:stCondLst>
                                  <p:childTnLst>
                                    <p:set>
                                      <p:cBhvr>
                                        <p:cTn id="16" dur="1" fill="hold">
                                          <p:stCondLst>
                                            <p:cond delay="0"/>
                                          </p:stCondLst>
                                        </p:cTn>
                                        <p:tgtEl>
                                          <p:spTgt spid="50"/>
                                        </p:tgtEl>
                                        <p:attrNameLst>
                                          <p:attrName>style.visibility</p:attrName>
                                        </p:attrNameLst>
                                      </p:cBhvr>
                                      <p:to>
                                        <p:strVal val="visible"/>
                                      </p:to>
                                    </p:set>
                                  </p:childTnLst>
                                </p:cTn>
                              </p:par>
                              <p:par>
                                <p:cTn id="17" presetID="1" presetClass="entr" presetSubtype="0" fill="hold" nodeType="withEffect">
                                  <p:stCondLst>
                                    <p:cond delay="600"/>
                                  </p:stCondLst>
                                  <p:childTnLst>
                                    <p:set>
                                      <p:cBhvr>
                                        <p:cTn id="18" dur="1" fill="hold">
                                          <p:stCondLst>
                                            <p:cond delay="0"/>
                                          </p:stCondLst>
                                        </p:cTn>
                                        <p:tgtEl>
                                          <p:spTgt spid="72"/>
                                        </p:tgtEl>
                                        <p:attrNameLst>
                                          <p:attrName>style.visibility</p:attrName>
                                        </p:attrNameLst>
                                      </p:cBhvr>
                                      <p:to>
                                        <p:strVal val="visible"/>
                                      </p:to>
                                    </p:set>
                                  </p:childTnLst>
                                </p:cTn>
                              </p:par>
                            </p:childTnLst>
                          </p:cTn>
                        </p:par>
                        <p:par>
                          <p:cTn id="19" fill="hold">
                            <p:stCondLst>
                              <p:cond delay="1800"/>
                            </p:stCondLst>
                            <p:childTnLst>
                              <p:par>
                                <p:cTn id="20" presetID="1" presetClass="entr" presetSubtype="0" fill="hold" nodeType="afterEffect">
                                  <p:stCondLst>
                                    <p:cond delay="600"/>
                                  </p:stCondLst>
                                  <p:childTnLst>
                                    <p:set>
                                      <p:cBhvr>
                                        <p:cTn id="21" dur="1" fill="hold">
                                          <p:stCondLst>
                                            <p:cond delay="0"/>
                                          </p:stCondLst>
                                        </p:cTn>
                                        <p:tgtEl>
                                          <p:spTgt spid="49"/>
                                        </p:tgtEl>
                                        <p:attrNameLst>
                                          <p:attrName>style.visibility</p:attrName>
                                        </p:attrNameLst>
                                      </p:cBhvr>
                                      <p:to>
                                        <p:strVal val="visible"/>
                                      </p:to>
                                    </p:set>
                                  </p:childTnLst>
                                </p:cTn>
                              </p:par>
                              <p:par>
                                <p:cTn id="22" presetID="1" presetClass="entr" presetSubtype="0" fill="hold" nodeType="withEffect">
                                  <p:stCondLst>
                                    <p:cond delay="600"/>
                                  </p:stCondLst>
                                  <p:childTnLst>
                                    <p:set>
                                      <p:cBhvr>
                                        <p:cTn id="23" dur="1" fill="hold">
                                          <p:stCondLst>
                                            <p:cond delay="0"/>
                                          </p:stCondLst>
                                        </p:cTn>
                                        <p:tgtEl>
                                          <p:spTgt spid="71"/>
                                        </p:tgtEl>
                                        <p:attrNameLst>
                                          <p:attrName>style.visibility</p:attrName>
                                        </p:attrNameLst>
                                      </p:cBhvr>
                                      <p:to>
                                        <p:strVal val="visible"/>
                                      </p:to>
                                    </p:set>
                                  </p:childTnLst>
                                </p:cTn>
                              </p:par>
                            </p:childTnLst>
                          </p:cTn>
                        </p:par>
                        <p:par>
                          <p:cTn id="24" fill="hold">
                            <p:stCondLst>
                              <p:cond delay="2400"/>
                            </p:stCondLst>
                            <p:childTnLst>
                              <p:par>
                                <p:cTn id="25" presetID="1" presetClass="entr" presetSubtype="0" fill="hold" nodeType="afterEffect">
                                  <p:stCondLst>
                                    <p:cond delay="600"/>
                                  </p:stCondLst>
                                  <p:childTnLst>
                                    <p:set>
                                      <p:cBhvr>
                                        <p:cTn id="26" dur="1" fill="hold">
                                          <p:stCondLst>
                                            <p:cond delay="0"/>
                                          </p:stCondLst>
                                        </p:cTn>
                                        <p:tgtEl>
                                          <p:spTgt spid="48"/>
                                        </p:tgtEl>
                                        <p:attrNameLst>
                                          <p:attrName>style.visibility</p:attrName>
                                        </p:attrNameLst>
                                      </p:cBhvr>
                                      <p:to>
                                        <p:strVal val="visible"/>
                                      </p:to>
                                    </p:set>
                                  </p:childTnLst>
                                </p:cTn>
                              </p:par>
                              <p:par>
                                <p:cTn id="27" presetID="1" presetClass="entr" presetSubtype="0" fill="hold" nodeType="withEffect">
                                  <p:stCondLst>
                                    <p:cond delay="600"/>
                                  </p:stCondLst>
                                  <p:childTnLst>
                                    <p:set>
                                      <p:cBhvr>
                                        <p:cTn id="28" dur="1" fill="hold">
                                          <p:stCondLst>
                                            <p:cond delay="0"/>
                                          </p:stCondLst>
                                        </p:cTn>
                                        <p:tgtEl>
                                          <p:spTgt spid="70"/>
                                        </p:tgtEl>
                                        <p:attrNameLst>
                                          <p:attrName>style.visibility</p:attrName>
                                        </p:attrNameLst>
                                      </p:cBhvr>
                                      <p:to>
                                        <p:strVal val="visible"/>
                                      </p:to>
                                    </p:set>
                                  </p:childTnLst>
                                </p:cTn>
                              </p:par>
                            </p:childTnLst>
                          </p:cTn>
                        </p:par>
                        <p:par>
                          <p:cTn id="29" fill="hold">
                            <p:stCondLst>
                              <p:cond delay="3000"/>
                            </p:stCondLst>
                            <p:childTnLst>
                              <p:par>
                                <p:cTn id="30" presetID="1" presetClass="entr" presetSubtype="0" fill="hold" nodeType="afterEffect">
                                  <p:stCondLst>
                                    <p:cond delay="600"/>
                                  </p:stCondLst>
                                  <p:childTnLst>
                                    <p:set>
                                      <p:cBhvr>
                                        <p:cTn id="31" dur="1" fill="hold">
                                          <p:stCondLst>
                                            <p:cond delay="0"/>
                                          </p:stCondLst>
                                        </p:cTn>
                                        <p:tgtEl>
                                          <p:spTgt spid="47"/>
                                        </p:tgtEl>
                                        <p:attrNameLst>
                                          <p:attrName>style.visibility</p:attrName>
                                        </p:attrNameLst>
                                      </p:cBhvr>
                                      <p:to>
                                        <p:strVal val="visible"/>
                                      </p:to>
                                    </p:set>
                                  </p:childTnLst>
                                </p:cTn>
                              </p:par>
                              <p:par>
                                <p:cTn id="32" presetID="1" presetClass="entr" presetSubtype="0" fill="hold" nodeType="withEffect">
                                  <p:stCondLst>
                                    <p:cond delay="600"/>
                                  </p:stCondLst>
                                  <p:childTnLst>
                                    <p:set>
                                      <p:cBhvr>
                                        <p:cTn id="33" dur="1" fill="hold">
                                          <p:stCondLst>
                                            <p:cond delay="0"/>
                                          </p:stCondLst>
                                        </p:cTn>
                                        <p:tgtEl>
                                          <p:spTgt spid="69"/>
                                        </p:tgtEl>
                                        <p:attrNameLst>
                                          <p:attrName>style.visibility</p:attrName>
                                        </p:attrNameLst>
                                      </p:cBhvr>
                                      <p:to>
                                        <p:strVal val="visible"/>
                                      </p:to>
                                    </p:set>
                                  </p:childTnLst>
                                </p:cTn>
                              </p:par>
                            </p:childTnLst>
                          </p:cTn>
                        </p:par>
                        <p:par>
                          <p:cTn id="34" fill="hold">
                            <p:stCondLst>
                              <p:cond delay="3600"/>
                            </p:stCondLst>
                            <p:childTnLst>
                              <p:par>
                                <p:cTn id="35" presetID="1" presetClass="entr" presetSubtype="0" fill="hold" nodeType="afterEffect">
                                  <p:stCondLst>
                                    <p:cond delay="600"/>
                                  </p:stCondLst>
                                  <p:childTnLst>
                                    <p:set>
                                      <p:cBhvr>
                                        <p:cTn id="36" dur="1" fill="hold">
                                          <p:stCondLst>
                                            <p:cond delay="0"/>
                                          </p:stCondLst>
                                        </p:cTn>
                                        <p:tgtEl>
                                          <p:spTgt spid="46"/>
                                        </p:tgtEl>
                                        <p:attrNameLst>
                                          <p:attrName>style.visibility</p:attrName>
                                        </p:attrNameLst>
                                      </p:cBhvr>
                                      <p:to>
                                        <p:strVal val="visible"/>
                                      </p:to>
                                    </p:set>
                                  </p:childTnLst>
                                </p:cTn>
                              </p:par>
                              <p:par>
                                <p:cTn id="37" presetID="1" presetClass="entr" presetSubtype="0" fill="hold" nodeType="withEffect">
                                  <p:stCondLst>
                                    <p:cond delay="600"/>
                                  </p:stCondLst>
                                  <p:childTnLst>
                                    <p:set>
                                      <p:cBhvr>
                                        <p:cTn id="38" dur="1" fill="hold">
                                          <p:stCondLst>
                                            <p:cond delay="0"/>
                                          </p:stCondLst>
                                        </p:cTn>
                                        <p:tgtEl>
                                          <p:spTgt spid="68"/>
                                        </p:tgtEl>
                                        <p:attrNameLst>
                                          <p:attrName>style.visibility</p:attrName>
                                        </p:attrNameLst>
                                      </p:cBhvr>
                                      <p:to>
                                        <p:strVal val="visible"/>
                                      </p:to>
                                    </p:set>
                                  </p:childTnLst>
                                </p:cTn>
                              </p:par>
                            </p:childTnLst>
                          </p:cTn>
                        </p:par>
                        <p:par>
                          <p:cTn id="39" fill="hold">
                            <p:stCondLst>
                              <p:cond delay="4200"/>
                            </p:stCondLst>
                            <p:childTnLst>
                              <p:par>
                                <p:cTn id="40" presetID="1" presetClass="entr" presetSubtype="0" fill="hold" nodeType="afterEffect">
                                  <p:stCondLst>
                                    <p:cond delay="600"/>
                                  </p:stCondLst>
                                  <p:childTnLst>
                                    <p:set>
                                      <p:cBhvr>
                                        <p:cTn id="41" dur="1" fill="hold">
                                          <p:stCondLst>
                                            <p:cond delay="0"/>
                                          </p:stCondLst>
                                        </p:cTn>
                                        <p:tgtEl>
                                          <p:spTgt spid="45"/>
                                        </p:tgtEl>
                                        <p:attrNameLst>
                                          <p:attrName>style.visibility</p:attrName>
                                        </p:attrNameLst>
                                      </p:cBhvr>
                                      <p:to>
                                        <p:strVal val="visible"/>
                                      </p:to>
                                    </p:set>
                                  </p:childTnLst>
                                </p:cTn>
                              </p:par>
                              <p:par>
                                <p:cTn id="42" presetID="1" presetClass="entr" presetSubtype="0" fill="hold" nodeType="withEffect">
                                  <p:stCondLst>
                                    <p:cond delay="600"/>
                                  </p:stCondLst>
                                  <p:childTnLst>
                                    <p:set>
                                      <p:cBhvr>
                                        <p:cTn id="43" dur="1" fill="hold">
                                          <p:stCondLst>
                                            <p:cond delay="0"/>
                                          </p:stCondLst>
                                        </p:cTn>
                                        <p:tgtEl>
                                          <p:spTgt spid="67"/>
                                        </p:tgtEl>
                                        <p:attrNameLst>
                                          <p:attrName>style.visibility</p:attrName>
                                        </p:attrNameLst>
                                      </p:cBhvr>
                                      <p:to>
                                        <p:strVal val="visible"/>
                                      </p:to>
                                    </p:set>
                                  </p:childTnLst>
                                </p:cTn>
                              </p:par>
                            </p:childTnLst>
                          </p:cTn>
                        </p:par>
                        <p:par>
                          <p:cTn id="44" fill="hold">
                            <p:stCondLst>
                              <p:cond delay="4800"/>
                            </p:stCondLst>
                            <p:childTnLst>
                              <p:par>
                                <p:cTn id="45" presetID="1" presetClass="entr" presetSubtype="0" fill="hold" nodeType="afterEffect">
                                  <p:stCondLst>
                                    <p:cond delay="600"/>
                                  </p:stCondLst>
                                  <p:childTnLst>
                                    <p:set>
                                      <p:cBhvr>
                                        <p:cTn id="46" dur="1" fill="hold">
                                          <p:stCondLst>
                                            <p:cond delay="0"/>
                                          </p:stCondLst>
                                        </p:cTn>
                                        <p:tgtEl>
                                          <p:spTgt spid="44"/>
                                        </p:tgtEl>
                                        <p:attrNameLst>
                                          <p:attrName>style.visibility</p:attrName>
                                        </p:attrNameLst>
                                      </p:cBhvr>
                                      <p:to>
                                        <p:strVal val="visible"/>
                                      </p:to>
                                    </p:set>
                                  </p:childTnLst>
                                </p:cTn>
                              </p:par>
                              <p:par>
                                <p:cTn id="47" presetID="1" presetClass="entr" presetSubtype="0" fill="hold" nodeType="withEffect">
                                  <p:stCondLst>
                                    <p:cond delay="600"/>
                                  </p:stCondLst>
                                  <p:childTnLst>
                                    <p:set>
                                      <p:cBhvr>
                                        <p:cTn id="48" dur="1" fill="hold">
                                          <p:stCondLst>
                                            <p:cond delay="0"/>
                                          </p:stCondLst>
                                        </p:cTn>
                                        <p:tgtEl>
                                          <p:spTgt spid="66"/>
                                        </p:tgtEl>
                                        <p:attrNameLst>
                                          <p:attrName>style.visibility</p:attrName>
                                        </p:attrNameLst>
                                      </p:cBhvr>
                                      <p:to>
                                        <p:strVal val="visible"/>
                                      </p:to>
                                    </p:set>
                                  </p:childTnLst>
                                </p:cTn>
                              </p:par>
                            </p:childTnLst>
                          </p:cTn>
                        </p:par>
                        <p:par>
                          <p:cTn id="49" fill="hold">
                            <p:stCondLst>
                              <p:cond delay="5400"/>
                            </p:stCondLst>
                            <p:childTnLst>
                              <p:par>
                                <p:cTn id="50" presetID="1" presetClass="entr" presetSubtype="0" fill="hold" nodeType="afterEffect">
                                  <p:stCondLst>
                                    <p:cond delay="600"/>
                                  </p:stCondLst>
                                  <p:childTnLst>
                                    <p:set>
                                      <p:cBhvr>
                                        <p:cTn id="51" dur="1" fill="hold">
                                          <p:stCondLst>
                                            <p:cond delay="0"/>
                                          </p:stCondLst>
                                        </p:cTn>
                                        <p:tgtEl>
                                          <p:spTgt spid="43"/>
                                        </p:tgtEl>
                                        <p:attrNameLst>
                                          <p:attrName>style.visibility</p:attrName>
                                        </p:attrNameLst>
                                      </p:cBhvr>
                                      <p:to>
                                        <p:strVal val="visible"/>
                                      </p:to>
                                    </p:set>
                                  </p:childTnLst>
                                </p:cTn>
                              </p:par>
                              <p:par>
                                <p:cTn id="52" presetID="1" presetClass="entr" presetSubtype="0" fill="hold" nodeType="withEffect">
                                  <p:stCondLst>
                                    <p:cond delay="600"/>
                                  </p:stCondLst>
                                  <p:childTnLst>
                                    <p:set>
                                      <p:cBhvr>
                                        <p:cTn id="53" dur="1" fill="hold">
                                          <p:stCondLst>
                                            <p:cond delay="0"/>
                                          </p:stCondLst>
                                        </p:cTn>
                                        <p:tgtEl>
                                          <p:spTgt spid="65"/>
                                        </p:tgtEl>
                                        <p:attrNameLst>
                                          <p:attrName>style.visibility</p:attrName>
                                        </p:attrNameLst>
                                      </p:cBhvr>
                                      <p:to>
                                        <p:strVal val="visible"/>
                                      </p:to>
                                    </p:set>
                                  </p:childTnLst>
                                </p:cTn>
                              </p:par>
                            </p:childTnLst>
                          </p:cTn>
                        </p:par>
                        <p:par>
                          <p:cTn id="54" fill="hold">
                            <p:stCondLst>
                              <p:cond delay="6000"/>
                            </p:stCondLst>
                            <p:childTnLst>
                              <p:par>
                                <p:cTn id="55" presetID="1" presetClass="entr" presetSubtype="0" fill="hold" nodeType="afterEffect">
                                  <p:stCondLst>
                                    <p:cond delay="600"/>
                                  </p:stCondLst>
                                  <p:childTnLst>
                                    <p:set>
                                      <p:cBhvr>
                                        <p:cTn id="56" dur="1" fill="hold">
                                          <p:stCondLst>
                                            <p:cond delay="0"/>
                                          </p:stCondLst>
                                        </p:cTn>
                                        <p:tgtEl>
                                          <p:spTgt spid="42"/>
                                        </p:tgtEl>
                                        <p:attrNameLst>
                                          <p:attrName>style.visibility</p:attrName>
                                        </p:attrNameLst>
                                      </p:cBhvr>
                                      <p:to>
                                        <p:strVal val="visible"/>
                                      </p:to>
                                    </p:set>
                                  </p:childTnLst>
                                </p:cTn>
                              </p:par>
                              <p:par>
                                <p:cTn id="57" presetID="1" presetClass="entr" presetSubtype="0" fill="hold" nodeType="withEffect">
                                  <p:stCondLst>
                                    <p:cond delay="600"/>
                                  </p:stCondLst>
                                  <p:childTnLst>
                                    <p:set>
                                      <p:cBhvr>
                                        <p:cTn id="58" dur="1" fill="hold">
                                          <p:stCondLst>
                                            <p:cond delay="0"/>
                                          </p:stCondLst>
                                        </p:cTn>
                                        <p:tgtEl>
                                          <p:spTgt spid="64"/>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41"/>
                                        </p:tgtEl>
                                        <p:attrNameLst>
                                          <p:attrName>style.visibility</p:attrName>
                                        </p:attrNameLst>
                                      </p:cBhvr>
                                      <p:to>
                                        <p:strVal val="visible"/>
                                      </p:to>
                                    </p:set>
                                  </p:childTnLst>
                                </p:cTn>
                              </p:par>
                              <p:par>
                                <p:cTn id="63" presetID="1" presetClass="entr" presetSubtype="0" fill="hold" nodeType="withEffect">
                                  <p:stCondLst>
                                    <p:cond delay="600"/>
                                  </p:stCondLst>
                                  <p:childTnLst>
                                    <p:set>
                                      <p:cBhvr>
                                        <p:cTn id="64" dur="1" fill="hold">
                                          <p:stCondLst>
                                            <p:cond delay="0"/>
                                          </p:stCondLst>
                                        </p:cTn>
                                        <p:tgtEl>
                                          <p:spTgt spid="63"/>
                                        </p:tgtEl>
                                        <p:attrNameLst>
                                          <p:attrName>style.visibility</p:attrName>
                                        </p:attrNameLst>
                                      </p:cBhvr>
                                      <p:to>
                                        <p:strVal val="visible"/>
                                      </p:to>
                                    </p:set>
                                  </p:childTnLst>
                                </p:cTn>
                              </p:par>
                            </p:childTnLst>
                          </p:cTn>
                        </p:par>
                        <p:par>
                          <p:cTn id="65" fill="hold">
                            <p:stCondLst>
                              <p:cond delay="600"/>
                            </p:stCondLst>
                            <p:childTnLst>
                              <p:par>
                                <p:cTn id="66" presetID="1" presetClass="entr" presetSubtype="0" fill="hold" nodeType="afterEffect">
                                  <p:stCondLst>
                                    <p:cond delay="1000"/>
                                  </p:stCondLst>
                                  <p:childTnLst>
                                    <p:set>
                                      <p:cBhvr>
                                        <p:cTn id="67" dur="1" fill="hold">
                                          <p:stCondLst>
                                            <p:cond delay="0"/>
                                          </p:stCondLst>
                                        </p:cTn>
                                        <p:tgtEl>
                                          <p:spTgt spid="40"/>
                                        </p:tgtEl>
                                        <p:attrNameLst>
                                          <p:attrName>style.visibility</p:attrName>
                                        </p:attrNameLst>
                                      </p:cBhvr>
                                      <p:to>
                                        <p:strVal val="visible"/>
                                      </p:to>
                                    </p:set>
                                  </p:childTnLst>
                                </p:cTn>
                              </p:par>
                              <p:par>
                                <p:cTn id="68" presetID="1" presetClass="entr" presetSubtype="0" fill="hold" nodeType="withEffect">
                                  <p:stCondLst>
                                    <p:cond delay="1000"/>
                                  </p:stCondLst>
                                  <p:childTnLst>
                                    <p:set>
                                      <p:cBhvr>
                                        <p:cTn id="69" dur="1" fill="hold">
                                          <p:stCondLst>
                                            <p:cond delay="0"/>
                                          </p:stCondLst>
                                        </p:cTn>
                                        <p:tgtEl>
                                          <p:spTgt spid="62"/>
                                        </p:tgtEl>
                                        <p:attrNameLst>
                                          <p:attrName>style.visibility</p:attrName>
                                        </p:attrNameLst>
                                      </p:cBhvr>
                                      <p:to>
                                        <p:strVal val="visible"/>
                                      </p:to>
                                    </p:set>
                                  </p:childTnLst>
                                </p:cTn>
                              </p:par>
                            </p:childTnLst>
                          </p:cTn>
                        </p:par>
                        <p:par>
                          <p:cTn id="70" fill="hold">
                            <p:stCondLst>
                              <p:cond delay="1600"/>
                            </p:stCondLst>
                            <p:childTnLst>
                              <p:par>
                                <p:cTn id="71" presetID="1" presetClass="entr" presetSubtype="0" fill="hold" nodeType="afterEffect">
                                  <p:stCondLst>
                                    <p:cond delay="1000"/>
                                  </p:stCondLst>
                                  <p:childTnLst>
                                    <p:set>
                                      <p:cBhvr>
                                        <p:cTn id="72" dur="1" fill="hold">
                                          <p:stCondLst>
                                            <p:cond delay="0"/>
                                          </p:stCondLst>
                                        </p:cTn>
                                        <p:tgtEl>
                                          <p:spTgt spid="39"/>
                                        </p:tgtEl>
                                        <p:attrNameLst>
                                          <p:attrName>style.visibility</p:attrName>
                                        </p:attrNameLst>
                                      </p:cBhvr>
                                      <p:to>
                                        <p:strVal val="visible"/>
                                      </p:to>
                                    </p:set>
                                  </p:childTnLst>
                                </p:cTn>
                              </p:par>
                              <p:par>
                                <p:cTn id="73" presetID="1" presetClass="entr" presetSubtype="0" fill="hold" nodeType="withEffect">
                                  <p:stCondLst>
                                    <p:cond delay="1000"/>
                                  </p:stCondLst>
                                  <p:childTnLst>
                                    <p:set>
                                      <p:cBhvr>
                                        <p:cTn id="74" dur="1" fill="hold">
                                          <p:stCondLst>
                                            <p:cond delay="0"/>
                                          </p:stCondLst>
                                        </p:cTn>
                                        <p:tgtEl>
                                          <p:spTgt spid="61"/>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38"/>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60"/>
                                        </p:tgtEl>
                                        <p:attrNameLst>
                                          <p:attrName>style.visibility</p:attrName>
                                        </p:attrNameLst>
                                      </p:cBhvr>
                                      <p:to>
                                        <p:strVal val="visible"/>
                                      </p:to>
                                    </p:set>
                                  </p:childTnLst>
                                </p:cTn>
                              </p:par>
                            </p:childTnLst>
                          </p:cTn>
                        </p:par>
                        <p:par>
                          <p:cTn id="81" fill="hold">
                            <p:stCondLst>
                              <p:cond delay="0"/>
                            </p:stCondLst>
                            <p:childTnLst>
                              <p:par>
                                <p:cTn id="82" presetID="1" presetClass="entr" presetSubtype="0" fill="hold" nodeType="afterEffect">
                                  <p:stCondLst>
                                    <p:cond delay="1000"/>
                                  </p:stCondLst>
                                  <p:childTnLst>
                                    <p:set>
                                      <p:cBhvr>
                                        <p:cTn id="83" dur="1" fill="hold">
                                          <p:stCondLst>
                                            <p:cond delay="0"/>
                                          </p:stCondLst>
                                        </p:cTn>
                                        <p:tgtEl>
                                          <p:spTgt spid="37"/>
                                        </p:tgtEl>
                                        <p:attrNameLst>
                                          <p:attrName>style.visibility</p:attrName>
                                        </p:attrNameLst>
                                      </p:cBhvr>
                                      <p:to>
                                        <p:strVal val="visible"/>
                                      </p:to>
                                    </p:set>
                                  </p:childTnLst>
                                </p:cTn>
                              </p:par>
                              <p:par>
                                <p:cTn id="84" presetID="1" presetClass="entr" presetSubtype="0" fill="hold" nodeType="withEffect">
                                  <p:stCondLst>
                                    <p:cond delay="1000"/>
                                  </p:stCondLst>
                                  <p:childTnLst>
                                    <p:set>
                                      <p:cBhvr>
                                        <p:cTn id="85" dur="1" fill="hold">
                                          <p:stCondLst>
                                            <p:cond delay="0"/>
                                          </p:stCondLst>
                                        </p:cTn>
                                        <p:tgtEl>
                                          <p:spTgt spid="59"/>
                                        </p:tgtEl>
                                        <p:attrNameLst>
                                          <p:attrName>style.visibility</p:attrName>
                                        </p:attrNameLst>
                                      </p:cBhvr>
                                      <p:to>
                                        <p:strVal val="visible"/>
                                      </p:to>
                                    </p:set>
                                  </p:childTnLst>
                                </p:cTn>
                              </p:par>
                            </p:childTnLst>
                          </p:cTn>
                        </p:par>
                        <p:par>
                          <p:cTn id="86" fill="hold">
                            <p:stCondLst>
                              <p:cond delay="1000"/>
                            </p:stCondLst>
                            <p:childTnLst>
                              <p:par>
                                <p:cTn id="87" presetID="1" presetClass="entr" presetSubtype="0" fill="hold" nodeType="afterEffect">
                                  <p:stCondLst>
                                    <p:cond delay="1000"/>
                                  </p:stCondLst>
                                  <p:childTnLst>
                                    <p:set>
                                      <p:cBhvr>
                                        <p:cTn id="88" dur="1" fill="hold">
                                          <p:stCondLst>
                                            <p:cond delay="0"/>
                                          </p:stCondLst>
                                        </p:cTn>
                                        <p:tgtEl>
                                          <p:spTgt spid="36"/>
                                        </p:tgtEl>
                                        <p:attrNameLst>
                                          <p:attrName>style.visibility</p:attrName>
                                        </p:attrNameLst>
                                      </p:cBhvr>
                                      <p:to>
                                        <p:strVal val="visible"/>
                                      </p:to>
                                    </p:set>
                                  </p:childTnLst>
                                </p:cTn>
                              </p:par>
                              <p:par>
                                <p:cTn id="89" presetID="1" presetClass="entr" presetSubtype="0" fill="hold" nodeType="withEffect">
                                  <p:stCondLst>
                                    <p:cond delay="1000"/>
                                  </p:stCondLst>
                                  <p:childTnLst>
                                    <p:set>
                                      <p:cBhvr>
                                        <p:cTn id="90" dur="1" fill="hold">
                                          <p:stCondLst>
                                            <p:cond delay="0"/>
                                          </p:stCondLst>
                                        </p:cTn>
                                        <p:tgtEl>
                                          <p:spTgt spid="58"/>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nodeType="clickEffect">
                                  <p:stCondLst>
                                    <p:cond delay="0"/>
                                  </p:stCondLst>
                                  <p:childTnLst>
                                    <p:set>
                                      <p:cBhvr>
                                        <p:cTn id="94" dur="1" fill="hold">
                                          <p:stCondLst>
                                            <p:cond delay="0"/>
                                          </p:stCondLst>
                                        </p:cTn>
                                        <p:tgtEl>
                                          <p:spTgt spid="35"/>
                                        </p:tgtEl>
                                        <p:attrNameLst>
                                          <p:attrName>style.visibility</p:attrName>
                                        </p:attrNameLst>
                                      </p:cBhvr>
                                      <p:to>
                                        <p:strVal val="visible"/>
                                      </p:to>
                                    </p:set>
                                  </p:childTnLst>
                                </p:cTn>
                              </p:par>
                              <p:par>
                                <p:cTn id="95" presetID="1" presetClass="entr" presetSubtype="0" fill="hold" nodeType="withEffect">
                                  <p:stCondLst>
                                    <p:cond delay="0"/>
                                  </p:stCondLst>
                                  <p:childTnLst>
                                    <p:set>
                                      <p:cBhvr>
                                        <p:cTn id="96" dur="1" fill="hold">
                                          <p:stCondLst>
                                            <p:cond delay="0"/>
                                          </p:stCondLst>
                                        </p:cTn>
                                        <p:tgtEl>
                                          <p:spTgt spid="57"/>
                                        </p:tgtEl>
                                        <p:attrNameLst>
                                          <p:attrName>style.visibility</p:attrName>
                                        </p:attrNameLst>
                                      </p:cBhvr>
                                      <p:to>
                                        <p:strVal val="visible"/>
                                      </p:to>
                                    </p:set>
                                  </p:childTnLst>
                                </p:cTn>
                              </p:par>
                            </p:childTnLst>
                          </p:cTn>
                        </p:par>
                        <p:par>
                          <p:cTn id="97" fill="hold">
                            <p:stCondLst>
                              <p:cond delay="0"/>
                            </p:stCondLst>
                            <p:childTnLst>
                              <p:par>
                                <p:cTn id="98" presetID="1" presetClass="entr" presetSubtype="0" fill="hold" nodeType="afterEffect">
                                  <p:stCondLst>
                                    <p:cond delay="1000"/>
                                  </p:stCondLst>
                                  <p:childTnLst>
                                    <p:set>
                                      <p:cBhvr>
                                        <p:cTn id="99" dur="1" fill="hold">
                                          <p:stCondLst>
                                            <p:cond delay="0"/>
                                          </p:stCondLst>
                                        </p:cTn>
                                        <p:tgtEl>
                                          <p:spTgt spid="34"/>
                                        </p:tgtEl>
                                        <p:attrNameLst>
                                          <p:attrName>style.visibility</p:attrName>
                                        </p:attrNameLst>
                                      </p:cBhvr>
                                      <p:to>
                                        <p:strVal val="visible"/>
                                      </p:to>
                                    </p:set>
                                  </p:childTnLst>
                                </p:cTn>
                              </p:par>
                              <p:par>
                                <p:cTn id="100" presetID="1" presetClass="entr" presetSubtype="0" fill="hold" nodeType="withEffect">
                                  <p:stCondLst>
                                    <p:cond delay="1000"/>
                                  </p:stCondLst>
                                  <p:childTnLst>
                                    <p:set>
                                      <p:cBhvr>
                                        <p:cTn id="101" dur="1" fill="hold">
                                          <p:stCondLst>
                                            <p:cond delay="0"/>
                                          </p:stCondLst>
                                        </p:cTn>
                                        <p:tgtEl>
                                          <p:spTgt spid="56"/>
                                        </p:tgtEl>
                                        <p:attrNameLst>
                                          <p:attrName>style.visibility</p:attrName>
                                        </p:attrNameLst>
                                      </p:cBhvr>
                                      <p:to>
                                        <p:strVal val="visible"/>
                                      </p:to>
                                    </p:set>
                                  </p:childTnLst>
                                </p:cTn>
                              </p:par>
                            </p:childTnLst>
                          </p:cTn>
                        </p:par>
                        <p:par>
                          <p:cTn id="102" fill="hold">
                            <p:stCondLst>
                              <p:cond delay="1000"/>
                            </p:stCondLst>
                            <p:childTnLst>
                              <p:par>
                                <p:cTn id="103" presetID="1" presetClass="entr" presetSubtype="0" fill="hold" nodeType="afterEffect">
                                  <p:stCondLst>
                                    <p:cond delay="1000"/>
                                  </p:stCondLst>
                                  <p:childTnLst>
                                    <p:set>
                                      <p:cBhvr>
                                        <p:cTn id="104" dur="1" fill="hold">
                                          <p:stCondLst>
                                            <p:cond delay="0"/>
                                          </p:stCondLst>
                                        </p:cTn>
                                        <p:tgtEl>
                                          <p:spTgt spid="33"/>
                                        </p:tgtEl>
                                        <p:attrNameLst>
                                          <p:attrName>style.visibility</p:attrName>
                                        </p:attrNameLst>
                                      </p:cBhvr>
                                      <p:to>
                                        <p:strVal val="visible"/>
                                      </p:to>
                                    </p:set>
                                  </p:childTnLst>
                                </p:cTn>
                              </p:par>
                              <p:par>
                                <p:cTn id="105" presetID="1" presetClass="entr" presetSubtype="0" fill="hold" nodeType="withEffect">
                                  <p:stCondLst>
                                    <p:cond delay="1000"/>
                                  </p:stCondLst>
                                  <p:childTnLst>
                                    <p:set>
                                      <p:cBhvr>
                                        <p:cTn id="106" dur="1" fill="hold">
                                          <p:stCondLst>
                                            <p:cond delay="0"/>
                                          </p:stCondLst>
                                        </p:cTn>
                                        <p:tgtEl>
                                          <p:spTgt spid="55"/>
                                        </p:tgtEl>
                                        <p:attrNameLst>
                                          <p:attrName>style.visibility</p:attrName>
                                        </p:attrNameLst>
                                      </p:cBhvr>
                                      <p:to>
                                        <p:strVal val="visible"/>
                                      </p:to>
                                    </p:set>
                                  </p:childTnLst>
                                </p:cTn>
                              </p:par>
                            </p:childTnLst>
                          </p:cTn>
                        </p:par>
                        <p:par>
                          <p:cTn id="107" fill="hold">
                            <p:stCondLst>
                              <p:cond delay="2000"/>
                            </p:stCondLst>
                            <p:childTnLst>
                              <p:par>
                                <p:cTn id="108" presetID="1" presetClass="entr" presetSubtype="0" fill="hold" nodeType="afterEffect">
                                  <p:stCondLst>
                                    <p:cond delay="1000"/>
                                  </p:stCondLst>
                                  <p:childTnLst>
                                    <p:set>
                                      <p:cBhvr>
                                        <p:cTn id="109" dur="1" fill="hold">
                                          <p:stCondLst>
                                            <p:cond delay="0"/>
                                          </p:stCondLst>
                                        </p:cTn>
                                        <p:tgtEl>
                                          <p:spTgt spid="32"/>
                                        </p:tgtEl>
                                        <p:attrNameLst>
                                          <p:attrName>style.visibility</p:attrName>
                                        </p:attrNameLst>
                                      </p:cBhvr>
                                      <p:to>
                                        <p:strVal val="visible"/>
                                      </p:to>
                                    </p:set>
                                  </p:childTnLst>
                                </p:cTn>
                              </p:par>
                              <p:par>
                                <p:cTn id="110" presetID="1" presetClass="entr" presetSubtype="0" fill="hold" nodeType="withEffect">
                                  <p:stCondLst>
                                    <p:cond delay="1000"/>
                                  </p:stCondLst>
                                  <p:childTnLst>
                                    <p:set>
                                      <p:cBhvr>
                                        <p:cTn id="111" dur="1" fill="hold">
                                          <p:stCondLst>
                                            <p:cond delay="0"/>
                                          </p:stCondLst>
                                        </p:cTn>
                                        <p:tgtEl>
                                          <p:spTgt spid="54"/>
                                        </p:tgtEl>
                                        <p:attrNameLst>
                                          <p:attrName>style.visibility</p:attrName>
                                        </p:attrNameLst>
                                      </p:cBhvr>
                                      <p:to>
                                        <p:strVal val="visible"/>
                                      </p:to>
                                    </p:set>
                                  </p:childTnLst>
                                </p:cTn>
                              </p:par>
                            </p:childTnLst>
                          </p:cTn>
                        </p:par>
                      </p:childTnLst>
                    </p:cTn>
                  </p:par>
                  <p:par>
                    <p:cTn id="112" fill="hold">
                      <p:stCondLst>
                        <p:cond delay="indefinite"/>
                      </p:stCondLst>
                      <p:childTnLst>
                        <p:par>
                          <p:cTn id="113" fill="hold">
                            <p:stCondLst>
                              <p:cond delay="0"/>
                            </p:stCondLst>
                            <p:childTnLst>
                              <p:par>
                                <p:cTn id="114" presetID="1" presetClass="entr" presetSubtype="0" fill="hold" nodeType="clickEffect">
                                  <p:stCondLst>
                                    <p:cond delay="0"/>
                                  </p:stCondLst>
                                  <p:childTnLst>
                                    <p:set>
                                      <p:cBhvr>
                                        <p:cTn id="115" dur="1" fill="hold">
                                          <p:stCondLst>
                                            <p:cond delay="0"/>
                                          </p:stCondLst>
                                        </p:cTn>
                                        <p:tgtEl>
                                          <p:spTgt spid="31"/>
                                        </p:tgtEl>
                                        <p:attrNameLst>
                                          <p:attrName>style.visibility</p:attrName>
                                        </p:attrNameLst>
                                      </p:cBhvr>
                                      <p:to>
                                        <p:strVal val="visible"/>
                                      </p:to>
                                    </p:set>
                                  </p:childTnLst>
                                </p:cTn>
                              </p:par>
                              <p:par>
                                <p:cTn id="116" presetID="1" presetClass="entr" presetSubtype="0" fill="hold" nodeType="withEffect">
                                  <p:stCondLst>
                                    <p:cond delay="0"/>
                                  </p:stCondLst>
                                  <p:childTnLst>
                                    <p:set>
                                      <p:cBhvr>
                                        <p:cTn id="117" dur="1" fill="hold">
                                          <p:stCondLst>
                                            <p:cond delay="0"/>
                                          </p:stCondLst>
                                        </p:cTn>
                                        <p:tgtEl>
                                          <p:spTgt spid="53"/>
                                        </p:tgtEl>
                                        <p:attrNameLst>
                                          <p:attrName>style.visibility</p:attrName>
                                        </p:attrNameLst>
                                      </p:cBhvr>
                                      <p:to>
                                        <p:strVal val="visible"/>
                                      </p:to>
                                    </p:set>
                                  </p:childTnLst>
                                </p:cTn>
                              </p:par>
                            </p:childTnLst>
                          </p:cTn>
                        </p:par>
                        <p:par>
                          <p:cTn id="118" fill="hold">
                            <p:stCondLst>
                              <p:cond delay="0"/>
                            </p:stCondLst>
                            <p:childTnLst>
                              <p:par>
                                <p:cTn id="119" presetID="1" presetClass="entr" presetSubtype="0" fill="hold" nodeType="afterEffect">
                                  <p:stCondLst>
                                    <p:cond delay="1000"/>
                                  </p:stCondLst>
                                  <p:childTnLst>
                                    <p:set>
                                      <p:cBhvr>
                                        <p:cTn id="120" dur="1" fill="hold">
                                          <p:stCondLst>
                                            <p:cond delay="0"/>
                                          </p:stCondLst>
                                        </p:cTn>
                                        <p:tgtEl>
                                          <p:spTgt spid="30"/>
                                        </p:tgtEl>
                                        <p:attrNameLst>
                                          <p:attrName>style.visibility</p:attrName>
                                        </p:attrNameLst>
                                      </p:cBhvr>
                                      <p:to>
                                        <p:strVal val="visible"/>
                                      </p:to>
                                    </p:set>
                                  </p:childTnLst>
                                </p:cTn>
                              </p:par>
                              <p:par>
                                <p:cTn id="121" presetID="1" presetClass="entr" presetSubtype="0" fill="hold" nodeType="withEffect">
                                  <p:stCondLst>
                                    <p:cond delay="1000"/>
                                  </p:stCondLst>
                                  <p:childTnLst>
                                    <p:set>
                                      <p:cBhvr>
                                        <p:cTn id="122" dur="1" fill="hold">
                                          <p:stCondLst>
                                            <p:cond delay="0"/>
                                          </p:stCondLst>
                                        </p:cTn>
                                        <p:tgtEl>
                                          <p:spTgt spid="52"/>
                                        </p:tgtEl>
                                        <p:attrNameLst>
                                          <p:attrName>style.visibility</p:attrName>
                                        </p:attrNameLst>
                                      </p:cBhvr>
                                      <p:to>
                                        <p:strVal val="visible"/>
                                      </p:to>
                                    </p:set>
                                  </p:childTnLst>
                                </p:cTn>
                              </p:par>
                            </p:childTnLst>
                          </p:cTn>
                        </p:par>
                        <p:par>
                          <p:cTn id="123" fill="hold">
                            <p:stCondLst>
                              <p:cond delay="1000"/>
                            </p:stCondLst>
                            <p:childTnLst>
                              <p:par>
                                <p:cTn id="124" presetID="1" presetClass="entr" presetSubtype="0" fill="hold" nodeType="afterEffect">
                                  <p:stCondLst>
                                    <p:cond delay="1000"/>
                                  </p:stCondLst>
                                  <p:childTnLst>
                                    <p:set>
                                      <p:cBhvr>
                                        <p:cTn id="125" dur="1" fill="hold">
                                          <p:stCondLst>
                                            <p:cond delay="0"/>
                                          </p:stCondLst>
                                        </p:cTn>
                                        <p:tgtEl>
                                          <p:spTgt spid="29"/>
                                        </p:tgtEl>
                                        <p:attrNameLst>
                                          <p:attrName>style.visibility</p:attrName>
                                        </p:attrNameLst>
                                      </p:cBhvr>
                                      <p:to>
                                        <p:strVal val="visible"/>
                                      </p:to>
                                    </p:set>
                                  </p:childTnLst>
                                </p:cTn>
                              </p:par>
                              <p:par>
                                <p:cTn id="126" presetID="1" presetClass="entr" presetSubtype="0" fill="hold" nodeType="withEffect">
                                  <p:stCondLst>
                                    <p:cond delay="1000"/>
                                  </p:stCondLst>
                                  <p:childTnLst>
                                    <p:set>
                                      <p:cBhvr>
                                        <p:cTn id="127"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Brooklyn Queens Demand Management (BQDM) Program Overview</a:t>
            </a:r>
            <a:endParaRPr lang="en-US" dirty="0"/>
          </a:p>
        </p:txBody>
      </p:sp>
      <p:sp>
        <p:nvSpPr>
          <p:cNvPr id="3" name="Content Placeholder 2"/>
          <p:cNvSpPr>
            <a:spLocks noGrp="1"/>
          </p:cNvSpPr>
          <p:nvPr>
            <p:ph idx="1"/>
          </p:nvPr>
        </p:nvSpPr>
        <p:spPr>
          <a:xfrm>
            <a:off x="347663" y="1299065"/>
            <a:ext cx="8461375" cy="4449762"/>
          </a:xfrm>
        </p:spPr>
        <p:txBody>
          <a:bodyPr/>
          <a:lstStyle/>
          <a:p>
            <a:r>
              <a:rPr lang="en-US" dirty="0" err="1" smtClean="0"/>
              <a:t>Subtransmission</a:t>
            </a:r>
            <a:r>
              <a:rPr lang="en-US" dirty="0" smtClean="0"/>
              <a:t> feeders serving two networks in Brooklyn and one network in Queens overloaded (&gt;800MW)</a:t>
            </a:r>
          </a:p>
          <a:p>
            <a:r>
              <a:rPr lang="en-US" dirty="0" smtClean="0"/>
              <a:t>Company developed multi-faceted solution to address forecasted overloads including:</a:t>
            </a:r>
          </a:p>
          <a:p>
            <a:pPr lvl="1"/>
            <a:r>
              <a:rPr lang="en-US" dirty="0"/>
              <a:t>T</a:t>
            </a:r>
            <a:r>
              <a:rPr lang="en-US" dirty="0" smtClean="0"/>
              <a:t>raditional utility solutions (e.g. load transfers)</a:t>
            </a:r>
          </a:p>
          <a:p>
            <a:pPr lvl="1"/>
            <a:r>
              <a:rPr lang="en-US" dirty="0"/>
              <a:t>N</a:t>
            </a:r>
            <a:r>
              <a:rPr lang="en-US" dirty="0" smtClean="0"/>
              <a:t>on-traditional customer and utility solutions (BQDM)</a:t>
            </a:r>
          </a:p>
          <a:p>
            <a:r>
              <a:rPr lang="en-US" dirty="0" smtClean="0"/>
              <a:t>BQDM filing on July 15, Order received on December 12</a:t>
            </a:r>
          </a:p>
          <a:p>
            <a:pPr lvl="1"/>
            <a:r>
              <a:rPr lang="en-US" dirty="0" smtClean="0"/>
              <a:t>Commission approved $200m</a:t>
            </a:r>
          </a:p>
          <a:p>
            <a:pPr lvl="2"/>
            <a:r>
              <a:rPr lang="en-US" dirty="0" smtClean="0"/>
              <a:t>Customer Sided 41 MW ($150m) and Utility Sided 11 MW ($50m)</a:t>
            </a:r>
          </a:p>
          <a:p>
            <a:pPr lvl="2"/>
            <a:r>
              <a:rPr lang="en-US" dirty="0" smtClean="0"/>
              <a:t>Expenditures treated as 10 year capital assets with regulated return</a:t>
            </a:r>
          </a:p>
          <a:p>
            <a:pPr lvl="2"/>
            <a:r>
              <a:rPr lang="en-US" dirty="0" smtClean="0"/>
              <a:t>Includes a 100 basis points bonus incentive per 3 performance metrics</a:t>
            </a:r>
          </a:p>
        </p:txBody>
      </p:sp>
    </p:spTree>
    <p:extLst>
      <p:ext uri="{BB962C8B-B14F-4D97-AF65-F5344CB8AC3E}">
        <p14:creationId xmlns:p14="http://schemas.microsoft.com/office/powerpoint/2010/main" val="106600611"/>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8688" t="18503" r="28688" b="3637"/>
          <a:stretch/>
        </p:blipFill>
        <p:spPr bwMode="auto">
          <a:xfrm>
            <a:off x="1600200" y="609600"/>
            <a:ext cx="5867399" cy="56080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tle 3"/>
          <p:cNvSpPr>
            <a:spLocks noGrp="1"/>
          </p:cNvSpPr>
          <p:nvPr>
            <p:ph type="title"/>
          </p:nvPr>
        </p:nvSpPr>
        <p:spPr/>
        <p:txBody>
          <a:bodyPr/>
          <a:lstStyle/>
          <a:p>
            <a:r>
              <a:rPr lang="en-US" dirty="0" smtClean="0"/>
              <a:t>BQDM Networks</a:t>
            </a:r>
            <a:endParaRPr lang="en-US" dirty="0"/>
          </a:p>
        </p:txBody>
      </p:sp>
      <p:grpSp>
        <p:nvGrpSpPr>
          <p:cNvPr id="9" name="Group 8"/>
          <p:cNvGrpSpPr/>
          <p:nvPr/>
        </p:nvGrpSpPr>
        <p:grpSpPr>
          <a:xfrm>
            <a:off x="7162800" y="2362200"/>
            <a:ext cx="1371601" cy="276999"/>
            <a:chOff x="7162800" y="2362200"/>
            <a:chExt cx="1371601" cy="276999"/>
          </a:xfrm>
        </p:grpSpPr>
        <p:sp>
          <p:nvSpPr>
            <p:cNvPr id="5" name="TextBox 4"/>
            <p:cNvSpPr txBox="1"/>
            <p:nvPr/>
          </p:nvSpPr>
          <p:spPr>
            <a:xfrm>
              <a:off x="7162800" y="2362200"/>
              <a:ext cx="1371601" cy="276999"/>
            </a:xfrm>
            <a:prstGeom prst="rect">
              <a:avLst/>
            </a:prstGeom>
            <a:noFill/>
          </p:spPr>
          <p:txBody>
            <a:bodyPr wrap="square" rtlCol="0">
              <a:spAutoFit/>
            </a:bodyPr>
            <a:lstStyle/>
            <a:p>
              <a:r>
                <a:rPr lang="en-US" sz="1200" dirty="0" smtClean="0">
                  <a:latin typeface="Franklin Gothic Demi Cond" panose="020B0706030402020204" pitchFamily="34" charset="0"/>
                </a:rPr>
                <a:t>LONG ISLAND</a:t>
              </a:r>
              <a:endParaRPr lang="en-US" sz="1200" dirty="0">
                <a:latin typeface="Franklin Gothic Demi Cond" panose="020B0706030402020204" pitchFamily="34" charset="0"/>
              </a:endParaRPr>
            </a:p>
          </p:txBody>
        </p:sp>
        <p:cxnSp>
          <p:nvCxnSpPr>
            <p:cNvPr id="7" name="Straight Arrow Connector 6"/>
            <p:cNvCxnSpPr/>
            <p:nvPr/>
          </p:nvCxnSpPr>
          <p:spPr bwMode="auto">
            <a:xfrm>
              <a:off x="8077200" y="2500699"/>
              <a:ext cx="304800" cy="0"/>
            </a:xfrm>
            <a:prstGeom prst="straightConnector1">
              <a:avLst/>
            </a:prstGeom>
            <a:noFill/>
            <a:ln w="25400" cap="flat" cmpd="sng" algn="ctr">
              <a:solidFill>
                <a:schemeClr val="tx1"/>
              </a:solidFill>
              <a:prstDash val="solid"/>
              <a:round/>
              <a:headEnd type="none" w="med" len="med"/>
              <a:tailEnd type="arrow"/>
            </a:ln>
            <a:effectLst/>
          </p:spPr>
        </p:cxnSp>
      </p:grpSp>
      <p:sp>
        <p:nvSpPr>
          <p:cNvPr id="12" name="TextBox 11"/>
          <p:cNvSpPr txBox="1"/>
          <p:nvPr/>
        </p:nvSpPr>
        <p:spPr>
          <a:xfrm rot="18348863">
            <a:off x="1779303" y="2279076"/>
            <a:ext cx="1001111" cy="276999"/>
          </a:xfrm>
          <a:prstGeom prst="rect">
            <a:avLst/>
          </a:prstGeom>
          <a:noFill/>
        </p:spPr>
        <p:txBody>
          <a:bodyPr wrap="square" rtlCol="0">
            <a:spAutoFit/>
          </a:bodyPr>
          <a:lstStyle/>
          <a:p>
            <a:r>
              <a:rPr lang="en-US" sz="1200" dirty="0" smtClean="0">
                <a:latin typeface="Franklin Gothic Demi Cond" panose="020B0706030402020204" pitchFamily="34" charset="0"/>
              </a:rPr>
              <a:t>MANHATTAN</a:t>
            </a:r>
            <a:endParaRPr lang="en-US" sz="1200" dirty="0">
              <a:latin typeface="Franklin Gothic Demi Cond" panose="020B0706030402020204" pitchFamily="34" charset="0"/>
            </a:endParaRPr>
          </a:p>
        </p:txBody>
      </p:sp>
      <p:cxnSp>
        <p:nvCxnSpPr>
          <p:cNvPr id="26" name="Straight Arrow Connector 25"/>
          <p:cNvCxnSpPr/>
          <p:nvPr/>
        </p:nvCxnSpPr>
        <p:spPr bwMode="auto">
          <a:xfrm flipH="1" flipV="1">
            <a:off x="1981200" y="2228212"/>
            <a:ext cx="217712" cy="147204"/>
          </a:xfrm>
          <a:prstGeom prst="straightConnector1">
            <a:avLst/>
          </a:prstGeom>
          <a:noFill/>
          <a:ln w="25400" cap="flat" cmpd="sng" algn="ctr">
            <a:solidFill>
              <a:schemeClr val="tx1"/>
            </a:solidFill>
            <a:prstDash val="solid"/>
            <a:round/>
            <a:headEnd type="none" w="med" len="med"/>
            <a:tailEnd type="arrow"/>
          </a:ln>
          <a:effectLst/>
        </p:spPr>
      </p:cxnSp>
    </p:spTree>
    <p:extLst>
      <p:ext uri="{BB962C8B-B14F-4D97-AF65-F5344CB8AC3E}">
        <p14:creationId xmlns:p14="http://schemas.microsoft.com/office/powerpoint/2010/main" val="808129960"/>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p:cNvGraphicFramePr>
            <a:graphicFrameLocks/>
          </p:cNvGraphicFramePr>
          <p:nvPr>
            <p:extLst>
              <p:ext uri="{D42A27DB-BD31-4B8C-83A1-F6EECF244321}">
                <p14:modId xmlns:p14="http://schemas.microsoft.com/office/powerpoint/2010/main" val="297074425"/>
              </p:ext>
            </p:extLst>
          </p:nvPr>
        </p:nvGraphicFramePr>
        <p:xfrm>
          <a:off x="228601" y="1752599"/>
          <a:ext cx="8763000" cy="4495801"/>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lstStyle/>
          <a:p>
            <a:r>
              <a:rPr lang="en-US" dirty="0" smtClean="0"/>
              <a:t>DSM Resource Portfolio Selection</a:t>
            </a:r>
            <a:r>
              <a:rPr lang="en-US" sz="2000" dirty="0" smtClean="0"/>
              <a:t> </a:t>
            </a:r>
            <a:br>
              <a:rPr lang="en-US" sz="2000" dirty="0" smtClean="0"/>
            </a:br>
            <a:r>
              <a:rPr lang="en-US" sz="2000" dirty="0" smtClean="0"/>
              <a:t>(for illustration purposes only) </a:t>
            </a:r>
            <a:r>
              <a:rPr lang="en-US" dirty="0" smtClean="0"/>
              <a:t/>
            </a:r>
            <a:br>
              <a:rPr lang="en-US" dirty="0" smtClean="0"/>
            </a:br>
            <a:endParaRPr lang="en-US" dirty="0"/>
          </a:p>
        </p:txBody>
      </p:sp>
      <p:sp>
        <p:nvSpPr>
          <p:cNvPr id="3" name="Content Placeholder 2"/>
          <p:cNvSpPr>
            <a:spLocks noGrp="1"/>
          </p:cNvSpPr>
          <p:nvPr>
            <p:ph idx="1"/>
          </p:nvPr>
        </p:nvSpPr>
        <p:spPr>
          <a:xfrm>
            <a:off x="533400" y="1042793"/>
            <a:ext cx="8229615" cy="1776607"/>
          </a:xfrm>
          <a:solidFill>
            <a:schemeClr val="bg1"/>
          </a:solidFill>
        </p:spPr>
        <p:txBody>
          <a:bodyPr/>
          <a:lstStyle/>
          <a:p>
            <a:pPr marL="0" indent="0">
              <a:buNone/>
            </a:pPr>
            <a:r>
              <a:rPr lang="en-US" dirty="0" smtClean="0"/>
              <a:t>Effective MW of resources calculated based on:</a:t>
            </a:r>
          </a:p>
          <a:p>
            <a:pPr lvl="1"/>
            <a:r>
              <a:rPr lang="en-US" dirty="0" smtClean="0"/>
              <a:t>Technology characteristics</a:t>
            </a:r>
          </a:p>
          <a:p>
            <a:pPr lvl="1"/>
            <a:r>
              <a:rPr lang="en-US" dirty="0" smtClean="0"/>
              <a:t>Customer segment type</a:t>
            </a:r>
          </a:p>
          <a:p>
            <a:pPr lvl="1"/>
            <a:r>
              <a:rPr lang="en-US" dirty="0" smtClean="0"/>
              <a:t>Demand reduction duration</a:t>
            </a:r>
          </a:p>
          <a:p>
            <a:pPr lvl="1"/>
            <a:endParaRPr lang="en-US" dirty="0" smtClean="0"/>
          </a:p>
          <a:p>
            <a:pPr lvl="1"/>
            <a:endParaRPr lang="en-US" dirty="0"/>
          </a:p>
        </p:txBody>
      </p:sp>
      <p:sp>
        <p:nvSpPr>
          <p:cNvPr id="7" name="Rectangle 6"/>
          <p:cNvSpPr/>
          <p:nvPr/>
        </p:nvSpPr>
        <p:spPr bwMode="auto">
          <a:xfrm>
            <a:off x="76200" y="1981200"/>
            <a:ext cx="457200" cy="609600"/>
          </a:xfrm>
          <a:prstGeom prst="rect">
            <a:avLst/>
          </a:prstGeom>
          <a:solidFill>
            <a:schemeClr val="bg1"/>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10" charset="0"/>
            </a:endParaRPr>
          </a:p>
        </p:txBody>
      </p:sp>
    </p:spTree>
    <p:extLst>
      <p:ext uri="{BB962C8B-B14F-4D97-AF65-F5344CB8AC3E}">
        <p14:creationId xmlns:p14="http://schemas.microsoft.com/office/powerpoint/2010/main" val="2355147972"/>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GreenTeamTemplate">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254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en-US" sz="2400" b="0" i="0" u="none" strike="noStrike" cap="none" normalizeH="0" baseline="0">
            <a:ln>
              <a:noFill/>
            </a:ln>
            <a:solidFill>
              <a:schemeClr val="tx1"/>
            </a:solidFill>
            <a:effectLst/>
            <a:latin typeface="Arial" pitchFamily="-110" charset="0"/>
          </a:defRPr>
        </a:defPPr>
      </a:lstStyle>
    </a:spDef>
    <a:lnDef>
      <a:spPr bwMode="auto">
        <a:xfrm>
          <a:off x="0" y="0"/>
          <a:ext cx="1" cy="1"/>
        </a:xfrm>
        <a:custGeom>
          <a:avLst/>
          <a:gdLst/>
          <a:ahLst/>
          <a:cxnLst/>
          <a:rect l="0" t="0" r="0" b="0"/>
          <a:pathLst/>
        </a:custGeom>
        <a:noFill/>
        <a:ln w="254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en-US" sz="2400" b="0" i="0" u="none" strike="noStrike" cap="none" normalizeH="0" baseline="0">
            <a:ln>
              <a:noFill/>
            </a:ln>
            <a:solidFill>
              <a:schemeClr val="tx1"/>
            </a:solidFill>
            <a:effectLst/>
            <a:latin typeface="Arial" pitchFamily="-110"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8194</TotalTime>
  <Words>1514</Words>
  <Application>Microsoft Office PowerPoint</Application>
  <PresentationFormat>On-screen Show (4:3)</PresentationFormat>
  <Paragraphs>190</Paragraphs>
  <Slides>10</Slides>
  <Notes>9</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GreenTeamTemplate</vt:lpstr>
      <vt:lpstr>CPUC Learning Workshop: Targeted Demand Side Management –  Past, Present, and Future</vt:lpstr>
      <vt:lpstr>Con Edison provides electricity to New York City and Westchester</vt:lpstr>
      <vt:lpstr>DSM is integrated into Engineering &amp; Planning</vt:lpstr>
      <vt:lpstr>DSM has a measurable impact on demand per CECONY Five-Year Electric Peak Demand Forecast</vt:lpstr>
      <vt:lpstr>Infrastructure build deferrals via system-wide programs and targeted DSM</vt:lpstr>
      <vt:lpstr>Animated illustration of network load changes over 24 hours of a peak day </vt:lpstr>
      <vt:lpstr>Brooklyn Queens Demand Management (BQDM) Program Overview</vt:lpstr>
      <vt:lpstr>BQDM Networks</vt:lpstr>
      <vt:lpstr>DSM Resource Portfolio Selection  (for illustration purposes only)  </vt:lpstr>
      <vt:lpstr>Integrated Demand Side Management model evaluates potential and economics</vt:lpstr>
    </vt:vector>
  </TitlesOfParts>
  <Company>Con Edison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harringtonm</dc:creator>
  <cp:lastModifiedBy>Hymes, Kelly A.</cp:lastModifiedBy>
  <cp:revision>118</cp:revision>
  <cp:lastPrinted>2015-02-19T21:25:23Z</cp:lastPrinted>
  <dcterms:created xsi:type="dcterms:W3CDTF">2013-10-08T18:43:40Z</dcterms:created>
  <dcterms:modified xsi:type="dcterms:W3CDTF">2015-02-20T00:04:10Z</dcterms:modified>
</cp:coreProperties>
</file>