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271" r:id="rId3"/>
    <p:sldId id="273" r:id="rId4"/>
    <p:sldId id="259" r:id="rId5"/>
    <p:sldId id="262" r:id="rId6"/>
    <p:sldId id="274" r:id="rId7"/>
    <p:sldId id="267" r:id="rId8"/>
    <p:sldId id="269" r:id="rId9"/>
    <p:sldId id="263" r:id="rId10"/>
    <p:sldId id="268" r:id="rId11"/>
  </p:sldIdLst>
  <p:sldSz cx="9144000" cy="6858000" type="screen4x3"/>
  <p:notesSz cx="6858000" cy="9144000"/>
  <p:embeddedFontLst>
    <p:embeddedFont>
      <p:font typeface="Calibri" panose="020F0502020204030204" pitchFamily="3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4BADC1"/>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87692" autoAdjust="0"/>
  </p:normalViewPr>
  <p:slideViewPr>
    <p:cSldViewPr>
      <p:cViewPr>
        <p:scale>
          <a:sx n="77" d="100"/>
          <a:sy n="77" d="100"/>
        </p:scale>
        <p:origin x="-960" y="-48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89D4EB-EB49-7F41-9CFC-30A2B6291D79}" type="datetimeFigureOut">
              <a:rPr lang="en-US" smtClean="0"/>
              <a:t>2/19/2015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BC7DD7-4A35-B24E-9C8D-A78F92B72519}" type="slidenum">
              <a:rPr lang="en-US" smtClean="0"/>
              <a:t>‹#›</a:t>
            </a:fld>
            <a:endParaRPr lang="en-US"/>
          </a:p>
        </p:txBody>
      </p:sp>
    </p:spTree>
    <p:extLst>
      <p:ext uri="{BB962C8B-B14F-4D97-AF65-F5344CB8AC3E}">
        <p14:creationId xmlns:p14="http://schemas.microsoft.com/office/powerpoint/2010/main" val="4461893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a:buChar char="•"/>
            </a:pPr>
            <a:r>
              <a:rPr lang="en-US" sz="1800" b="0" dirty="0" smtClean="0"/>
              <a:t>This is a 1 minute slide –</a:t>
            </a:r>
            <a:r>
              <a:rPr lang="en-US" sz="1800" b="0" baseline="0" dirty="0" smtClean="0"/>
              <a:t> I’d suggest only speaking to the following three points as this is just background information</a:t>
            </a:r>
            <a:endParaRPr lang="en-US" sz="1800" b="0" dirty="0" smtClean="0"/>
          </a:p>
          <a:p>
            <a:pPr>
              <a:buFont typeface="Arial"/>
              <a:buNone/>
            </a:pPr>
            <a:endParaRPr lang="en-US" sz="1800" b="1" dirty="0" smtClean="0"/>
          </a:p>
          <a:p>
            <a:pPr>
              <a:buFont typeface="Arial"/>
              <a:buChar char="•"/>
            </a:pPr>
            <a:r>
              <a:rPr lang="en-US" sz="1800" b="1" dirty="0" smtClean="0"/>
              <a:t>Clean and Affordable Energy Act was passed by DC City Council in 2008 and created the DC Sustainable Energy Utility to deliver</a:t>
            </a:r>
            <a:r>
              <a:rPr lang="en-US" sz="1800" b="1" baseline="0" dirty="0" smtClean="0"/>
              <a:t> demand-side management programs for District ratepayers</a:t>
            </a:r>
          </a:p>
          <a:p>
            <a:pPr>
              <a:buFont typeface="Arial"/>
              <a:buChar char="•"/>
            </a:pPr>
            <a:endParaRPr lang="en-US" sz="1800" b="1" baseline="0" dirty="0" smtClean="0"/>
          </a:p>
          <a:p>
            <a:pPr>
              <a:buFont typeface="Arial"/>
              <a:buChar char="•"/>
            </a:pPr>
            <a:r>
              <a:rPr lang="en-US" sz="1800" b="1" baseline="0" dirty="0" smtClean="0"/>
              <a:t>In 2010, the DCSEU was officially started when the Vermont Energy Investment Corporation won a competitive bid </a:t>
            </a:r>
          </a:p>
          <a:p>
            <a:pPr>
              <a:buFont typeface="Arial"/>
              <a:buChar char="•"/>
            </a:pPr>
            <a:endParaRPr lang="en-US" sz="1800" b="1" baseline="0" dirty="0" smtClean="0"/>
          </a:p>
          <a:p>
            <a:pPr>
              <a:buFont typeface="Arial"/>
              <a:buChar char="•"/>
            </a:pPr>
            <a:r>
              <a:rPr lang="en-US" sz="1800" b="1" baseline="0" dirty="0" smtClean="0"/>
              <a:t>Now, in its fourth year, the DCSEU has a budget of $20 million with which we delivered </a:t>
            </a:r>
            <a:r>
              <a:rPr lang="en-US" sz="1800" b="1" baseline="0" dirty="0" smtClean="0">
                <a:solidFill>
                  <a:srgbClr val="FF0000"/>
                </a:solidFill>
              </a:rPr>
              <a:t>$***** </a:t>
            </a:r>
            <a:r>
              <a:rPr lang="en-US" sz="1800" b="1" baseline="0" dirty="0" smtClean="0"/>
              <a:t>in ratepayer benefits in 2014.</a:t>
            </a:r>
            <a:endParaRPr lang="en-US" sz="1800" b="1" dirty="0"/>
          </a:p>
        </p:txBody>
      </p:sp>
      <p:sp>
        <p:nvSpPr>
          <p:cNvPr id="4" name="Slide Number Placeholder 3"/>
          <p:cNvSpPr>
            <a:spLocks noGrp="1"/>
          </p:cNvSpPr>
          <p:nvPr>
            <p:ph type="sldNum" sz="quarter" idx="10"/>
          </p:nvPr>
        </p:nvSpPr>
        <p:spPr/>
        <p:txBody>
          <a:bodyPr/>
          <a:lstStyle/>
          <a:p>
            <a:fld id="{05BC7DD7-4A35-B24E-9C8D-A78F92B72519}" type="slidenum">
              <a:rPr lang="en-US" smtClean="0"/>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smtClean="0"/>
              <a:t>This is a 1 minute slide</a:t>
            </a:r>
          </a:p>
          <a:p>
            <a:endParaRPr lang="en-US" sz="1800" b="1" dirty="0" smtClean="0"/>
          </a:p>
          <a:p>
            <a:r>
              <a:rPr lang="en-US" sz="1800" b="1" dirty="0" smtClean="0"/>
              <a:t>The DCSEU</a:t>
            </a:r>
            <a:r>
              <a:rPr lang="en-US" sz="1800" b="1" baseline="0" dirty="0" smtClean="0"/>
              <a:t> has goals that extend beyond energy savings. As you can see from this list, the DCSEU has annual goals to </a:t>
            </a:r>
          </a:p>
          <a:p>
            <a:pPr>
              <a:buFontTx/>
              <a:buChar char="-"/>
            </a:pPr>
            <a:r>
              <a:rPr lang="en-US" sz="1800" b="1" baseline="0" dirty="0" smtClean="0"/>
              <a:t>Create jobs</a:t>
            </a:r>
          </a:p>
          <a:p>
            <a:pPr>
              <a:buFontTx/>
              <a:buChar char="-"/>
            </a:pPr>
            <a:r>
              <a:rPr lang="en-US" sz="1800" b="1" baseline="0" dirty="0" smtClean="0"/>
              <a:t>Support local businesses</a:t>
            </a:r>
          </a:p>
          <a:p>
            <a:pPr>
              <a:buFontTx/>
              <a:buChar char="-"/>
            </a:pPr>
            <a:r>
              <a:rPr lang="en-US" sz="1800" b="1" baseline="0" dirty="0" smtClean="0"/>
              <a:t>Reduce citywide electricity AND natural gas consumption</a:t>
            </a:r>
          </a:p>
          <a:p>
            <a:pPr>
              <a:buFontTx/>
              <a:buChar char="-"/>
            </a:pPr>
            <a:r>
              <a:rPr lang="en-US" sz="1800" b="1" baseline="0" dirty="0" smtClean="0"/>
              <a:t>Ensure clean energy benefits are extended to low-income residents</a:t>
            </a:r>
          </a:p>
          <a:p>
            <a:pPr>
              <a:buFontTx/>
              <a:buChar char="-"/>
            </a:pPr>
            <a:r>
              <a:rPr lang="en-US" sz="1800" b="1" baseline="0" dirty="0" smtClean="0"/>
              <a:t>Reduce peak demand</a:t>
            </a:r>
          </a:p>
          <a:p>
            <a:pPr>
              <a:buFontTx/>
              <a:buChar char="-"/>
            </a:pPr>
            <a:r>
              <a:rPr lang="en-US" sz="1800" b="1" baseline="0" dirty="0" smtClean="0"/>
              <a:t>And increase distributed generation in the District</a:t>
            </a:r>
          </a:p>
          <a:p>
            <a:pPr>
              <a:buFontTx/>
              <a:buChar char="-"/>
            </a:pPr>
            <a:endParaRPr lang="en-US" sz="1800" b="1" baseline="0" dirty="0" smtClean="0"/>
          </a:p>
        </p:txBody>
      </p:sp>
      <p:sp>
        <p:nvSpPr>
          <p:cNvPr id="4" name="Slide Number Placeholder 3"/>
          <p:cNvSpPr>
            <a:spLocks noGrp="1"/>
          </p:cNvSpPr>
          <p:nvPr>
            <p:ph type="sldNum" sz="quarter" idx="10"/>
          </p:nvPr>
        </p:nvSpPr>
        <p:spPr/>
        <p:txBody>
          <a:bodyPr/>
          <a:lstStyle/>
          <a:p>
            <a:fld id="{05BC7DD7-4A35-B24E-9C8D-A78F92B72519}" type="slidenum">
              <a:rPr lang="en-US" smtClean="0"/>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t>This is a 2</a:t>
            </a:r>
            <a:r>
              <a:rPr lang="en-US" sz="1200" b="0" baseline="0" dirty="0" smtClean="0"/>
              <a:t> </a:t>
            </a:r>
            <a:r>
              <a:rPr lang="en-US" sz="1200" b="0" dirty="0" smtClean="0"/>
              <a:t>minute slide</a:t>
            </a:r>
          </a:p>
          <a:p>
            <a:r>
              <a:rPr lang="en-US" dirty="0" smtClean="0"/>
              <a:t>(This is the punch line)</a:t>
            </a:r>
          </a:p>
          <a:p>
            <a:endParaRPr lang="en-US" dirty="0" smtClean="0"/>
          </a:p>
          <a:p>
            <a:r>
              <a:rPr lang="en-US" b="1" dirty="0" smtClean="0"/>
              <a:t>In</a:t>
            </a:r>
            <a:r>
              <a:rPr lang="en-US" sz="1800" b="1" dirty="0" smtClean="0"/>
              <a:t> order to meet these intertwined</a:t>
            </a:r>
            <a:r>
              <a:rPr lang="en-US" sz="1800" b="1" baseline="0" dirty="0" smtClean="0"/>
              <a:t> goals each year, we must design a portfolio of integrated initiatives. We have to create programs that help the customer to take advantage of multiple technologies and do so using local businesses that hire District residents. </a:t>
            </a:r>
          </a:p>
          <a:p>
            <a:endParaRPr lang="en-US" sz="1800" b="1" baseline="0" dirty="0" smtClean="0"/>
          </a:p>
          <a:p>
            <a:r>
              <a:rPr lang="en-US" sz="1800" b="1" baseline="0" dirty="0" smtClean="0"/>
              <a:t>We have to become the trusted energy advisor and incentivize customers to move along a continuum of energy upgrades with us over time.</a:t>
            </a:r>
          </a:p>
          <a:p>
            <a:endParaRPr lang="en-US" sz="1800" b="1" baseline="0" dirty="0" smtClean="0"/>
          </a:p>
          <a:p>
            <a:endParaRPr lang="en-US" sz="1800" b="1" baseline="0" dirty="0" smtClean="0"/>
          </a:p>
          <a:p>
            <a:endParaRPr lang="en-US" sz="1800" b="1" baseline="0" dirty="0" smtClean="0"/>
          </a:p>
          <a:p>
            <a:endParaRPr lang="en-US" sz="1800" b="1" baseline="0" dirty="0" smtClean="0"/>
          </a:p>
        </p:txBody>
      </p:sp>
      <p:sp>
        <p:nvSpPr>
          <p:cNvPr id="4" name="Slide Number Placeholder 3"/>
          <p:cNvSpPr>
            <a:spLocks noGrp="1"/>
          </p:cNvSpPr>
          <p:nvPr>
            <p:ph type="sldNum" sz="quarter" idx="10"/>
          </p:nvPr>
        </p:nvSpPr>
        <p:spPr/>
        <p:txBody>
          <a:bodyPr/>
          <a:lstStyle/>
          <a:p>
            <a:fld id="{05BC7DD7-4A35-B24E-9C8D-A78F92B72519}" type="slidenum">
              <a:rPr lang="en-US" smtClean="0"/>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sz="1800" b="0" baseline="0" dirty="0" smtClean="0"/>
              <a:t>This is a 2 minute slide</a:t>
            </a:r>
          </a:p>
          <a:p>
            <a:pPr>
              <a:buFontTx/>
              <a:buNone/>
            </a:pPr>
            <a:endParaRPr lang="en-US" sz="1800" b="0" baseline="0" dirty="0" smtClean="0"/>
          </a:p>
          <a:p>
            <a:pPr>
              <a:buFontTx/>
              <a:buNone/>
            </a:pPr>
            <a:r>
              <a:rPr lang="en-US" sz="1800" b="0" baseline="0" dirty="0" smtClean="0"/>
              <a:t>This would need to be a very brief example, but could you paint a quick picture of an affordable housing customer that received solar thermal or PV, installed efficient systems, AND efficient products? Or, the best possible example would be a low-income homeowner that received solar PV, some home efficiency upgrades (not necessarily the whole Home Upgrade), and efficient products. </a:t>
            </a:r>
          </a:p>
          <a:p>
            <a:pPr>
              <a:buFontTx/>
              <a:buNone/>
            </a:pPr>
            <a:endParaRPr lang="en-US" sz="1800"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800" b="0" baseline="0" dirty="0" smtClean="0"/>
              <a:t>If that hasn’t come about yet, perhaps this slide is about becoming the customer’s trusted energy adviser across technologies and that now in DCSEU is in its fourth year you’re starting to have customers with longer term relationships and will be able to move them towards deeper savings and into DG and then later storage over time.</a:t>
            </a:r>
          </a:p>
          <a:p>
            <a:pPr>
              <a:buFontTx/>
              <a:buNone/>
            </a:pPr>
            <a:endParaRPr lang="en-US" sz="1800" b="0" baseline="0" dirty="0" smtClean="0"/>
          </a:p>
        </p:txBody>
      </p:sp>
      <p:sp>
        <p:nvSpPr>
          <p:cNvPr id="4" name="Slide Number Placeholder 3"/>
          <p:cNvSpPr>
            <a:spLocks noGrp="1"/>
          </p:cNvSpPr>
          <p:nvPr>
            <p:ph type="sldNum" sz="quarter" idx="10"/>
          </p:nvPr>
        </p:nvSpPr>
        <p:spPr/>
        <p:txBody>
          <a:bodyPr/>
          <a:lstStyle/>
          <a:p>
            <a:fld id="{05BC7DD7-4A35-B24E-9C8D-A78F92B72519}" type="slidenum">
              <a:rPr lang="en-US" smtClean="0"/>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sz="1800" b="0" baseline="0" dirty="0" smtClean="0"/>
              <a:t>1 min slide to say thanks and invite questions</a:t>
            </a:r>
          </a:p>
          <a:p>
            <a:pPr>
              <a:buFontTx/>
              <a:buChar char="-"/>
            </a:pPr>
            <a:r>
              <a:rPr lang="en-US" sz="1800" b="0" baseline="0" dirty="0" smtClean="0"/>
              <a:t>I’d pause here during the Q&amp;A; the slides will be sent out to the audience following the presentation</a:t>
            </a:r>
          </a:p>
        </p:txBody>
      </p:sp>
      <p:sp>
        <p:nvSpPr>
          <p:cNvPr id="4" name="Slide Number Placeholder 3"/>
          <p:cNvSpPr>
            <a:spLocks noGrp="1"/>
          </p:cNvSpPr>
          <p:nvPr>
            <p:ph type="sldNum" sz="quarter" idx="10"/>
          </p:nvPr>
        </p:nvSpPr>
        <p:spPr/>
        <p:txBody>
          <a:bodyPr/>
          <a:lstStyle/>
          <a:p>
            <a:fld id="{05BC7DD7-4A35-B24E-9C8D-A78F92B72519}"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FEA0E42-AD03-4600-9D3E-BB008A95BB28}" type="datetimeFigureOut">
              <a:rPr lang="en-US" smtClean="0"/>
              <a:pPr/>
              <a:t>2/19/2015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1E96CE6-33F9-42C3-8B3B-931E487A9F62}" type="slidenum">
              <a:rPr lang="en-US" smtClean="0"/>
              <a:pPr/>
              <a:t>‹#›</a:t>
            </a:fld>
            <a:endParaRPr lang="en-US"/>
          </a:p>
        </p:txBody>
      </p:sp>
    </p:spTree>
    <p:extLst>
      <p:ext uri="{BB962C8B-B14F-4D97-AF65-F5344CB8AC3E}">
        <p14:creationId xmlns:p14="http://schemas.microsoft.com/office/powerpoint/2010/main" val="15694381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FEA0E42-AD03-4600-9D3E-BB008A95BB28}" type="datetimeFigureOut">
              <a:rPr lang="en-US" smtClean="0"/>
              <a:pPr/>
              <a:t>2/19/2015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1E96CE6-33F9-42C3-8B3B-931E487A9F62}" type="slidenum">
              <a:rPr lang="en-US" smtClean="0"/>
              <a:pPr/>
              <a:t>‹#›</a:t>
            </a:fld>
            <a:endParaRPr lang="en-US"/>
          </a:p>
        </p:txBody>
      </p:sp>
    </p:spTree>
    <p:extLst>
      <p:ext uri="{BB962C8B-B14F-4D97-AF65-F5344CB8AC3E}">
        <p14:creationId xmlns:p14="http://schemas.microsoft.com/office/powerpoint/2010/main" val="2428511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FEA0E42-AD03-4600-9D3E-BB008A95BB28}" type="datetimeFigureOut">
              <a:rPr lang="en-US" smtClean="0"/>
              <a:pPr/>
              <a:t>2/19/2015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1E96CE6-33F9-42C3-8B3B-931E487A9F62}" type="slidenum">
              <a:rPr lang="en-US" smtClean="0"/>
              <a:pPr/>
              <a:t>‹#›</a:t>
            </a:fld>
            <a:endParaRPr lang="en-US"/>
          </a:p>
        </p:txBody>
      </p:sp>
    </p:spTree>
    <p:extLst>
      <p:ext uri="{BB962C8B-B14F-4D97-AF65-F5344CB8AC3E}">
        <p14:creationId xmlns:p14="http://schemas.microsoft.com/office/powerpoint/2010/main" val="966212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8CAAEB-4C2C-46E8-A422-522232062BAC}" type="datetimeFigureOut">
              <a:rPr lang="en-US" smtClean="0"/>
              <a:pPr/>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98DD5F-2318-4473-8D16-66D0AA72F309}" type="slidenum">
              <a:rPr lang="en-US" smtClean="0"/>
              <a:pPr/>
              <a:t>‹#›</a:t>
            </a:fld>
            <a:endParaRPr lang="en-US"/>
          </a:p>
        </p:txBody>
      </p:sp>
    </p:spTree>
    <p:extLst>
      <p:ext uri="{BB962C8B-B14F-4D97-AF65-F5344CB8AC3E}">
        <p14:creationId xmlns:p14="http://schemas.microsoft.com/office/powerpoint/2010/main" val="1160680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8CAAEB-4C2C-46E8-A422-522232062BAC}" type="datetimeFigureOut">
              <a:rPr lang="en-US" smtClean="0"/>
              <a:pPr/>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98DD5F-2318-4473-8D16-66D0AA72F309}" type="slidenum">
              <a:rPr lang="en-US" smtClean="0"/>
              <a:pPr/>
              <a:t>‹#›</a:t>
            </a:fld>
            <a:endParaRPr lang="en-US"/>
          </a:p>
        </p:txBody>
      </p:sp>
    </p:spTree>
    <p:extLst>
      <p:ext uri="{BB962C8B-B14F-4D97-AF65-F5344CB8AC3E}">
        <p14:creationId xmlns:p14="http://schemas.microsoft.com/office/powerpoint/2010/main" val="1625929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8CAAEB-4C2C-46E8-A422-522232062BAC}" type="datetimeFigureOut">
              <a:rPr lang="en-US" smtClean="0"/>
              <a:pPr/>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98DD5F-2318-4473-8D16-66D0AA72F309}" type="slidenum">
              <a:rPr lang="en-US" smtClean="0"/>
              <a:pPr/>
              <a:t>‹#›</a:t>
            </a:fld>
            <a:endParaRPr lang="en-US"/>
          </a:p>
        </p:txBody>
      </p:sp>
    </p:spTree>
    <p:extLst>
      <p:ext uri="{BB962C8B-B14F-4D97-AF65-F5344CB8AC3E}">
        <p14:creationId xmlns:p14="http://schemas.microsoft.com/office/powerpoint/2010/main" val="1724805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8CAAEB-4C2C-46E8-A422-522232062BAC}" type="datetimeFigureOut">
              <a:rPr lang="en-US" smtClean="0"/>
              <a:pPr/>
              <a:t>2/19/2015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98DD5F-2318-4473-8D16-66D0AA72F309}" type="slidenum">
              <a:rPr lang="en-US" smtClean="0"/>
              <a:pPr/>
              <a:t>‹#›</a:t>
            </a:fld>
            <a:endParaRPr lang="en-US"/>
          </a:p>
        </p:txBody>
      </p:sp>
    </p:spTree>
    <p:extLst>
      <p:ext uri="{BB962C8B-B14F-4D97-AF65-F5344CB8AC3E}">
        <p14:creationId xmlns:p14="http://schemas.microsoft.com/office/powerpoint/2010/main" val="2979178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8CAAEB-4C2C-46E8-A422-522232062BAC}" type="datetimeFigureOut">
              <a:rPr lang="en-US" smtClean="0"/>
              <a:pPr/>
              <a:t>2/19/2015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98DD5F-2318-4473-8D16-66D0AA72F309}" type="slidenum">
              <a:rPr lang="en-US" smtClean="0"/>
              <a:pPr/>
              <a:t>‹#›</a:t>
            </a:fld>
            <a:endParaRPr lang="en-US"/>
          </a:p>
        </p:txBody>
      </p:sp>
    </p:spTree>
    <p:extLst>
      <p:ext uri="{BB962C8B-B14F-4D97-AF65-F5344CB8AC3E}">
        <p14:creationId xmlns:p14="http://schemas.microsoft.com/office/powerpoint/2010/main" val="238867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8CAAEB-4C2C-46E8-A422-522232062BAC}" type="datetimeFigureOut">
              <a:rPr lang="en-US" smtClean="0"/>
              <a:pPr/>
              <a:t>2/19/2015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98DD5F-2318-4473-8D16-66D0AA72F309}" type="slidenum">
              <a:rPr lang="en-US" smtClean="0"/>
              <a:pPr/>
              <a:t>‹#›</a:t>
            </a:fld>
            <a:endParaRPr lang="en-US"/>
          </a:p>
        </p:txBody>
      </p:sp>
    </p:spTree>
    <p:extLst>
      <p:ext uri="{BB962C8B-B14F-4D97-AF65-F5344CB8AC3E}">
        <p14:creationId xmlns:p14="http://schemas.microsoft.com/office/powerpoint/2010/main" val="704923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8CAAEB-4C2C-46E8-A422-522232062BAC}" type="datetimeFigureOut">
              <a:rPr lang="en-US" smtClean="0"/>
              <a:pPr/>
              <a:t>2/19/2015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98DD5F-2318-4473-8D16-66D0AA72F309}" type="slidenum">
              <a:rPr lang="en-US" smtClean="0"/>
              <a:pPr/>
              <a:t>‹#›</a:t>
            </a:fld>
            <a:endParaRPr lang="en-US"/>
          </a:p>
        </p:txBody>
      </p:sp>
    </p:spTree>
    <p:extLst>
      <p:ext uri="{BB962C8B-B14F-4D97-AF65-F5344CB8AC3E}">
        <p14:creationId xmlns:p14="http://schemas.microsoft.com/office/powerpoint/2010/main" val="918492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8CAAEB-4C2C-46E8-A422-522232062BAC}" type="datetimeFigureOut">
              <a:rPr lang="en-US" smtClean="0"/>
              <a:pPr/>
              <a:t>2/19/2015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98DD5F-2318-4473-8D16-66D0AA72F309}" type="slidenum">
              <a:rPr lang="en-US" smtClean="0"/>
              <a:pPr/>
              <a:t>‹#›</a:t>
            </a:fld>
            <a:endParaRPr lang="en-US"/>
          </a:p>
        </p:txBody>
      </p:sp>
    </p:spTree>
    <p:extLst>
      <p:ext uri="{BB962C8B-B14F-4D97-AF65-F5344CB8AC3E}">
        <p14:creationId xmlns:p14="http://schemas.microsoft.com/office/powerpoint/2010/main" val="213495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342900" indent="-342900">
              <a:buFontTx/>
              <a:buBlip>
                <a:blip r:embed="rId2"/>
              </a:buBlip>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FEA0E42-AD03-4600-9D3E-BB008A95BB28}" type="datetimeFigureOut">
              <a:rPr lang="en-US" smtClean="0"/>
              <a:pPr/>
              <a:t>2/19/2015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1E96CE6-33F9-42C3-8B3B-931E487A9F62}" type="slidenum">
              <a:rPr lang="en-US" smtClean="0"/>
              <a:pPr/>
              <a:t>‹#›</a:t>
            </a:fld>
            <a:endParaRPr lang="en-US"/>
          </a:p>
        </p:txBody>
      </p:sp>
    </p:spTree>
    <p:extLst>
      <p:ext uri="{BB962C8B-B14F-4D97-AF65-F5344CB8AC3E}">
        <p14:creationId xmlns:p14="http://schemas.microsoft.com/office/powerpoint/2010/main" val="3997225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8CAAEB-4C2C-46E8-A422-522232062BAC}" type="datetimeFigureOut">
              <a:rPr lang="en-US" smtClean="0"/>
              <a:pPr/>
              <a:t>2/19/2015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98DD5F-2318-4473-8D16-66D0AA72F309}" type="slidenum">
              <a:rPr lang="en-US" smtClean="0"/>
              <a:pPr/>
              <a:t>‹#›</a:t>
            </a:fld>
            <a:endParaRPr lang="en-US"/>
          </a:p>
        </p:txBody>
      </p:sp>
    </p:spTree>
    <p:extLst>
      <p:ext uri="{BB962C8B-B14F-4D97-AF65-F5344CB8AC3E}">
        <p14:creationId xmlns:p14="http://schemas.microsoft.com/office/powerpoint/2010/main" val="19163020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8CAAEB-4C2C-46E8-A422-522232062BAC}" type="datetimeFigureOut">
              <a:rPr lang="en-US" smtClean="0"/>
              <a:pPr/>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98DD5F-2318-4473-8D16-66D0AA72F309}" type="slidenum">
              <a:rPr lang="en-US" smtClean="0"/>
              <a:pPr/>
              <a:t>‹#›</a:t>
            </a:fld>
            <a:endParaRPr lang="en-US"/>
          </a:p>
        </p:txBody>
      </p:sp>
    </p:spTree>
    <p:extLst>
      <p:ext uri="{BB962C8B-B14F-4D97-AF65-F5344CB8AC3E}">
        <p14:creationId xmlns:p14="http://schemas.microsoft.com/office/powerpoint/2010/main" val="23273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8CAAEB-4C2C-46E8-A422-522232062BAC}" type="datetimeFigureOut">
              <a:rPr lang="en-US" smtClean="0"/>
              <a:pPr/>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98DD5F-2318-4473-8D16-66D0AA72F309}" type="slidenum">
              <a:rPr lang="en-US" smtClean="0"/>
              <a:pPr/>
              <a:t>‹#›</a:t>
            </a:fld>
            <a:endParaRPr lang="en-US"/>
          </a:p>
        </p:txBody>
      </p:sp>
    </p:spTree>
    <p:extLst>
      <p:ext uri="{BB962C8B-B14F-4D97-AF65-F5344CB8AC3E}">
        <p14:creationId xmlns:p14="http://schemas.microsoft.com/office/powerpoint/2010/main" val="2320302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FEA0E42-AD03-4600-9D3E-BB008A95BB28}" type="datetimeFigureOut">
              <a:rPr lang="en-US" smtClean="0"/>
              <a:pPr/>
              <a:t>2/19/2015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1E96CE6-33F9-42C3-8B3B-931E487A9F62}" type="slidenum">
              <a:rPr lang="en-US" smtClean="0"/>
              <a:pPr/>
              <a:t>‹#›</a:t>
            </a:fld>
            <a:endParaRPr lang="en-US"/>
          </a:p>
        </p:txBody>
      </p:sp>
    </p:spTree>
    <p:extLst>
      <p:ext uri="{BB962C8B-B14F-4D97-AF65-F5344CB8AC3E}">
        <p14:creationId xmlns:p14="http://schemas.microsoft.com/office/powerpoint/2010/main" val="4248673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FEA0E42-AD03-4600-9D3E-BB008A95BB28}" type="datetimeFigureOut">
              <a:rPr lang="en-US" smtClean="0"/>
              <a:pPr/>
              <a:t>2/19/2015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1E96CE6-33F9-42C3-8B3B-931E487A9F62}" type="slidenum">
              <a:rPr lang="en-US" smtClean="0"/>
              <a:pPr/>
              <a:t>‹#›</a:t>
            </a:fld>
            <a:endParaRPr lang="en-US"/>
          </a:p>
        </p:txBody>
      </p:sp>
    </p:spTree>
    <p:extLst>
      <p:ext uri="{BB962C8B-B14F-4D97-AF65-F5344CB8AC3E}">
        <p14:creationId xmlns:p14="http://schemas.microsoft.com/office/powerpoint/2010/main" val="3155333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FEA0E42-AD03-4600-9D3E-BB008A95BB28}" type="datetimeFigureOut">
              <a:rPr lang="en-US" smtClean="0"/>
              <a:pPr/>
              <a:t>2/19/2015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1E96CE6-33F9-42C3-8B3B-931E487A9F62}" type="slidenum">
              <a:rPr lang="en-US" smtClean="0"/>
              <a:pPr/>
              <a:t>‹#›</a:t>
            </a:fld>
            <a:endParaRPr lang="en-US"/>
          </a:p>
        </p:txBody>
      </p:sp>
    </p:spTree>
    <p:extLst>
      <p:ext uri="{BB962C8B-B14F-4D97-AF65-F5344CB8AC3E}">
        <p14:creationId xmlns:p14="http://schemas.microsoft.com/office/powerpoint/2010/main" val="1979567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FEA0E42-AD03-4600-9D3E-BB008A95BB28}" type="datetimeFigureOut">
              <a:rPr lang="en-US" smtClean="0"/>
              <a:pPr/>
              <a:t>2/19/2015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1E96CE6-33F9-42C3-8B3B-931E487A9F62}" type="slidenum">
              <a:rPr lang="en-US" smtClean="0"/>
              <a:pPr/>
              <a:t>‹#›</a:t>
            </a:fld>
            <a:endParaRPr lang="en-US"/>
          </a:p>
        </p:txBody>
      </p:sp>
    </p:spTree>
    <p:extLst>
      <p:ext uri="{BB962C8B-B14F-4D97-AF65-F5344CB8AC3E}">
        <p14:creationId xmlns:p14="http://schemas.microsoft.com/office/powerpoint/2010/main" val="1428693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FEA0E42-AD03-4600-9D3E-BB008A95BB28}" type="datetimeFigureOut">
              <a:rPr lang="en-US" smtClean="0"/>
              <a:pPr/>
              <a:t>2/19/2015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1E96CE6-33F9-42C3-8B3B-931E487A9F62}" type="slidenum">
              <a:rPr lang="en-US" smtClean="0"/>
              <a:pPr/>
              <a:t>‹#›</a:t>
            </a:fld>
            <a:endParaRPr lang="en-US"/>
          </a:p>
        </p:txBody>
      </p:sp>
    </p:spTree>
    <p:extLst>
      <p:ext uri="{BB962C8B-B14F-4D97-AF65-F5344CB8AC3E}">
        <p14:creationId xmlns:p14="http://schemas.microsoft.com/office/powerpoint/2010/main" val="3189869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solidFill>
                  <a:srgbClr val="4D4D4D"/>
                </a:solidFill>
              </a:defRPr>
            </a:lvl1pPr>
            <a:lvl2pPr>
              <a:defRPr sz="2800">
                <a:solidFill>
                  <a:srgbClr val="4D4D4D"/>
                </a:solidFill>
              </a:defRPr>
            </a:lvl2pPr>
            <a:lvl3pPr>
              <a:defRPr sz="2400">
                <a:solidFill>
                  <a:srgbClr val="4D4D4D"/>
                </a:solidFill>
              </a:defRPr>
            </a:lvl3pPr>
            <a:lvl4pPr>
              <a:defRPr sz="2000">
                <a:solidFill>
                  <a:srgbClr val="4D4D4D"/>
                </a:solidFill>
              </a:defRPr>
            </a:lvl4pPr>
            <a:lvl5pPr>
              <a:defRPr sz="2000">
                <a:solidFill>
                  <a:srgbClr val="4D4D4D"/>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FEA0E42-AD03-4600-9D3E-BB008A95BB28}" type="datetimeFigureOut">
              <a:rPr lang="en-US" smtClean="0"/>
              <a:pPr/>
              <a:t>2/19/2015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1E96CE6-33F9-42C3-8B3B-931E487A9F62}" type="slidenum">
              <a:rPr lang="en-US" smtClean="0"/>
              <a:pPr/>
              <a:t>‹#›</a:t>
            </a:fld>
            <a:endParaRPr lang="en-US"/>
          </a:p>
        </p:txBody>
      </p:sp>
    </p:spTree>
    <p:extLst>
      <p:ext uri="{BB962C8B-B14F-4D97-AF65-F5344CB8AC3E}">
        <p14:creationId xmlns:p14="http://schemas.microsoft.com/office/powerpoint/2010/main" val="2779227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FEA0E42-AD03-4600-9D3E-BB008A95BB28}" type="datetimeFigureOut">
              <a:rPr lang="en-US" smtClean="0"/>
              <a:pPr/>
              <a:t>2/19/2015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1E96CE6-33F9-42C3-8B3B-931E487A9F62}" type="slidenum">
              <a:rPr lang="en-US" smtClean="0"/>
              <a:pPr/>
              <a:t>‹#›</a:t>
            </a:fld>
            <a:endParaRPr lang="en-US"/>
          </a:p>
        </p:txBody>
      </p:sp>
    </p:spTree>
    <p:extLst>
      <p:ext uri="{BB962C8B-B14F-4D97-AF65-F5344CB8AC3E}">
        <p14:creationId xmlns:p14="http://schemas.microsoft.com/office/powerpoint/2010/main" val="50390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5943600"/>
            <a:ext cx="9144000" cy="990600"/>
          </a:xfrm>
          <a:prstGeom prst="rect">
            <a:avLst/>
          </a:prstGeom>
          <a:solidFill>
            <a:srgbClr val="4BADC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305800" y="6172433"/>
            <a:ext cx="536794" cy="532934"/>
          </a:xfrm>
          <a:prstGeom prst="rect">
            <a:avLst/>
          </a:prstGeom>
        </p:spPr>
      </p:pic>
    </p:spTree>
    <p:extLst>
      <p:ext uri="{BB962C8B-B14F-4D97-AF65-F5344CB8AC3E}">
        <p14:creationId xmlns:p14="http://schemas.microsoft.com/office/powerpoint/2010/main" val="2362363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4D4D4D"/>
          </a:solidFill>
          <a:latin typeface="Museo Sans 100" pitchFamily="50"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4D4D4D"/>
          </a:solidFill>
          <a:latin typeface="Museo Sans 100"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4D4D4D"/>
          </a:solidFill>
          <a:latin typeface="Museo Sans 100" pitchFamily="50"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4D4D4D"/>
          </a:solidFill>
          <a:latin typeface="Museo Sans 100" pitchFamily="50"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4D4D4D"/>
          </a:solidFill>
          <a:latin typeface="Museo Sans 100" pitchFamily="50"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4D4D4D"/>
          </a:solidFill>
          <a:latin typeface="Museo Sans 100"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8CAAEB-4C2C-46E8-A422-522232062BAC}" type="datetimeFigureOut">
              <a:rPr lang="en-US" smtClean="0"/>
              <a:pPr/>
              <a:t>2/19/2015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98DD5F-2318-4473-8D16-66D0AA72F309}" type="slidenum">
              <a:rPr lang="en-US" smtClean="0"/>
              <a:pPr/>
              <a:t>‹#›</a:t>
            </a:fld>
            <a:endParaRPr lang="en-US"/>
          </a:p>
        </p:txBody>
      </p:sp>
    </p:spTree>
    <p:extLst>
      <p:ext uri="{BB962C8B-B14F-4D97-AF65-F5344CB8AC3E}">
        <p14:creationId xmlns:p14="http://schemas.microsoft.com/office/powerpoint/2010/main" val="40401607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www.dcseu.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veic.org/"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0390" t="27721" r="10859" b="27649"/>
          <a:stretch/>
        </p:blipFill>
        <p:spPr>
          <a:xfrm>
            <a:off x="529641" y="2334828"/>
            <a:ext cx="8259312" cy="1843596"/>
          </a:xfrm>
          <a:prstGeom prst="rect">
            <a:avLst/>
          </a:prstGeom>
        </p:spPr>
      </p:pic>
      <p:sp>
        <p:nvSpPr>
          <p:cNvPr id="3" name="Rectangle 2"/>
          <p:cNvSpPr/>
          <p:nvPr/>
        </p:nvSpPr>
        <p:spPr>
          <a:xfrm>
            <a:off x="0" y="5943600"/>
            <a:ext cx="9144000" cy="990600"/>
          </a:xfrm>
          <a:prstGeom prst="rect">
            <a:avLst/>
          </a:prstGeom>
          <a:solidFill>
            <a:srgbClr val="4BAD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01445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470025"/>
          </a:xfrm>
        </p:spPr>
        <p:txBody>
          <a:bodyPr>
            <a:noAutofit/>
          </a:bodyPr>
          <a:lstStyle/>
          <a:p>
            <a:pPr lvl="0"/>
            <a:r>
              <a:rPr lang="en-US" sz="4000" dirty="0" smtClean="0"/>
              <a:t>THE MARRIAGE OF </a:t>
            </a:r>
            <a:br>
              <a:rPr lang="en-US" sz="4000" dirty="0" smtClean="0"/>
            </a:br>
            <a:r>
              <a:rPr lang="en-US" sz="4000" dirty="0" smtClean="0"/>
              <a:t>ENERGY EFFICIENCY, SOCIAL EQUITY, AND ECONOMIC DEVELOPMENT</a:t>
            </a:r>
            <a:endParaRPr lang="en-US" sz="4000" dirty="0"/>
          </a:p>
        </p:txBody>
      </p:sp>
      <p:sp>
        <p:nvSpPr>
          <p:cNvPr id="3" name="Subtitle 2"/>
          <p:cNvSpPr>
            <a:spLocks noGrp="1"/>
          </p:cNvSpPr>
          <p:nvPr>
            <p:ph type="subTitle" idx="1"/>
          </p:nvPr>
        </p:nvSpPr>
        <p:spPr>
          <a:xfrm>
            <a:off x="1371600" y="3886200"/>
            <a:ext cx="6400800" cy="1752600"/>
          </a:xfrm>
        </p:spPr>
        <p:txBody>
          <a:bodyPr/>
          <a:lstStyle/>
          <a:p>
            <a:r>
              <a:rPr lang="en-US" sz="2800" dirty="0" smtClean="0">
                <a:solidFill>
                  <a:srgbClr val="4D4D4D"/>
                </a:solidFill>
                <a:latin typeface="Museo Sans 300" pitchFamily="50" charset="0"/>
              </a:rPr>
              <a:t>Ted Trabue, Managing Director</a:t>
            </a:r>
          </a:p>
          <a:p>
            <a:r>
              <a:rPr lang="en-US" sz="2800" dirty="0" smtClean="0">
                <a:solidFill>
                  <a:srgbClr val="4D4D4D"/>
                </a:solidFill>
                <a:latin typeface="Museo Sans 100" pitchFamily="50" charset="0"/>
              </a:rPr>
              <a:t>February 20, 2015</a:t>
            </a:r>
          </a:p>
          <a:p>
            <a:endParaRPr lang="en-US" dirty="0">
              <a:latin typeface="Museo Sans 300" pitchFamily="50" charset="0"/>
            </a:endParaRPr>
          </a:p>
        </p:txBody>
      </p:sp>
    </p:spTree>
    <p:extLst>
      <p:ext uri="{BB962C8B-B14F-4D97-AF65-F5344CB8AC3E}">
        <p14:creationId xmlns:p14="http://schemas.microsoft.com/office/powerpoint/2010/main" val="1023387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915400" cy="1143000"/>
          </a:xfrm>
        </p:spPr>
        <p:txBody>
          <a:bodyPr>
            <a:normAutofit/>
          </a:bodyPr>
          <a:lstStyle/>
          <a:p>
            <a:r>
              <a:rPr lang="en-US" sz="3600" dirty="0"/>
              <a:t>What Is </a:t>
            </a:r>
            <a:r>
              <a:rPr lang="en-US" sz="3600" dirty="0" smtClean="0"/>
              <a:t>the DC </a:t>
            </a:r>
            <a:r>
              <a:rPr lang="en-US" sz="3600" dirty="0"/>
              <a:t>Sustainable Energy Utility?</a:t>
            </a:r>
          </a:p>
        </p:txBody>
      </p:sp>
      <p:sp>
        <p:nvSpPr>
          <p:cNvPr id="3" name="Content Placeholder 2"/>
          <p:cNvSpPr>
            <a:spLocks noGrp="1"/>
          </p:cNvSpPr>
          <p:nvPr>
            <p:ph idx="1"/>
          </p:nvPr>
        </p:nvSpPr>
        <p:spPr/>
        <p:txBody>
          <a:bodyPr>
            <a:normAutofit/>
          </a:bodyPr>
          <a:lstStyle/>
          <a:p>
            <a:r>
              <a:rPr lang="en-US" sz="2400" dirty="0" smtClean="0"/>
              <a:t>Clean </a:t>
            </a:r>
            <a:r>
              <a:rPr lang="en-US" sz="2400" dirty="0"/>
              <a:t>&amp; Affordable Energy Act (2008)</a:t>
            </a:r>
          </a:p>
          <a:p>
            <a:endParaRPr lang="en-US" sz="2400" dirty="0"/>
          </a:p>
          <a:p>
            <a:r>
              <a:rPr lang="en-US" sz="2400" dirty="0" smtClean="0"/>
              <a:t>Ratepayer-funded</a:t>
            </a:r>
            <a:r>
              <a:rPr lang="en-US" sz="2400" dirty="0"/>
              <a:t>,</a:t>
            </a:r>
            <a:r>
              <a:rPr lang="en-US" sz="2400" dirty="0" smtClean="0"/>
              <a:t> nonprofit operated</a:t>
            </a:r>
          </a:p>
          <a:p>
            <a:endParaRPr lang="en-US" sz="2400" dirty="0" smtClean="0"/>
          </a:p>
          <a:p>
            <a:pPr marL="0" indent="0" algn="ctr">
              <a:buNone/>
            </a:pPr>
            <a:r>
              <a:rPr lang="en-US" sz="2400" dirty="0" smtClean="0"/>
              <a:t>$20 million budget in </a:t>
            </a:r>
            <a:r>
              <a:rPr lang="en-US" sz="2400" dirty="0"/>
              <a:t>FY </a:t>
            </a:r>
            <a:r>
              <a:rPr lang="en-US" sz="2400" dirty="0" smtClean="0"/>
              <a:t>2014</a:t>
            </a:r>
          </a:p>
          <a:p>
            <a:pPr marL="0" indent="0" algn="ctr">
              <a:buNone/>
            </a:pPr>
            <a:r>
              <a:rPr lang="en-US" sz="2400" dirty="0" smtClean="0"/>
              <a:t>Delivering $105 million in ratepayer benefits</a:t>
            </a:r>
          </a:p>
          <a:p>
            <a:pPr marL="0" indent="0" algn="ctr">
              <a:buNone/>
            </a:pPr>
            <a:r>
              <a:rPr lang="en-US" sz="2400" dirty="0" smtClean="0"/>
              <a:t>&lt;12% program administration costs</a:t>
            </a:r>
            <a:br>
              <a:rPr lang="en-US" sz="2400" dirty="0" smtClean="0"/>
            </a:br>
            <a:endParaRPr lang="en-US" sz="2400" dirty="0" smtClean="0"/>
          </a:p>
          <a:p>
            <a:pPr>
              <a:spcAft>
                <a:spcPts val="600"/>
              </a:spcAft>
            </a:pPr>
            <a:r>
              <a:rPr lang="en-US" sz="2400" dirty="0"/>
              <a:t>Performance based </a:t>
            </a:r>
            <a:r>
              <a:rPr lang="en-US" sz="2400" dirty="0" smtClean="0"/>
              <a:t>contract</a:t>
            </a:r>
            <a:endParaRPr lang="en-US" sz="2400" dirty="0"/>
          </a:p>
        </p:txBody>
      </p:sp>
    </p:spTree>
    <p:extLst>
      <p:ext uri="{BB962C8B-B14F-4D97-AF65-F5344CB8AC3E}">
        <p14:creationId xmlns:p14="http://schemas.microsoft.com/office/powerpoint/2010/main" val="1875747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DCSEU Goals</a:t>
            </a:r>
            <a:endParaRPr lang="en-US" dirty="0"/>
          </a:p>
        </p:txBody>
      </p:sp>
      <p:sp>
        <p:nvSpPr>
          <p:cNvPr id="3" name="Content Placeholder 2"/>
          <p:cNvSpPr>
            <a:spLocks noGrp="1"/>
          </p:cNvSpPr>
          <p:nvPr>
            <p:ph idx="1"/>
          </p:nvPr>
        </p:nvSpPr>
        <p:spPr>
          <a:xfrm>
            <a:off x="457200" y="1143000"/>
            <a:ext cx="8305800" cy="4678363"/>
          </a:xfrm>
        </p:spPr>
        <p:txBody>
          <a:bodyPr>
            <a:normAutofit fontScale="85000" lnSpcReduction="10000"/>
          </a:bodyPr>
          <a:lstStyle/>
          <a:p>
            <a:pPr>
              <a:spcAft>
                <a:spcPts val="600"/>
              </a:spcAft>
            </a:pPr>
            <a:r>
              <a:rPr lang="en-US" sz="3176" dirty="0"/>
              <a:t>Create</a:t>
            </a:r>
            <a:r>
              <a:rPr lang="en-US" sz="3176" dirty="0" smtClean="0"/>
              <a:t> green </a:t>
            </a:r>
            <a:r>
              <a:rPr lang="en-US" sz="3176" dirty="0"/>
              <a:t>jobs </a:t>
            </a:r>
            <a:r>
              <a:rPr lang="en-US" dirty="0"/>
              <a:t>for District residents </a:t>
            </a:r>
            <a:r>
              <a:rPr lang="en-US" dirty="0" smtClean="0"/>
              <a:t>(88 </a:t>
            </a:r>
            <a:r>
              <a:rPr lang="en-US" dirty="0"/>
              <a:t>FTEs)</a:t>
            </a:r>
          </a:p>
          <a:p>
            <a:pPr>
              <a:spcAft>
                <a:spcPts val="600"/>
              </a:spcAft>
            </a:pPr>
            <a:r>
              <a:rPr lang="en-US" dirty="0"/>
              <a:t>Stimulate the local economy </a:t>
            </a:r>
            <a:r>
              <a:rPr lang="en-US" dirty="0" smtClean="0"/>
              <a:t>(35% local business spending</a:t>
            </a:r>
            <a:r>
              <a:rPr lang="en-US" dirty="0"/>
              <a:t>)</a:t>
            </a:r>
          </a:p>
          <a:p>
            <a:pPr>
              <a:spcAft>
                <a:spcPts val="600"/>
              </a:spcAft>
            </a:pPr>
            <a:r>
              <a:rPr lang="en-US" dirty="0"/>
              <a:t>Reduce energy use throughout the District (1</a:t>
            </a:r>
            <a:r>
              <a:rPr lang="en-US" dirty="0" smtClean="0"/>
              <a:t>%)</a:t>
            </a:r>
            <a:endParaRPr lang="en-US" dirty="0"/>
          </a:p>
          <a:p>
            <a:pPr>
              <a:spcAft>
                <a:spcPts val="600"/>
              </a:spcAft>
            </a:pPr>
            <a:r>
              <a:rPr lang="en-US" dirty="0"/>
              <a:t>Improve the energy efficiency of housing for</a:t>
            </a:r>
            <a:br>
              <a:rPr lang="en-US" dirty="0"/>
            </a:br>
            <a:r>
              <a:rPr lang="en-US" dirty="0"/>
              <a:t>low-income residents (30%</a:t>
            </a:r>
            <a:r>
              <a:rPr lang="en-US" dirty="0" smtClean="0"/>
              <a:t> low-income spending)</a:t>
            </a:r>
          </a:p>
          <a:p>
            <a:pPr>
              <a:spcAft>
                <a:spcPts val="600"/>
              </a:spcAft>
            </a:pPr>
            <a:r>
              <a:rPr lang="en-US" dirty="0" smtClean="0"/>
              <a:t>Reduce growth in peak demand</a:t>
            </a:r>
          </a:p>
          <a:p>
            <a:pPr>
              <a:spcAft>
                <a:spcPts val="600"/>
              </a:spcAft>
            </a:pPr>
            <a:r>
              <a:rPr lang="en-US" dirty="0" smtClean="0"/>
              <a:t>Increase </a:t>
            </a:r>
            <a:r>
              <a:rPr lang="en-US" dirty="0"/>
              <a:t>renewable energy generating </a:t>
            </a:r>
            <a:r>
              <a:rPr lang="en-US" dirty="0" smtClean="0"/>
              <a:t>capacity</a:t>
            </a:r>
          </a:p>
        </p:txBody>
      </p:sp>
    </p:spTree>
    <p:extLst>
      <p:ext uri="{BB962C8B-B14F-4D97-AF65-F5344CB8AC3E}">
        <p14:creationId xmlns:p14="http://schemas.microsoft.com/office/powerpoint/2010/main" val="1546298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DCSEU Initiatives</a:t>
            </a:r>
            <a:endParaRPr lang="en-US" dirty="0"/>
          </a:p>
        </p:txBody>
      </p:sp>
      <p:sp>
        <p:nvSpPr>
          <p:cNvPr id="3" name="TextBox 2"/>
          <p:cNvSpPr txBox="1"/>
          <p:nvPr/>
        </p:nvSpPr>
        <p:spPr>
          <a:xfrm>
            <a:off x="295646" y="1371600"/>
            <a:ext cx="4386077" cy="4162678"/>
          </a:xfrm>
          <a:prstGeom prst="rect">
            <a:avLst/>
          </a:prstGeom>
          <a:noFill/>
        </p:spPr>
        <p:txBody>
          <a:bodyPr wrap="square" rtlCol="0">
            <a:spAutoFit/>
          </a:bodyPr>
          <a:lstStyle/>
          <a:p>
            <a:r>
              <a:rPr lang="en-US" dirty="0" smtClean="0">
                <a:solidFill>
                  <a:srgbClr val="5F5F5F"/>
                </a:solidFill>
                <a:latin typeface="Museo Sans 900" pitchFamily="50" charset="0"/>
              </a:rPr>
              <a:t>RESIDENTIAL</a:t>
            </a:r>
          </a:p>
          <a:p>
            <a:r>
              <a:rPr lang="en-US" sz="1750" dirty="0" smtClean="0">
                <a:solidFill>
                  <a:srgbClr val="5F5F5F"/>
                </a:solidFill>
                <a:latin typeface="Museo Sans 100" pitchFamily="50" charset="0"/>
              </a:rPr>
              <a:t>Efficient Products</a:t>
            </a:r>
          </a:p>
          <a:p>
            <a:r>
              <a:rPr lang="en-US" sz="1750" dirty="0" smtClean="0">
                <a:solidFill>
                  <a:srgbClr val="5F5F5F"/>
                </a:solidFill>
                <a:latin typeface="Museo Sans 100" pitchFamily="50" charset="0"/>
              </a:rPr>
              <a:t>Food Banks</a:t>
            </a:r>
          </a:p>
          <a:p>
            <a:r>
              <a:rPr lang="en-US" sz="1750" dirty="0" smtClean="0">
                <a:solidFill>
                  <a:srgbClr val="5F5F5F"/>
                </a:solidFill>
                <a:latin typeface="Museo Sans 100" pitchFamily="50" charset="0"/>
              </a:rPr>
              <a:t>Home Performance with ENERGY STAR</a:t>
            </a:r>
          </a:p>
          <a:p>
            <a:endParaRPr lang="en-US" sz="1750" dirty="0">
              <a:solidFill>
                <a:srgbClr val="5F5F5F"/>
              </a:solidFill>
              <a:latin typeface="Museo Sans 500" pitchFamily="50" charset="0"/>
            </a:endParaRPr>
          </a:p>
          <a:p>
            <a:r>
              <a:rPr lang="en-US" dirty="0" smtClean="0">
                <a:solidFill>
                  <a:srgbClr val="5F5F5F"/>
                </a:solidFill>
                <a:latin typeface="Museo Sans 900" pitchFamily="50" charset="0"/>
              </a:rPr>
              <a:t>RENEWABLE ENERGY</a:t>
            </a:r>
          </a:p>
          <a:p>
            <a:r>
              <a:rPr lang="en-US" sz="1750" dirty="0" smtClean="0">
                <a:solidFill>
                  <a:srgbClr val="5F5F5F"/>
                </a:solidFill>
                <a:latin typeface="Museo Sans 100" pitchFamily="50" charset="0"/>
              </a:rPr>
              <a:t>Solar Photovoltaic</a:t>
            </a:r>
          </a:p>
          <a:p>
            <a:r>
              <a:rPr lang="en-US" sz="1750" dirty="0" smtClean="0">
                <a:solidFill>
                  <a:srgbClr val="5F5F5F"/>
                </a:solidFill>
                <a:latin typeface="Museo Sans 100" pitchFamily="50" charset="0"/>
              </a:rPr>
              <a:t>Solar Thermal</a:t>
            </a:r>
          </a:p>
          <a:p>
            <a:endParaRPr lang="en-US" dirty="0">
              <a:solidFill>
                <a:srgbClr val="5F5F5F"/>
              </a:solidFill>
              <a:latin typeface="Museo Sans 900" pitchFamily="50" charset="0"/>
            </a:endParaRPr>
          </a:p>
          <a:p>
            <a:r>
              <a:rPr lang="en-US" dirty="0" smtClean="0">
                <a:solidFill>
                  <a:srgbClr val="5F5F5F"/>
                </a:solidFill>
                <a:latin typeface="Museo Sans 900" pitchFamily="50" charset="0"/>
              </a:rPr>
              <a:t>LOW-INCOME MULTIFAMILY</a:t>
            </a:r>
          </a:p>
          <a:p>
            <a:r>
              <a:rPr lang="en-US" sz="1750" dirty="0" smtClean="0">
                <a:solidFill>
                  <a:srgbClr val="5F5F5F"/>
                </a:solidFill>
                <a:latin typeface="Museo Sans 100" pitchFamily="50" charset="0"/>
              </a:rPr>
              <a:t>Low-Income Multifamily Comprehensive</a:t>
            </a:r>
          </a:p>
          <a:p>
            <a:r>
              <a:rPr lang="en-US" sz="1750" dirty="0" smtClean="0">
                <a:solidFill>
                  <a:srgbClr val="5F5F5F"/>
                </a:solidFill>
                <a:latin typeface="Museo Sans 100" pitchFamily="50" charset="0"/>
              </a:rPr>
              <a:t>Low-Income Multifamily Direct Installation</a:t>
            </a:r>
          </a:p>
          <a:p>
            <a:endParaRPr lang="en-US" sz="1750" dirty="0">
              <a:solidFill>
                <a:srgbClr val="5F5F5F"/>
              </a:solidFill>
              <a:latin typeface="Museo Sans 100" pitchFamily="50" charset="0"/>
            </a:endParaRPr>
          </a:p>
          <a:p>
            <a:endParaRPr lang="en-US" sz="1750" dirty="0">
              <a:solidFill>
                <a:srgbClr val="5F5F5F"/>
              </a:solidFill>
              <a:latin typeface="Museo Sans 100" pitchFamily="50" charset="0"/>
            </a:endParaRPr>
          </a:p>
        </p:txBody>
      </p:sp>
      <p:sp>
        <p:nvSpPr>
          <p:cNvPr id="11" name="TextBox 10"/>
          <p:cNvSpPr txBox="1"/>
          <p:nvPr/>
        </p:nvSpPr>
        <p:spPr>
          <a:xfrm>
            <a:off x="4834123" y="1371600"/>
            <a:ext cx="4157477" cy="1985159"/>
          </a:xfrm>
          <a:prstGeom prst="rect">
            <a:avLst/>
          </a:prstGeom>
          <a:noFill/>
        </p:spPr>
        <p:txBody>
          <a:bodyPr wrap="square" rtlCol="0">
            <a:spAutoFit/>
          </a:bodyPr>
          <a:lstStyle/>
          <a:p>
            <a:r>
              <a:rPr lang="en-US" dirty="0" smtClean="0">
                <a:solidFill>
                  <a:srgbClr val="5F5F5F"/>
                </a:solidFill>
                <a:latin typeface="Museo Sans 900" pitchFamily="50" charset="0"/>
              </a:rPr>
              <a:t>COMMERCIAL AND INSTITUTIONAL</a:t>
            </a:r>
          </a:p>
          <a:p>
            <a:r>
              <a:rPr lang="en-US" sz="1750" dirty="0" smtClean="0">
                <a:solidFill>
                  <a:srgbClr val="5F5F5F"/>
                </a:solidFill>
                <a:latin typeface="Museo Sans 100" pitchFamily="50" charset="0"/>
              </a:rPr>
              <a:t>Business Energy Rebates</a:t>
            </a:r>
          </a:p>
          <a:p>
            <a:r>
              <a:rPr lang="en-US" sz="1750" dirty="0" smtClean="0">
                <a:solidFill>
                  <a:srgbClr val="5F5F5F"/>
                </a:solidFill>
                <a:latin typeface="Museo Sans 100" pitchFamily="50" charset="0"/>
              </a:rPr>
              <a:t>T12 Lighting Replacement</a:t>
            </a:r>
          </a:p>
          <a:p>
            <a:r>
              <a:rPr lang="en-US" sz="1750" dirty="0" smtClean="0">
                <a:solidFill>
                  <a:srgbClr val="5F5F5F"/>
                </a:solidFill>
                <a:latin typeface="Museo Sans 100" pitchFamily="50" charset="0"/>
              </a:rPr>
              <a:t>Benchmarking Help Center</a:t>
            </a:r>
          </a:p>
          <a:p>
            <a:r>
              <a:rPr lang="en-US" sz="1750" dirty="0" smtClean="0">
                <a:solidFill>
                  <a:srgbClr val="5F5F5F"/>
                </a:solidFill>
                <a:latin typeface="Museo Sans 100" pitchFamily="50" charset="0"/>
              </a:rPr>
              <a:t>Custom Rebates</a:t>
            </a:r>
          </a:p>
          <a:p>
            <a:endParaRPr lang="en-US" sz="1750" dirty="0">
              <a:solidFill>
                <a:srgbClr val="5F5F5F"/>
              </a:solidFill>
              <a:latin typeface="Museo Sans 100" pitchFamily="50" charset="0"/>
            </a:endParaRPr>
          </a:p>
          <a:p>
            <a:endParaRPr lang="en-US" sz="1750" dirty="0">
              <a:solidFill>
                <a:srgbClr val="5F5F5F"/>
              </a:solidFill>
              <a:latin typeface="Museo Sans 100" pitchFamily="50" charset="0"/>
            </a:endParaRPr>
          </a:p>
        </p:txBody>
      </p:sp>
    </p:spTree>
    <p:extLst>
      <p:ext uri="{BB962C8B-B14F-4D97-AF65-F5344CB8AC3E}">
        <p14:creationId xmlns:p14="http://schemas.microsoft.com/office/powerpoint/2010/main" val="2386279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dirty="0" smtClean="0"/>
              <a:t>Seamless Integration of Services</a:t>
            </a:r>
            <a:endParaRPr lang="en-US" sz="2222" dirty="0">
              <a:solidFill>
                <a:srgbClr val="FF0000"/>
              </a:solidFill>
            </a:endParaRPr>
          </a:p>
        </p:txBody>
      </p:sp>
      <p:pic>
        <p:nvPicPr>
          <p:cNvPr id="1026" name="Picture 2" descr="http://www.cmsboston.org/assets/images/woman%20on%20pho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447800"/>
            <a:ext cx="3811453" cy="4011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679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Local Economic Development</a:t>
            </a:r>
            <a:endParaRPr lang="en-US"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828800"/>
            <a:ext cx="4184704" cy="2778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4973" y="1828799"/>
            <a:ext cx="4227209" cy="2778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6298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6226"/>
            <a:ext cx="9144000" cy="788774"/>
          </a:xfrm>
        </p:spPr>
        <p:txBody>
          <a:bodyPr>
            <a:normAutofit/>
          </a:bodyPr>
          <a:lstStyle/>
          <a:p>
            <a:r>
              <a:rPr lang="en-US" sz="3600" dirty="0" smtClean="0"/>
              <a:t>Sustainable Energy Partnership</a:t>
            </a:r>
            <a:endParaRPr lang="en-US" sz="3600" dirty="0">
              <a:solidFill>
                <a:srgbClr val="FF0000"/>
              </a:solidFill>
            </a:endParaRPr>
          </a:p>
        </p:txBody>
      </p:sp>
      <p:sp>
        <p:nvSpPr>
          <p:cNvPr id="16" name="TextBox 15"/>
          <p:cNvSpPr txBox="1"/>
          <p:nvPr/>
        </p:nvSpPr>
        <p:spPr>
          <a:xfrm>
            <a:off x="550069" y="4890065"/>
            <a:ext cx="8043861" cy="677108"/>
          </a:xfrm>
          <a:prstGeom prst="rect">
            <a:avLst/>
          </a:prstGeom>
          <a:noFill/>
        </p:spPr>
        <p:txBody>
          <a:bodyPr wrap="square" rtlCol="0">
            <a:spAutoFit/>
          </a:bodyPr>
          <a:lstStyle/>
          <a:p>
            <a:pPr algn="ctr"/>
            <a:r>
              <a:rPr lang="en-US" sz="1200" dirty="0">
                <a:latin typeface="Museo Sans 100" pitchFamily="50" charset="0"/>
              </a:rPr>
              <a:t>The DC Sustainable Energy Utility is a project of the </a:t>
            </a:r>
            <a:r>
              <a:rPr lang="en-US" sz="1200" dirty="0" smtClean="0">
                <a:latin typeface="Museo Sans 100" pitchFamily="50" charset="0"/>
              </a:rPr>
              <a:t>Sustainable </a:t>
            </a:r>
            <a:r>
              <a:rPr lang="en-US" sz="1200" dirty="0">
                <a:latin typeface="Museo Sans 100" pitchFamily="50" charset="0"/>
              </a:rPr>
              <a:t>Energy </a:t>
            </a:r>
            <a:r>
              <a:rPr lang="en-US" sz="1200" dirty="0" smtClean="0">
                <a:latin typeface="Museo Sans 100" pitchFamily="50" charset="0"/>
              </a:rPr>
              <a:t>Partnership </a:t>
            </a:r>
            <a:br>
              <a:rPr lang="en-US" sz="1200" dirty="0" smtClean="0">
                <a:latin typeface="Museo Sans 100" pitchFamily="50" charset="0"/>
              </a:rPr>
            </a:br>
            <a:r>
              <a:rPr lang="en-US" sz="1200" dirty="0" smtClean="0">
                <a:latin typeface="Museo Sans 100" pitchFamily="50" charset="0"/>
              </a:rPr>
              <a:t>under </a:t>
            </a:r>
            <a:r>
              <a:rPr lang="en-US" sz="1200" dirty="0">
                <a:latin typeface="Museo Sans 100" pitchFamily="50" charset="0"/>
              </a:rPr>
              <a:t>contract to the District Department of the Environment.</a:t>
            </a:r>
          </a:p>
          <a:p>
            <a:pPr algn="ctr"/>
            <a:endParaRPr lang="en-US" sz="14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a:stretch/>
        </p:blipFill>
        <p:spPr bwMode="auto">
          <a:xfrm>
            <a:off x="3488439" y="5334000"/>
            <a:ext cx="205740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39812"/>
          <a:stretch/>
        </p:blipFill>
        <p:spPr bwMode="auto">
          <a:xfrm>
            <a:off x="1827187" y="2986270"/>
            <a:ext cx="5661008" cy="1661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805670" y="3892405"/>
            <a:ext cx="1661930" cy="6232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8136" y="2095922"/>
            <a:ext cx="3178006" cy="723478"/>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10390" t="27721" r="10859" b="27649"/>
          <a:stretch/>
        </p:blipFill>
        <p:spPr>
          <a:xfrm>
            <a:off x="2947831" y="381000"/>
            <a:ext cx="3248338" cy="725074"/>
          </a:xfrm>
          <a:prstGeom prst="rect">
            <a:avLst/>
          </a:prstGeom>
        </p:spPr>
      </p:pic>
    </p:spTree>
    <p:extLst>
      <p:ext uri="{BB962C8B-B14F-4D97-AF65-F5344CB8AC3E}">
        <p14:creationId xmlns:p14="http://schemas.microsoft.com/office/powerpoint/2010/main" val="1956847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algn="ctr">
              <a:buNone/>
            </a:pPr>
            <a:endParaRPr lang="en-US" dirty="0" smtClean="0"/>
          </a:p>
          <a:p>
            <a:pPr algn="ctr">
              <a:buNone/>
            </a:pPr>
            <a:r>
              <a:rPr lang="en-US" sz="3600" dirty="0" smtClean="0">
                <a:latin typeface="HelveticaNeueLT Std Lt"/>
              </a:rPr>
              <a:t>Ted </a:t>
            </a:r>
            <a:r>
              <a:rPr lang="en-US" sz="3600" dirty="0" err="1" smtClean="0">
                <a:latin typeface="HelveticaNeueLT Std Lt"/>
              </a:rPr>
              <a:t>Trabue</a:t>
            </a:r>
            <a:endParaRPr lang="en-US" sz="3600" dirty="0" smtClean="0">
              <a:latin typeface="HelveticaNeueLT Std Lt"/>
            </a:endParaRPr>
          </a:p>
          <a:p>
            <a:pPr algn="ctr">
              <a:buNone/>
            </a:pPr>
            <a:r>
              <a:rPr lang="en-US" dirty="0" smtClean="0">
                <a:latin typeface="HelveticaNeueLT Std Lt" pitchFamily="34" charset="0"/>
              </a:rPr>
              <a:t>Managing Director</a:t>
            </a:r>
          </a:p>
          <a:p>
            <a:pPr algn="ctr">
              <a:buNone/>
            </a:pPr>
            <a:r>
              <a:rPr lang="en-US" dirty="0" smtClean="0">
                <a:latin typeface="HelveticaNeueLT Std Lt" pitchFamily="34" charset="0"/>
              </a:rPr>
              <a:t>DC Sustainable Energy Utility</a:t>
            </a:r>
          </a:p>
          <a:p>
            <a:pPr algn="ctr">
              <a:buNone/>
            </a:pPr>
            <a:r>
              <a:rPr lang="en-US" u="sng" dirty="0" smtClean="0">
                <a:latin typeface="HelveticaNeueLT Std Lt" pitchFamily="34" charset="0"/>
              </a:rPr>
              <a:t>ttrabue@dcseu.com</a:t>
            </a:r>
            <a:r>
              <a:rPr lang="en-US" dirty="0" smtClean="0">
                <a:latin typeface="HelveticaNeueLT Std Lt" pitchFamily="34" charset="0"/>
              </a:rPr>
              <a:t> </a:t>
            </a:r>
          </a:p>
          <a:p>
            <a:endParaRPr lang="en-US" dirty="0" smtClean="0">
              <a:latin typeface="HelveticaNeueLT Std Lt" pitchFamily="34" charset="0"/>
            </a:endParaRPr>
          </a:p>
          <a:p>
            <a:pPr algn="ctr">
              <a:buNone/>
            </a:pPr>
            <a:r>
              <a:rPr lang="en-US" dirty="0" smtClean="0">
                <a:latin typeface="HelveticaNeueLT Std Lt" pitchFamily="34" charset="0"/>
                <a:hlinkClick r:id="rId3"/>
              </a:rPr>
              <a:t>www.dcseu.com</a:t>
            </a:r>
            <a:endParaRPr lang="en-US" dirty="0" smtClean="0">
              <a:latin typeface="HelveticaNeueLT Std Lt" pitchFamily="34" charset="0"/>
            </a:endParaRPr>
          </a:p>
          <a:p>
            <a:pPr algn="ctr">
              <a:buNone/>
            </a:pPr>
            <a:r>
              <a:rPr lang="en-US" dirty="0" smtClean="0">
                <a:latin typeface="HelveticaNeueLT Std Lt" pitchFamily="34" charset="0"/>
                <a:hlinkClick r:id="rId4"/>
              </a:rPr>
              <a:t>www.veic.org</a:t>
            </a:r>
            <a:endParaRPr lang="en-US" dirty="0" smtClean="0">
              <a:latin typeface="HelveticaNeueLT Std Lt" pitchFamily="34" charset="0"/>
            </a:endParaRPr>
          </a:p>
          <a:p>
            <a:pPr algn="ctr">
              <a:buNone/>
            </a:pPr>
            <a:endParaRPr lang="en-US" dirty="0" smtClean="0">
              <a:latin typeface="HelveticaNeueLT Std Lt" pitchFamily="34" charset="0"/>
            </a:endParaRPr>
          </a:p>
          <a:p>
            <a:endParaRPr lang="en-US" dirty="0"/>
          </a:p>
        </p:txBody>
      </p:sp>
    </p:spTree>
    <p:extLst>
      <p:ext uri="{BB962C8B-B14F-4D97-AF65-F5344CB8AC3E}">
        <p14:creationId xmlns:p14="http://schemas.microsoft.com/office/powerpoint/2010/main" val="15462985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577</TotalTime>
  <Words>571</Words>
  <Application>Microsoft Office PowerPoint</Application>
  <PresentationFormat>On-screen Show (4:3)</PresentationFormat>
  <Paragraphs>85</Paragraphs>
  <Slides>9</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Arial</vt:lpstr>
      <vt:lpstr>Calibri</vt:lpstr>
      <vt:lpstr>HelveticaNeueLT Std Lt</vt:lpstr>
      <vt:lpstr>Museo Sans 900</vt:lpstr>
      <vt:lpstr>Museo Sans 100</vt:lpstr>
      <vt:lpstr>Museo Sans 300</vt:lpstr>
      <vt:lpstr>Museo Sans 500</vt:lpstr>
      <vt:lpstr>Office Theme</vt:lpstr>
      <vt:lpstr>Custom Design</vt:lpstr>
      <vt:lpstr>PowerPoint Presentation</vt:lpstr>
      <vt:lpstr>THE MARRIAGE OF  ENERGY EFFICIENCY, SOCIAL EQUITY, AND ECONOMIC DEVELOPMENT</vt:lpstr>
      <vt:lpstr>What Is the DC Sustainable Energy Utility?</vt:lpstr>
      <vt:lpstr>DCSEU Goals</vt:lpstr>
      <vt:lpstr>DCSEU Initiatives</vt:lpstr>
      <vt:lpstr>Seamless Integration of Services</vt:lpstr>
      <vt:lpstr>Local Economic Development</vt:lpstr>
      <vt:lpstr>Sustainable Energy Partnership</vt:lpstr>
      <vt:lpstr>PowerPoint Presentation</vt:lpstr>
    </vt:vector>
  </TitlesOfParts>
  <Company>VEIC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Benjamin Burdick</dc:creator>
  <cp:lastModifiedBy>Hymes, Kelly A.</cp:lastModifiedBy>
  <cp:revision>82</cp:revision>
  <dcterms:created xsi:type="dcterms:W3CDTF">2015-02-13T19:41:37Z</dcterms:created>
  <dcterms:modified xsi:type="dcterms:W3CDTF">2015-02-19T23:54:34Z</dcterms:modified>
</cp:coreProperties>
</file>