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48" r:id="rId6"/>
    <p:sldMasterId id="2147483674" r:id="rId7"/>
  </p:sldMasterIdLst>
  <p:notesMasterIdLst>
    <p:notesMasterId r:id="rId19"/>
  </p:notesMasterIdLst>
  <p:sldIdLst>
    <p:sldId id="256" r:id="rId8"/>
    <p:sldId id="268" r:id="rId9"/>
    <p:sldId id="257" r:id="rId10"/>
    <p:sldId id="273" r:id="rId11"/>
    <p:sldId id="267" r:id="rId12"/>
    <p:sldId id="274" r:id="rId13"/>
    <p:sldId id="275" r:id="rId14"/>
    <p:sldId id="271" r:id="rId15"/>
    <p:sldId id="272" r:id="rId16"/>
    <p:sldId id="276" r:id="rId17"/>
    <p:sldId id="263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569"/>
    <a:srgbClr val="002D73"/>
    <a:srgbClr val="0069A6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7" autoAdjust="0"/>
  </p:normalViewPr>
  <p:slideViewPr>
    <p:cSldViewPr>
      <p:cViewPr>
        <p:scale>
          <a:sx n="63" d="100"/>
          <a:sy n="63" d="100"/>
        </p:scale>
        <p:origin x="-1110" y="-12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113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92113"/>
            <a:ext cx="5111750" cy="4160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3289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475"/>
            <a:ext cx="8229600" cy="316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7475"/>
            <a:ext cx="4038600" cy="316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7475"/>
            <a:ext cx="4038600" cy="316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863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7875"/>
            <a:ext cx="4040188" cy="250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66863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47875"/>
            <a:ext cx="4041775" cy="250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1"/>
          <p:cNvSpPr txBox="1">
            <a:spLocks/>
          </p:cNvSpPr>
          <p:nvPr userDrawn="1"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400" smtClean="0">
                <a:solidFill>
                  <a:schemeClr val="bg1"/>
                </a:solidFill>
              </a:rPr>
              <a:pPr/>
              <a:t>February 19, 2015</a:t>
            </a:fld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1" name="Picture 10" descr="NYSERDA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285750"/>
            <a:ext cx="340554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 algn="r"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8" name="Picture 7" descr="NYSERDA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91400" y="4552950"/>
            <a:ext cx="1513584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DF52EC2-2C0B-4C03-9888-0B25156ED88D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NYSERDA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91400" y="4552950"/>
            <a:ext cx="1513584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7475"/>
            <a:ext cx="8229600" cy="3165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DF52EC2-2C0B-4C03-9888-0B25156ED88D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NYSERDA Logo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7391400" y="4552950"/>
            <a:ext cx="1513584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serda.ny.gov/All-Programs/Programs/NY-Prize/Resources-for-applicants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ohn.saintcross@nyserda.ny.gov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erda.ny.gov/-/media/Files/Publications/Research/Electic-Power-Delivery/Microgrids-for-Critical-Facility-NYS.pdf" TargetMode="External"/><Relationship Id="rId2" Type="http://schemas.openxmlformats.org/officeDocument/2006/relationships/hyperlink" Target="http://on.ny.gov/1ukZOa8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serda.ny.gov/microgrid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200150"/>
            <a:ext cx="7696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D73"/>
                </a:solidFill>
                <a:latin typeface="Arial" pitchFamily="34" charset="0"/>
                <a:cs typeface="Arial" pitchFamily="34" charset="0"/>
              </a:rPr>
              <a:t>NY Prize </a:t>
            </a:r>
          </a:p>
          <a:p>
            <a:r>
              <a:rPr lang="en-US" sz="4000" b="1" dirty="0" smtClean="0">
                <a:solidFill>
                  <a:srgbClr val="002D73"/>
                </a:solidFill>
                <a:latin typeface="Arial" pitchFamily="34" charset="0"/>
                <a:cs typeface="Arial" pitchFamily="34" charset="0"/>
              </a:rPr>
              <a:t>Community Grid Competition</a:t>
            </a:r>
            <a:endParaRPr lang="en-US" sz="4000" b="1" dirty="0">
              <a:solidFill>
                <a:srgbClr val="002D7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647950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646569"/>
                </a:solidFill>
                <a:latin typeface="Arial" pitchFamily="34" charset="0"/>
                <a:cs typeface="Arial" pitchFamily="34" charset="0"/>
              </a:rPr>
              <a:t>Quick Guide</a:t>
            </a:r>
            <a:endParaRPr lang="en-US" sz="2800" b="1" dirty="0">
              <a:solidFill>
                <a:srgbClr val="64656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619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D73"/>
                </a:solidFill>
                <a:latin typeface="Arial" pitchFamily="34" charset="0"/>
                <a:cs typeface="Arial" pitchFamily="34" charset="0"/>
              </a:rPr>
              <a:t>NY Prize – Stage 1 Feasibility Study</a:t>
            </a:r>
            <a:endParaRPr lang="en-US" sz="3200" b="1" dirty="0">
              <a:solidFill>
                <a:srgbClr val="002D7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97155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50838" lvl="1" indent="-34290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sz="1100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28600" y="857622"/>
            <a:ext cx="868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Selected applicants/proposals will enter contract with NYSERDA </a:t>
            </a:r>
          </a:p>
          <a:p>
            <a:pPr lvl="1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Applicant will assume responsibility to secure experts</a:t>
            </a:r>
            <a:r>
              <a:rPr lang="en-US" baseline="300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to conduct analysis 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Minimum deliverables/requirements pre-specified (sample Statement of  Work)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Community will provide 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nputs to benefit-cost model </a:t>
            </a:r>
          </a:p>
          <a:p>
            <a:pPr lvl="2">
              <a:spcAft>
                <a:spcPts val="6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NYSERDA developed comprehensive B/C model and will determine B/C for each project plan during evaluation of completed feasibility studies (for Stage 2 selection) 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Not necessary to participate in Stage 1 to participate in Stage 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095750"/>
            <a:ext cx="69342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Possible supporting Flex Tech program contractors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u="sng" dirty="0" smtClean="0">
                <a:latin typeface="Arial" pitchFamily="34" charset="0"/>
                <a:cs typeface="Arial" pitchFamily="34" charset="0"/>
                <a:hlinkClick r:id="rId2"/>
              </a:rPr>
              <a:t>http://www.nyserda.ny.gov/All-Programs/Programs/NY-Prize/Resources-for-applicants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6667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D73"/>
                </a:solidFill>
                <a:latin typeface="Arial" pitchFamily="34" charset="0"/>
                <a:cs typeface="Arial" pitchFamily="34" charset="0"/>
              </a:rPr>
              <a:t>NY Prize – Information/Assistance</a:t>
            </a:r>
            <a:endParaRPr lang="en-US" sz="3200" b="1" dirty="0">
              <a:solidFill>
                <a:srgbClr val="002D7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04775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50838" lvl="1" indent="-34290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sz="11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57200" y="2122735"/>
            <a:ext cx="7924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Program Contact: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John Saintcross @ </a:t>
            </a:r>
            <a:r>
              <a:rPr lang="en-US" sz="2000" dirty="0" smtClean="0"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john.saintcross@nyserda.ny.gov</a:t>
            </a:r>
            <a:endParaRPr lang="en-US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D73"/>
                </a:solidFill>
                <a:latin typeface="Arial" pitchFamily="34" charset="0"/>
                <a:cs typeface="Arial" pitchFamily="34" charset="0"/>
              </a:rPr>
              <a:t>Relevant State Initiatives</a:t>
            </a:r>
            <a:endParaRPr lang="en-US" sz="3200" b="1" dirty="0">
              <a:solidFill>
                <a:srgbClr val="002D7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04775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50838" lvl="1" indent="-34290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sz="11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3400" y="1047750"/>
            <a:ext cx="79248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Reforming the Energy </a:t>
            </a: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Vision (REV)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REV Pilots/Demonstrations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Clean Energy Fund (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10yr;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multiple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R&amp;D and Mkt. Dev. programs)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Smart Grid RD&amp;D program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Microgrid Design Projects (4 underway)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Comprehensive Microgrid Assessments completed</a:t>
            </a:r>
          </a:p>
          <a:p>
            <a:pPr lvl="2"/>
            <a:r>
              <a:rPr lang="en-US" sz="1200" u="sng" dirty="0" smtClean="0">
                <a:latin typeface="Arial" pitchFamily="34" charset="0"/>
                <a:cs typeface="Arial" pitchFamily="34" charset="0"/>
              </a:rPr>
              <a:t>Microgrid Assessment (2010)</a:t>
            </a:r>
          </a:p>
          <a:p>
            <a:pPr lvl="2"/>
            <a:r>
              <a:rPr lang="en-US" sz="1200" u="sng" dirty="0" smtClean="0">
                <a:latin typeface="Arial" pitchFamily="34" charset="0"/>
                <a:cs typeface="Arial" pitchFamily="34" charset="0"/>
                <a:hlinkClick r:id="rId2"/>
              </a:rPr>
              <a:t>http://on.ny.gov/1ukZOa8</a:t>
            </a:r>
            <a:r>
              <a:rPr lang="en-US" sz="1200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/>
            <a:r>
              <a:rPr lang="en-US" sz="1200" u="sng" dirty="0" smtClean="0">
                <a:latin typeface="Arial" pitchFamily="34" charset="0"/>
                <a:cs typeface="Arial" pitchFamily="34" charset="0"/>
              </a:rPr>
              <a:t>Microgrids for Critical Facilities (2014)(includes case studies)</a:t>
            </a:r>
          </a:p>
          <a:p>
            <a:pPr lvl="2"/>
            <a:r>
              <a:rPr lang="en-US" sz="1200" dirty="0" smtClean="0">
                <a:latin typeface="Arial" pitchFamily="34" charset="0"/>
                <a:cs typeface="Arial" pitchFamily="34" charset="0"/>
                <a:hlinkClick r:id="rId3"/>
              </a:rPr>
              <a:t>http://www.nyserda.ny.gov/-/media/Files/Publications/Research/Electic-Power-Delivery/Microgrids-for-Critical-Facility-NYS.pdf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NY Prize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Community Microgrid Competition (Open)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6667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D73"/>
                </a:solidFill>
                <a:latin typeface="Arial" pitchFamily="34" charset="0"/>
                <a:cs typeface="Arial" pitchFamily="34" charset="0"/>
              </a:rPr>
              <a:t>NY Prize – Multi-Stage Competition</a:t>
            </a:r>
            <a:endParaRPr lang="en-US" sz="3200" b="1" dirty="0">
              <a:solidFill>
                <a:srgbClr val="002D7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04775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50838" lvl="1" indent="-34290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sz="11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09600" y="1429494"/>
            <a:ext cx="7924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$40,000,000 NY Prize community microgrid competition (RFP 3044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http://www.nyserda.ny.gov/microgrid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) is comprised of three (3) stages: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Stage 1: Feasibility Assessment (OPEN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	FOR BUSINESS)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Stage 2: Engineering Design and Financial /Business Plan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Stage 3: Microgrid Build-out and Operation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Open enrollment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structure to accelerate pipeline of projects</a:t>
            </a: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04775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50838" lvl="1" indent="-34290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sz="11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09550"/>
            <a:ext cx="8077200" cy="5143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NY Prize Award Process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0" y="742950"/>
            <a:ext cx="5562600" cy="51435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communities enter/apply to competition and </a:t>
            </a:r>
            <a:b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evaluated at each stage by external judges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2438400" y="1428750"/>
            <a:ext cx="3204331" cy="593411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Critical project partners: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Municipalities and Utilities 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0" y="2057400"/>
            <a:ext cx="1981200" cy="6172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Threshold </a:t>
            </a:r>
            <a:r>
              <a:rPr lang="en-US" sz="1600" b="1" i="1" u="sng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Qualitative</a:t>
            </a:r>
            <a:r>
              <a:rPr lang="en-US" sz="1600" u="sng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Criteria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110552" y="2057400"/>
            <a:ext cx="2011680" cy="6172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Stage 1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 Narrow" pitchFamily="34" charset="0"/>
              </a:rPr>
              <a:t>Awards to Conduct Feasibility Assessments</a:t>
            </a:r>
            <a:endParaRPr lang="en-US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5410200" y="2057400"/>
            <a:ext cx="1219200" cy="617220"/>
          </a:xfrm>
          <a:prstGeom prst="wedgeRectCallou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 Narrow" pitchFamily="34" charset="0"/>
              </a:rPr>
              <a:t>~</a:t>
            </a:r>
            <a:r>
              <a:rPr lang="en-US" sz="1400" b="1" dirty="0" smtClean="0">
                <a:solidFill>
                  <a:schemeClr val="tx1"/>
                </a:solidFill>
                <a:latin typeface="Arial Narrow" pitchFamily="34" charset="0"/>
              </a:rPr>
              <a:t>25 awards for studies </a:t>
            </a:r>
            <a:r>
              <a:rPr lang="en-US" sz="14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rial Narrow" pitchFamily="34" charset="0"/>
              </a:rPr>
              <a:t>(up to $100K)</a:t>
            </a:r>
            <a:endParaRPr lang="en-US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34200" y="1352550"/>
            <a:ext cx="1676400" cy="51435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Allocations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urved Up Ribbon 12"/>
          <p:cNvSpPr/>
          <p:nvPr/>
        </p:nvSpPr>
        <p:spPr>
          <a:xfrm>
            <a:off x="7120632" y="2057400"/>
            <a:ext cx="1371600" cy="571500"/>
          </a:xfrm>
          <a:prstGeom prst="ellipseRibbon2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 Narrow" pitchFamily="34" charset="0"/>
              </a:rPr>
              <a:t>$2-3m</a:t>
            </a:r>
            <a:endParaRPr lang="en-US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62000" y="2800350"/>
            <a:ext cx="1981200" cy="7543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Threshold </a:t>
            </a:r>
            <a:r>
              <a:rPr lang="en-US" sz="1600" b="1" i="1" u="sng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Audit Grade Design Criteria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110552" y="2800350"/>
            <a:ext cx="201168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Stage 2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 Narrow" pitchFamily="34" charset="0"/>
              </a:rPr>
              <a:t>Feasibility  Evaluated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 Narrow" pitchFamily="34" charset="0"/>
              </a:rPr>
              <a:t>Awards for Audit Grade Design</a:t>
            </a:r>
            <a:endParaRPr lang="en-US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5410200" y="2800350"/>
            <a:ext cx="1219200" cy="685800"/>
          </a:xfrm>
          <a:prstGeom prst="wedgeRectCallou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 Narrow" pitchFamily="34" charset="0"/>
              </a:rPr>
              <a:t>10-12 Awards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 Narrow" pitchFamily="34" charset="0"/>
              </a:rPr>
              <a:t>(up to $1M)</a:t>
            </a:r>
            <a:endParaRPr lang="en-US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" name="Curved Up Ribbon 16"/>
          <p:cNvSpPr/>
          <p:nvPr/>
        </p:nvSpPr>
        <p:spPr>
          <a:xfrm>
            <a:off x="7120632" y="2857500"/>
            <a:ext cx="1489968" cy="571500"/>
          </a:xfrm>
          <a:prstGeom prst="ellipseRibbon2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 Narrow" pitchFamily="34" charset="0"/>
              </a:rPr>
              <a:t>$8-10m</a:t>
            </a:r>
            <a:endParaRPr lang="en-US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62000" y="3714750"/>
            <a:ext cx="1981200" cy="7543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u="sng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Audit Grade Design Review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124200" y="3714750"/>
            <a:ext cx="2011680" cy="8191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Stage 3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 Narrow" pitchFamily="34" charset="0"/>
              </a:rPr>
              <a:t>Designs Evaluated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 Narrow" pitchFamily="34" charset="0"/>
              </a:rPr>
              <a:t>Awards for Build-out/ Operation</a:t>
            </a:r>
            <a:endParaRPr lang="en-US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5410200" y="3657600"/>
            <a:ext cx="1219200" cy="617220"/>
          </a:xfrm>
          <a:prstGeom prst="wedgeRectCallou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5-7 Awards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($4-$5M) </a:t>
            </a:r>
            <a:endParaRPr lang="en-US" sz="14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1" name="Curved Up Ribbon 20"/>
          <p:cNvSpPr/>
          <p:nvPr/>
        </p:nvSpPr>
        <p:spPr>
          <a:xfrm>
            <a:off x="6934200" y="3657600"/>
            <a:ext cx="1797106" cy="571500"/>
          </a:xfrm>
          <a:prstGeom prst="ellipseRibbon2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 Narrow" pitchFamily="34" charset="0"/>
              </a:rPr>
              <a:t>$27-30m</a:t>
            </a:r>
            <a:endParaRPr lang="en-US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990600" y="3030152"/>
            <a:ext cx="2667000" cy="285750"/>
          </a:xfrm>
          <a:prstGeom prst="rect">
            <a:avLst/>
          </a:prstGeom>
          <a:noFill/>
          <a:ln w="19050"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sz="1400" dirty="0" smtClean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</a:pPr>
            <a:endParaRPr lang="en-US" sz="1400" dirty="0" smtClean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Evaluation Panel(s)</a:t>
            </a:r>
          </a:p>
          <a:p>
            <a:pPr algn="ctr">
              <a:spcBef>
                <a:spcPts val="600"/>
              </a:spcBef>
            </a:pP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43200" y="2400300"/>
            <a:ext cx="22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743200" y="3200400"/>
            <a:ext cx="22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743200" y="4000500"/>
            <a:ext cx="22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105400" y="2419350"/>
            <a:ext cx="22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105400" y="3181350"/>
            <a:ext cx="22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181600" y="4019550"/>
            <a:ext cx="22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629400" y="2400300"/>
            <a:ext cx="22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629400" y="3200400"/>
            <a:ext cx="22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629400" y="4000500"/>
            <a:ext cx="22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5143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D73"/>
                </a:solidFill>
                <a:latin typeface="Arial" pitchFamily="34" charset="0"/>
                <a:cs typeface="Arial" pitchFamily="34" charset="0"/>
              </a:rPr>
              <a:t>NY Prize – Competition Schedule</a:t>
            </a:r>
            <a:r>
              <a:rPr lang="en-US" sz="3200" b="1" baseline="30000" dirty="0" smtClean="0">
                <a:solidFill>
                  <a:srgbClr val="002D73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3200" b="1" baseline="30000" dirty="0">
              <a:solidFill>
                <a:srgbClr val="002D7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04775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50838" lvl="1" indent="-34290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sz="11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276350"/>
          <a:ext cx="75438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3260"/>
                <a:gridCol w="43205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Milestone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Date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Stage 1 Proposals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Accepted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through May 15, 2015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Stage 1 Proposals Evaluated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Weekly through May 28, 2015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Stage 2 Open/Entries Accepted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May 15, 2015/through February 2016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Stage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2 Proposals Evaluated 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Through March 2016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Stage 3 Open/Entries Accepted 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July 15, 2015/through December 2017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Stage 3 Proposals Evaluated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Every 6 months through January 2018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Project Commissioning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24 months after contract execution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4400550"/>
            <a:ext cx="556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RFP 3044 governs/schedule subject to change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619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D73"/>
                </a:solidFill>
                <a:latin typeface="Arial" pitchFamily="34" charset="0"/>
                <a:cs typeface="Arial" pitchFamily="34" charset="0"/>
              </a:rPr>
              <a:t>NY Prize – Stage 1 of Competition</a:t>
            </a:r>
            <a:endParaRPr lang="en-US" sz="3200" b="1" dirty="0">
              <a:solidFill>
                <a:srgbClr val="002D7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04775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50838" lvl="1" indent="-34290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sz="11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1047750"/>
            <a:ext cx="8153400" cy="3810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Cultivating Community Prospects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Community teaming arrangements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Consider targeting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utility “opportunity zones”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Embedded utility/community-municipal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EE, CHP, solar, other resources part of resource portfolio 	(leverage portfolio of current incentive programs)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Mix of customer types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Critical public facilities in mix (@ least one must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be included)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HUD objectives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considered(impacted population involved 	(weather/income)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Consider REV demonstration/laboratory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D73"/>
                </a:solidFill>
                <a:latin typeface="Arial" pitchFamily="34" charset="0"/>
                <a:cs typeface="Arial" pitchFamily="34" charset="0"/>
              </a:rPr>
              <a:t>NY Prize – Stage 1 Feasibility Study</a:t>
            </a:r>
            <a:endParaRPr lang="en-US" sz="3200" b="1" dirty="0">
              <a:solidFill>
                <a:srgbClr val="002D7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04775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50838" lvl="1" indent="-34290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304800" y="1047750"/>
            <a:ext cx="85344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NY Prize is making up to $100,000 available, on competitive basis to conduct assessment (no cost-share is required)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Applicants expected to conduct preliminary microgrid planning to submit viable proposal(high-level assessment included in proposal)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Minimum feasibility specifications(technical, financial, commercial, regulatory) are prescribed as guide 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Proposals will be evaluated, on an as-received basis, against pre-scribed evaluation criteria</a:t>
            </a: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619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D73"/>
                </a:solidFill>
                <a:latin typeface="Arial" pitchFamily="34" charset="0"/>
                <a:cs typeface="Arial" pitchFamily="34" charset="0"/>
              </a:rPr>
              <a:t>NY Prize –Benefit-Cost Model</a:t>
            </a:r>
            <a:endParaRPr lang="en-US" sz="3200" b="1" dirty="0">
              <a:solidFill>
                <a:srgbClr val="002D7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04775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50838" lvl="1" indent="-34290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304800" y="1200150"/>
            <a:ext cx="83820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85000"/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Model uses information from three primary input worksheets</a:t>
            </a:r>
          </a:p>
          <a:p>
            <a:pPr marL="342900" lvl="0" indent="-342900">
              <a:spcBef>
                <a:spcPts val="600"/>
              </a:spcBef>
              <a:buClr>
                <a:srgbClr val="002060"/>
              </a:buClr>
              <a:buSzPct val="85000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     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System Specifications and Costs</a:t>
            </a:r>
          </a:p>
          <a:p>
            <a:pPr marL="685800" lvl="1" indent="-342900">
              <a:spcBef>
                <a:spcPts val="0"/>
              </a:spcBef>
              <a:buClr>
                <a:srgbClr val="3399FF">
                  <a:lumMod val="50000"/>
                </a:srgbClr>
              </a:buClr>
              <a:buSzPct val="100000"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	Reliability Inputs</a:t>
            </a:r>
          </a:p>
          <a:p>
            <a:pPr marL="685800" lvl="1" indent="-342900">
              <a:spcBef>
                <a:spcPts val="0"/>
              </a:spcBef>
              <a:buClr>
                <a:srgbClr val="3399FF">
                  <a:lumMod val="50000"/>
                </a:srgbClr>
              </a:buClr>
              <a:buSzPct val="100000"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	Major Power Outage Inputs</a:t>
            </a:r>
          </a:p>
          <a:p>
            <a:pPr marL="342900" indent="-342900">
              <a:spcBef>
                <a:spcPts val="1200"/>
              </a:spcBef>
              <a:buClr>
                <a:srgbClr val="002060"/>
              </a:buClr>
              <a:buSzPct val="85000"/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Model includes two worksheets that facilitate data entry from the NY Prize applicant</a:t>
            </a:r>
          </a:p>
          <a:p>
            <a:pPr marL="685800" lvl="1" indent="-342900">
              <a:spcBef>
                <a:spcPts val="1200"/>
              </a:spcBef>
              <a:buClr>
                <a:srgbClr val="3399FF">
                  <a:lumMod val="50000"/>
                </a:srgbClr>
              </a:buClr>
              <a:buSzPct val="100000"/>
            </a:pPr>
            <a:r>
              <a:rPr lang="en-CA" sz="2000" dirty="0" smtClean="0">
                <a:latin typeface="Arial" pitchFamily="34" charset="0"/>
                <a:cs typeface="Arial" pitchFamily="34" charset="0"/>
              </a:rPr>
              <a:t>	Microgrid Questionnaire</a:t>
            </a:r>
          </a:p>
          <a:p>
            <a:pPr marL="685800" lvl="1" indent="-342900">
              <a:spcBef>
                <a:spcPts val="0"/>
              </a:spcBef>
              <a:buClr>
                <a:srgbClr val="3399FF">
                  <a:lumMod val="50000"/>
                </a:srgbClr>
              </a:buClr>
              <a:buSzPct val="100000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Facility Questionnaire</a:t>
            </a: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619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D73"/>
                </a:solidFill>
                <a:latin typeface="Arial" pitchFamily="34" charset="0"/>
                <a:cs typeface="Arial" pitchFamily="34" charset="0"/>
              </a:rPr>
              <a:t>NY Prize –Benefit-Cost Model</a:t>
            </a:r>
            <a:endParaRPr lang="en-US" sz="3200" b="1" dirty="0">
              <a:solidFill>
                <a:srgbClr val="002D7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04775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50838" lvl="1" indent="-34290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609600" y="1047750"/>
            <a:ext cx="8077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85000"/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Software Platform:  Excel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85000"/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Structure:  38 linked worksheets</a:t>
            </a:r>
          </a:p>
          <a:p>
            <a:pPr marL="685800" lvl="1" indent="-342900">
              <a:spcBef>
                <a:spcPts val="0"/>
              </a:spcBef>
              <a:buClr>
                <a:srgbClr val="3399FF">
                  <a:lumMod val="50000"/>
                </a:srgbClr>
              </a:buClr>
              <a:buSzPct val="100000"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   Site overview and summary of results (1)</a:t>
            </a:r>
          </a:p>
          <a:p>
            <a:pPr marL="685800" lvl="1" indent="-342900">
              <a:spcBef>
                <a:spcPts val="0"/>
              </a:spcBef>
              <a:buClr>
                <a:srgbClr val="3399FF">
                  <a:lumMod val="50000"/>
                </a:srgbClr>
              </a:buClr>
              <a:buSzPct val="100000"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   Site inputs (5)</a:t>
            </a:r>
          </a:p>
          <a:p>
            <a:pPr marL="685800" lvl="1" indent="-342900">
              <a:spcBef>
                <a:spcPts val="0"/>
              </a:spcBef>
              <a:buClr>
                <a:srgbClr val="3399FF">
                  <a:lumMod val="50000"/>
                </a:srgbClr>
              </a:buClr>
              <a:buSzPct val="100000"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   Intermediate outputs (2)</a:t>
            </a:r>
          </a:p>
          <a:p>
            <a:pPr marL="685800" lvl="1" indent="-342900">
              <a:spcBef>
                <a:spcPts val="0"/>
              </a:spcBef>
              <a:buClr>
                <a:srgbClr val="3399FF">
                  <a:lumMod val="50000"/>
                </a:srgbClr>
              </a:buClr>
              <a:buSzPct val="100000"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   Cost calculations (6)</a:t>
            </a:r>
          </a:p>
          <a:p>
            <a:pPr marL="685800" lvl="1" indent="-342900">
              <a:spcBef>
                <a:spcPts val="0"/>
              </a:spcBef>
              <a:buClr>
                <a:srgbClr val="3399FF">
                  <a:lumMod val="50000"/>
                </a:srgbClr>
              </a:buClr>
              <a:buSzPct val="100000"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   Benefit calculations (4)</a:t>
            </a:r>
          </a:p>
          <a:p>
            <a:pPr marL="685800" lvl="1" indent="-342900">
              <a:spcBef>
                <a:spcPts val="0"/>
              </a:spcBef>
              <a:buClr>
                <a:srgbClr val="3399FF">
                  <a:lumMod val="50000"/>
                </a:srgbClr>
              </a:buClr>
              <a:buSzPct val="100000"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   Calculation of benefits during extended power outages (8)</a:t>
            </a:r>
          </a:p>
          <a:p>
            <a:pPr marL="685800" lvl="1" indent="-342900">
              <a:spcBef>
                <a:spcPts val="0"/>
              </a:spcBef>
              <a:buClr>
                <a:srgbClr val="3399FF">
                  <a:lumMod val="50000"/>
                </a:srgbClr>
              </a:buClr>
              <a:buSzPct val="100000"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   Data (12)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85000"/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Analyzes project impacts over a 20-year operating period </a:t>
            </a: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C8BE364F35254ABCDA2CE23EE59FA1" ma:contentTypeVersion="3" ma:contentTypeDescription="Create a new document." ma:contentTypeScope="" ma:versionID="178091b6f26c3991f829d5e2a726ccbe">
  <xsd:schema xmlns:xsd="http://www.w3.org/2001/XMLSchema" xmlns:p="http://schemas.microsoft.com/office/2006/metadata/properties" xmlns:ns2="a41925d7-6666-40fe-98b0-0e624a738239" targetNamespace="http://schemas.microsoft.com/office/2006/metadata/properties" ma:root="true" ma:fieldsID="89ebab91e3e63f5e8553e64a7cdf70cf" ns2:_="">
    <xsd:import namespace="a41925d7-6666-40fe-98b0-0e624a738239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Sub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41925d7-6666-40fe-98b0-0e624a738239" elementFormDefault="qualified">
    <xsd:import namespace="http://schemas.microsoft.com/office/2006/documentManagement/types"/>
    <xsd:element name="Category" ma:index="8" nillable="true" ma:displayName="Category" ma:format="Dropdown" ma:internalName="Category">
      <xsd:simpleType>
        <xsd:restriction base="dms:Choice">
          <xsd:enumeration value="Marketing Templates"/>
          <xsd:enumeration value="Marketing Forms"/>
          <xsd:enumeration value="Marketing Resources"/>
          <xsd:enumeration value="Blank PowerPoint Templates"/>
          <xsd:enumeration value="Pre-built PowerPoint Presentation Library"/>
          <xsd:enumeration value="Foundational Documents"/>
        </xsd:restriction>
      </xsd:simpleType>
    </xsd:element>
    <xsd:element name="SubCategory" ma:index="9" nillable="true" ma:displayName="SubCategory" ma:format="Dropdown" ma:internalName="SubCategory">
      <xsd:simpleType>
        <xsd:restriction base="dms:Choice">
          <xsd:enumeration value="Project Success Highlight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Category xmlns="a41925d7-6666-40fe-98b0-0e624a738239" xsi:nil="true"/>
    <Category xmlns="a41925d7-6666-40fe-98b0-0e624a738239">Marketing Templates</Category>
  </documentManagement>
</p:properties>
</file>

<file path=customXml/itemProps1.xml><?xml version="1.0" encoding="utf-8"?>
<ds:datastoreItem xmlns:ds="http://schemas.openxmlformats.org/officeDocument/2006/customXml" ds:itemID="{8D92A429-2D65-456A-93FB-FDA4D8E406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1925d7-6666-40fe-98b0-0e624a73823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4861CA-5DD2-44F8-8780-9628548221F3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a41925d7-6666-40fe-98b0-0e624a738239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4825</TotalTime>
  <Words>559</Words>
  <Application>Microsoft Office PowerPoint</Application>
  <PresentationFormat>On-screen Show (16:9)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Cover Master</vt:lpstr>
      <vt:lpstr>Section Master</vt:lpstr>
      <vt:lpstr>Content Master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State - Office of General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NYSERDA - White Background</dc:title>
  <dc:creator>Warner, Jennifer</dc:creator>
  <cp:lastModifiedBy>Hymes, Kelly A.</cp:lastModifiedBy>
  <cp:revision>133</cp:revision>
  <dcterms:created xsi:type="dcterms:W3CDTF">2014-12-09T18:34:34Z</dcterms:created>
  <dcterms:modified xsi:type="dcterms:W3CDTF">2015-02-19T23:55:53Z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0x010100E5C8BE364F35254ABCDA2CE23EE59FA1</vt:lpwstr>
  </property>
</Properties>
</file>