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15"/>
  </p:notesMasterIdLst>
  <p:sldIdLst>
    <p:sldId id="256" r:id="rId2"/>
    <p:sldId id="257" r:id="rId3"/>
    <p:sldId id="263" r:id="rId4"/>
    <p:sldId id="269" r:id="rId5"/>
    <p:sldId id="258" r:id="rId6"/>
    <p:sldId id="262" r:id="rId7"/>
    <p:sldId id="261" r:id="rId8"/>
    <p:sldId id="264" r:id="rId9"/>
    <p:sldId id="265" r:id="rId10"/>
    <p:sldId id="266" r:id="rId11"/>
    <p:sldId id="267" r:id="rId12"/>
    <p:sldId id="259" r:id="rId13"/>
    <p:sldId id="268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28" autoAdjust="0"/>
  </p:normalViewPr>
  <p:slideViewPr>
    <p:cSldViewPr snapToGrid="0" snapToObjects="1"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55971128608905E-2"/>
          <c:y val="4.9960875984252001E-2"/>
          <c:w val="0.88907267060367501"/>
          <c:h val="0.799708607852590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DR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18</c:v>
                </c:pt>
                <c:pt idx="1">
                  <c:v>16</c:v>
                </c:pt>
                <c:pt idx="2">
                  <c:v>13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17</c:v>
                </c:pt>
                <c:pt idx="11">
                  <c:v>20</c:v>
                </c:pt>
                <c:pt idx="12">
                  <c:v>22</c:v>
                </c:pt>
                <c:pt idx="13">
                  <c:v>23</c:v>
                </c:pt>
                <c:pt idx="14">
                  <c:v>23</c:v>
                </c:pt>
                <c:pt idx="15">
                  <c:v>25</c:v>
                </c:pt>
                <c:pt idx="16">
                  <c:v>25</c:v>
                </c:pt>
                <c:pt idx="17">
                  <c:v>25</c:v>
                </c:pt>
                <c:pt idx="18">
                  <c:v>25</c:v>
                </c:pt>
                <c:pt idx="19">
                  <c:v>25</c:v>
                </c:pt>
                <c:pt idx="20">
                  <c:v>23</c:v>
                </c:pt>
                <c:pt idx="21">
                  <c:v>22</c:v>
                </c:pt>
                <c:pt idx="22">
                  <c:v>21</c:v>
                </c:pt>
                <c:pt idx="23">
                  <c:v>20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Efficiency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18</c:v>
                </c:pt>
                <c:pt idx="1">
                  <c:v>16</c:v>
                </c:pt>
                <c:pt idx="2">
                  <c:v>13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17</c:v>
                </c:pt>
                <c:pt idx="11">
                  <c:v>20</c:v>
                </c:pt>
                <c:pt idx="12">
                  <c:v>22</c:v>
                </c:pt>
                <c:pt idx="13">
                  <c:v>23</c:v>
                </c:pt>
                <c:pt idx="14">
                  <c:v>23</c:v>
                </c:pt>
                <c:pt idx="15">
                  <c:v>24</c:v>
                </c:pt>
                <c:pt idx="16">
                  <c:v>26</c:v>
                </c:pt>
                <c:pt idx="17">
                  <c:v>28</c:v>
                </c:pt>
                <c:pt idx="18">
                  <c:v>27</c:v>
                </c:pt>
                <c:pt idx="19">
                  <c:v>24</c:v>
                </c:pt>
                <c:pt idx="20">
                  <c:v>22</c:v>
                </c:pt>
                <c:pt idx="21">
                  <c:v>22</c:v>
                </c:pt>
                <c:pt idx="22">
                  <c:v>21</c:v>
                </c:pt>
                <c:pt idx="23">
                  <c:v>20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868160"/>
        <c:axId val="109870080"/>
      </c:lineChart>
      <c:catAx>
        <c:axId val="109868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rPr lang="en-US" sz="1000" b="0" dirty="0" smtClean="0"/>
                  <a:t>Hour</a:t>
                </a:r>
                <a:endParaRPr lang="en-US" sz="1000" b="0" dirty="0"/>
              </a:p>
            </c:rich>
          </c:tx>
          <c:layout>
            <c:manualLayout>
              <c:xMode val="edge"/>
              <c:yMode val="edge"/>
              <c:x val="0.50793051292317304"/>
              <c:y val="0.88345974610316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109870080"/>
        <c:crosses val="autoZero"/>
        <c:auto val="1"/>
        <c:lblAlgn val="ctr"/>
        <c:lblOffset val="100"/>
        <c:noMultiLvlLbl val="0"/>
      </c:catAx>
      <c:valAx>
        <c:axId val="109870080"/>
        <c:scaling>
          <c:orientation val="minMax"/>
          <c:max val="30"/>
          <c:min val="8"/>
        </c:scaling>
        <c:delete val="1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Demand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2.8022598870056498E-2"/>
              <c:y val="0.27613717928116099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09868160"/>
        <c:crosses val="autoZero"/>
        <c:crossBetween val="between"/>
        <c:majorUnit val="2"/>
      </c:valAx>
    </c:plotArea>
    <c:legend>
      <c:legendPos val="r"/>
      <c:layout>
        <c:manualLayout>
          <c:xMode val="edge"/>
          <c:yMode val="edge"/>
          <c:x val="0.16791761199341601"/>
          <c:y val="0.92729502952755904"/>
          <c:w val="0.70136193780862099"/>
          <c:h val="7.2704970472440997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127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295401" y="1370398"/>
            <a:ext cx="6705599" cy="1368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295401" y="2844800"/>
            <a:ext cx="6705599" cy="10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rgbClr val="666666"/>
              </a:buClr>
              <a:buSzPct val="100000"/>
              <a:buFont typeface="Noto Symbol"/>
              <a:buNone/>
              <a:defRPr sz="1800">
                <a:solidFill>
                  <a:srgbClr val="666666"/>
                </a:solidFill>
              </a:defRPr>
            </a:lvl1pPr>
            <a:lvl2pPr marL="457200" marR="0" indent="0" algn="ctr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None/>
              <a:defRPr sz="1800"/>
            </a:lvl2pPr>
            <a:lvl3pPr marL="914400" marR="0" indent="0" algn="ctr" rtl="0">
              <a:spcBef>
                <a:spcPts val="360"/>
              </a:spcBef>
              <a:buClr>
                <a:schemeClr val="lt2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20"/>
              </a:spcBef>
              <a:buClr>
                <a:schemeClr val="lt2"/>
              </a:buClr>
              <a:buSzPct val="100000"/>
              <a:buFont typeface="Arial"/>
              <a:buNone/>
              <a:defRPr sz="1800"/>
            </a:lvl4pPr>
            <a:lvl5pPr marL="1828800" marR="0" indent="0" algn="ctr" rtl="0">
              <a:spcBef>
                <a:spcPts val="320"/>
              </a:spcBef>
              <a:buClr>
                <a:schemeClr val="lt2"/>
              </a:buClr>
              <a:buSzPct val="100000"/>
              <a:buFont typeface="Arial"/>
              <a:buNone/>
              <a:defRPr sz="1800"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1800"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1800"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1800"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cxnSp>
        <p:nvCxnSpPr>
          <p:cNvPr id="15" name="Shape 15"/>
          <p:cNvCxnSpPr>
            <a:stCxn id="13" idx="2"/>
          </p:cNvCxnSpPr>
          <p:nvPr/>
        </p:nvCxnSpPr>
        <p:spPr>
          <a:xfrm>
            <a:off x="4648200" y="2738823"/>
            <a:ext cx="3352799" cy="0"/>
          </a:xfrm>
          <a:prstGeom prst="straightConnector1">
            <a:avLst/>
          </a:prstGeom>
          <a:noFill/>
          <a:ln w="28575" cap="flat">
            <a:solidFill>
              <a:srgbClr val="BCE29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/>
          <p:nvPr/>
        </p:nvSpPr>
        <p:spPr>
          <a:xfrm rot="10800000" flipH="1">
            <a:off x="0" y="0"/>
            <a:ext cx="1524000" cy="4953000"/>
          </a:xfrm>
          <a:prstGeom prst="rtTriangle">
            <a:avLst/>
          </a:prstGeom>
          <a:solidFill>
            <a:schemeClr val="accent4">
              <a:alpha val="6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 rot="5400000">
            <a:off x="2630669" y="-2627132"/>
            <a:ext cx="1596667" cy="6858002"/>
          </a:xfrm>
          <a:prstGeom prst="rtTriangle">
            <a:avLst/>
          </a:prstGeom>
          <a:solidFill>
            <a:schemeClr val="accent1">
              <a:alpha val="6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0" y="6616077"/>
            <a:ext cx="9144000" cy="250447"/>
          </a:xfrm>
          <a:prstGeom prst="rect">
            <a:avLst/>
          </a:prstGeom>
          <a:solidFill>
            <a:srgbClr val="788B9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9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www.ecofactor.com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3116284" y="2738821"/>
            <a:ext cx="1806553" cy="0"/>
          </a:xfrm>
          <a:prstGeom prst="straightConnector1">
            <a:avLst/>
          </a:prstGeom>
          <a:noFill/>
          <a:ln w="28575" cap="flat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Shape 20"/>
          <p:cNvCxnSpPr/>
          <p:nvPr/>
        </p:nvCxnSpPr>
        <p:spPr>
          <a:xfrm>
            <a:off x="2087092" y="2738821"/>
            <a:ext cx="1028739" cy="0"/>
          </a:xfrm>
          <a:prstGeom prst="straightConnector1">
            <a:avLst/>
          </a:prstGeom>
          <a:noFill/>
          <a:ln w="28575" cap="flat">
            <a:solidFill>
              <a:srgbClr val="6DAA2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Shape 21"/>
          <p:cNvCxnSpPr/>
          <p:nvPr/>
        </p:nvCxnSpPr>
        <p:spPr>
          <a:xfrm>
            <a:off x="1297401" y="2738821"/>
            <a:ext cx="807505" cy="0"/>
          </a:xfrm>
          <a:prstGeom prst="straightConnector1">
            <a:avLst/>
          </a:prstGeom>
          <a:noFill/>
          <a:ln w="28575" cap="flat">
            <a:solidFill>
              <a:srgbClr val="49711E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2" name="Shape 22"/>
          <p:cNvPicPr>
            <a:picLocks/>
          </p:cNvPicPr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4" y="126727"/>
            <a:ext cx="2000504" cy="49463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 userDrawn="1"/>
        </p:nvSpPr>
        <p:spPr>
          <a:xfrm>
            <a:off x="3825642" y="6614350"/>
            <a:ext cx="14927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</a:rPr>
              <a:t>--  Proprietary and Confidential --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84326" y="6444007"/>
            <a:ext cx="506999" cy="36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2741884" y="1979997"/>
            <a:ext cx="55245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741884" y="3556001"/>
            <a:ext cx="5524500" cy="109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rgbClr val="666666"/>
              </a:buClr>
              <a:buSzPct val="100000"/>
              <a:buFont typeface="Noto Symbol"/>
              <a:buNone/>
              <a:defRPr sz="1800">
                <a:solidFill>
                  <a:srgbClr val="666666"/>
                </a:solidFill>
              </a:defRPr>
            </a:lvl1pPr>
            <a:lvl2pPr marL="457200" marR="0" indent="0" algn="ctr" rtl="0">
              <a:spcBef>
                <a:spcPts val="400"/>
              </a:spcBef>
              <a:buClr>
                <a:srgbClr val="666666"/>
              </a:buClr>
              <a:buSzPct val="100000"/>
              <a:buFont typeface="Arial"/>
              <a:buNone/>
              <a:defRPr sz="1800">
                <a:solidFill>
                  <a:srgbClr val="666666"/>
                </a:solidFill>
              </a:defRPr>
            </a:lvl2pPr>
            <a:lvl3pPr marL="914400" marR="0" indent="0" algn="ctr" rtl="0">
              <a:spcBef>
                <a:spcPts val="360"/>
              </a:spcBef>
              <a:buClr>
                <a:srgbClr val="666666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20"/>
              </a:spcBef>
              <a:buClr>
                <a:srgbClr val="666666"/>
              </a:buClr>
              <a:buSzPct val="100000"/>
              <a:buFont typeface="Arial"/>
              <a:buNone/>
              <a:defRPr sz="1800"/>
            </a:lvl4pPr>
            <a:lvl5pPr marL="1828800" marR="0" indent="0" algn="ctr" rtl="0">
              <a:spcBef>
                <a:spcPts val="320"/>
              </a:spcBef>
              <a:buClr>
                <a:srgbClr val="666666"/>
              </a:buClr>
              <a:buSzPct val="100000"/>
              <a:buFont typeface="Arial"/>
              <a:buNone/>
              <a:defRPr sz="1800"/>
            </a:lvl5pPr>
            <a:lvl6pPr marL="2286000" marR="0" indent="0" algn="ctr" rtl="0">
              <a:spcBef>
                <a:spcPts val="400"/>
              </a:spcBef>
              <a:buSzPct val="100000"/>
              <a:buFont typeface="Arial"/>
              <a:buNone/>
              <a:defRPr sz="1800"/>
            </a:lvl6pPr>
            <a:lvl7pPr marL="2743200" marR="0" indent="0" algn="ctr" rtl="0">
              <a:spcBef>
                <a:spcPts val="400"/>
              </a:spcBef>
              <a:buSzPct val="100000"/>
              <a:buFont typeface="Arial"/>
              <a:buNone/>
              <a:defRPr sz="1800"/>
            </a:lvl7pPr>
            <a:lvl8pPr marL="3200400" marR="0" indent="0" algn="ctr" rtl="0">
              <a:spcBef>
                <a:spcPts val="400"/>
              </a:spcBef>
              <a:buSzPct val="100000"/>
              <a:buFont typeface="Arial"/>
              <a:buNone/>
              <a:defRPr sz="1800"/>
            </a:lvl8pPr>
            <a:lvl9pPr marL="3657600" marR="0" indent="0" algn="ctr" rtl="0">
              <a:spcBef>
                <a:spcPts val="400"/>
              </a:spcBef>
              <a:buSzPct val="100000"/>
              <a:buFont typeface="Arial"/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40" name="Shape 40"/>
          <p:cNvPicPr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462" y="2886645"/>
            <a:ext cx="2603500" cy="64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" name="Shape 41"/>
          <p:cNvCxnSpPr/>
          <p:nvPr/>
        </p:nvCxnSpPr>
        <p:spPr>
          <a:xfrm>
            <a:off x="2743201" y="3454400"/>
            <a:ext cx="5600699" cy="0"/>
          </a:xfrm>
          <a:prstGeom prst="straightConnector1">
            <a:avLst/>
          </a:prstGeom>
          <a:noFill/>
          <a:ln w="1270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84325" y="6444007"/>
            <a:ext cx="507124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pic>
        <p:nvPicPr>
          <p:cNvPr id="44" name="Shape 44"/>
          <p:cNvPicPr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017" y="6375919"/>
            <a:ext cx="1295400" cy="3227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" name="Shape 45"/>
          <p:cNvCxnSpPr/>
          <p:nvPr/>
        </p:nvCxnSpPr>
        <p:spPr>
          <a:xfrm>
            <a:off x="1497725" y="6626568"/>
            <a:ext cx="7196959" cy="0"/>
          </a:xfrm>
          <a:prstGeom prst="straightConnector1">
            <a:avLst/>
          </a:prstGeom>
          <a:noFill/>
          <a:ln w="9525" cap="flat">
            <a:solidFill>
              <a:srgbClr val="1D6B1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TextBox 5"/>
          <p:cNvSpPr txBox="1"/>
          <p:nvPr userDrawn="1"/>
        </p:nvSpPr>
        <p:spPr>
          <a:xfrm>
            <a:off x="3825642" y="6614350"/>
            <a:ext cx="14927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--  Proprietary and Confidential --</a:t>
            </a:r>
            <a:endParaRPr lang="en-US" sz="7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25538"/>
            <a:ext cx="8229600" cy="5064125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1" y="903700"/>
            <a:ext cx="822960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31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84325" y="6444007"/>
            <a:ext cx="507124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pic>
        <p:nvPicPr>
          <p:cNvPr id="44" name="Shape 44"/>
          <p:cNvPicPr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017" y="6375919"/>
            <a:ext cx="1295400" cy="3227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" name="Shape 45"/>
          <p:cNvCxnSpPr/>
          <p:nvPr/>
        </p:nvCxnSpPr>
        <p:spPr>
          <a:xfrm>
            <a:off x="1497725" y="6626568"/>
            <a:ext cx="7196959" cy="0"/>
          </a:xfrm>
          <a:prstGeom prst="straightConnector1">
            <a:avLst/>
          </a:prstGeom>
          <a:noFill/>
          <a:ln w="9525" cap="flat">
            <a:solidFill>
              <a:srgbClr val="1D6B1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TextBox 5"/>
          <p:cNvSpPr txBox="1"/>
          <p:nvPr userDrawn="1"/>
        </p:nvSpPr>
        <p:spPr>
          <a:xfrm>
            <a:off x="3825642" y="6614350"/>
            <a:ext cx="14927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--  Proprietary and Confidential --</a:t>
            </a:r>
            <a:endParaRPr lang="en-US" sz="7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584326" y="6444007"/>
            <a:ext cx="506999" cy="3652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825642" y="6614350"/>
            <a:ext cx="14927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--  Proprietary and Confidential --</a:t>
            </a:r>
            <a:endParaRPr lang="en-US" sz="7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41"/>
            <a:ext cx="8229600" cy="614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None/>
              <a:defRPr sz="3200">
                <a:solidFill>
                  <a:srgbClr val="434343"/>
                </a:solidFill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092201"/>
            <a:ext cx="8229600" cy="50339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76200" algn="l" rtl="0">
              <a:spcBef>
                <a:spcPts val="480"/>
              </a:spcBef>
              <a:buClr>
                <a:srgbClr val="006C1F"/>
              </a:buClr>
              <a:buSzPct val="100000"/>
              <a:buFont typeface="Noto Symbol"/>
              <a:buChar char="▪"/>
              <a:defRPr sz="2400">
                <a:solidFill>
                  <a:schemeClr val="dk2"/>
                </a:solidFill>
              </a:defRPr>
            </a:lvl1pPr>
            <a:lvl2pPr marL="512763" marR="0" indent="-55562" algn="l" rtl="0">
              <a:spcBef>
                <a:spcPts val="400"/>
              </a:spcBef>
              <a:buClr>
                <a:srgbClr val="FC4C03"/>
              </a:buClr>
              <a:buSzPct val="100000"/>
              <a:buFont typeface="Arial"/>
              <a:buChar char="•"/>
              <a:defRPr sz="2000">
                <a:solidFill>
                  <a:schemeClr val="dk2"/>
                </a:solidFill>
              </a:defRPr>
            </a:lvl2pPr>
            <a:lvl3pPr marL="914400" marR="0" indent="-114300" algn="l" rtl="0">
              <a:spcBef>
                <a:spcPts val="360"/>
              </a:spcBef>
              <a:buClr>
                <a:srgbClr val="FFC000"/>
              </a:buClr>
              <a:buSzPct val="100000"/>
              <a:buFont typeface="Arial"/>
              <a:buChar char="–"/>
              <a:defRPr sz="1800">
                <a:solidFill>
                  <a:srgbClr val="666666"/>
                </a:solidFill>
              </a:defRPr>
            </a:lvl3pPr>
            <a:lvl4pPr marL="1260475" marR="0" indent="-130175" algn="l" rtl="0">
              <a:spcBef>
                <a:spcPts val="320"/>
              </a:spcBef>
              <a:buClr>
                <a:srgbClr val="FFC000"/>
              </a:buClr>
              <a:buSzPct val="100000"/>
              <a:buFont typeface="Arial"/>
              <a:buChar char="–"/>
              <a:defRPr sz="1600">
                <a:solidFill>
                  <a:srgbClr val="666666"/>
                </a:solidFill>
              </a:defRPr>
            </a:lvl4pPr>
            <a:lvl5pPr marL="1600200" marR="0" indent="-127000" algn="l" rtl="0">
              <a:spcBef>
                <a:spcPts val="320"/>
              </a:spcBef>
              <a:buClr>
                <a:srgbClr val="FFC000"/>
              </a:buClr>
              <a:buSzPct val="100000"/>
              <a:buFont typeface="Arial"/>
              <a:buChar char="–"/>
              <a:defRPr sz="1600">
                <a:solidFill>
                  <a:srgbClr val="666666"/>
                </a:solidFill>
              </a:defRPr>
            </a:lvl5pPr>
            <a:lvl6pPr marL="2514600" marR="0" indent="-101600" algn="l" rtl="0">
              <a:spcBef>
                <a:spcPts val="400"/>
              </a:spcBef>
              <a:buClr>
                <a:srgbClr val="666666"/>
              </a:buClr>
              <a:buFont typeface="Arial"/>
              <a:buChar char="•"/>
              <a:defRPr>
                <a:solidFill>
                  <a:srgbClr val="666666"/>
                </a:solidFill>
              </a:defRPr>
            </a:lvl6pPr>
            <a:lvl7pPr marL="2971800" marR="0" indent="-101600" algn="l" rtl="0">
              <a:spcBef>
                <a:spcPts val="400"/>
              </a:spcBef>
              <a:buClr>
                <a:srgbClr val="666666"/>
              </a:buClr>
              <a:buFont typeface="Arial"/>
              <a:buChar char="•"/>
              <a:defRPr>
                <a:solidFill>
                  <a:srgbClr val="666666"/>
                </a:solidFill>
              </a:defRPr>
            </a:lvl7pPr>
            <a:lvl8pPr marL="3429000" marR="0" indent="-101600" algn="l" rtl="0">
              <a:spcBef>
                <a:spcPts val="400"/>
              </a:spcBef>
              <a:buClr>
                <a:srgbClr val="666666"/>
              </a:buClr>
              <a:buFont typeface="Arial"/>
              <a:buChar char="•"/>
              <a:defRPr>
                <a:solidFill>
                  <a:srgbClr val="666666"/>
                </a:solidFill>
              </a:defRPr>
            </a:lvl8pPr>
            <a:lvl9pPr marL="3886200" marR="0" indent="-101600" algn="l" rtl="0">
              <a:spcBef>
                <a:spcPts val="400"/>
              </a:spcBef>
              <a:buClr>
                <a:srgbClr val="666666"/>
              </a:buClr>
              <a:buFont typeface="Arial"/>
              <a:buChar char="•"/>
              <a:defRPr>
                <a:solidFill>
                  <a:srgbClr val="666666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84325" y="6444007"/>
            <a:ext cx="507124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  <p:sldLayoutId id="2147483652" r:id="rId4"/>
    <p:sldLayoutId id="2147483653" r:id="rId5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venergy.com/mpowered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Residential IDSM program in Nevada Energy Territory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Vivin</a:t>
            </a:r>
            <a:r>
              <a:rPr lang="en-US" dirty="0" smtClean="0"/>
              <a:t> </a:t>
            </a:r>
            <a:r>
              <a:rPr lang="en-US" dirty="0" err="1" smtClean="0"/>
              <a:t>Nath</a:t>
            </a:r>
            <a:r>
              <a:rPr lang="en-US" dirty="0" smtClean="0"/>
              <a:t>, February 2015</a:t>
            </a:r>
          </a:p>
          <a:p>
            <a:endParaRPr lang="en-US" dirty="0"/>
          </a:p>
          <a:p>
            <a:r>
              <a:rPr lang="en-US" dirty="0" err="1" smtClean="0"/>
              <a:t>Vivin.nath@ecofactor.com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mPowered</a:t>
            </a:r>
            <a:r>
              <a:rPr lang="en-US" dirty="0" smtClean="0"/>
              <a:t> M&amp;V results – Utility Value Add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sz="quarter" idx="13"/>
          </p:nvPr>
        </p:nvSpPr>
        <p:spPr>
          <a:xfrm>
            <a:off x="457200" y="1125538"/>
            <a:ext cx="8229600" cy="4739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</a:rPr>
              <a:t>Delivered </a:t>
            </a:r>
            <a:r>
              <a:rPr lang="en-US" sz="2400" dirty="0" smtClean="0">
                <a:solidFill>
                  <a:srgbClr val="92D050"/>
                </a:solidFill>
              </a:rPr>
              <a:t>Best Value </a:t>
            </a:r>
            <a:r>
              <a:rPr lang="en-US" sz="2400" dirty="0">
                <a:solidFill>
                  <a:srgbClr val="92D050"/>
                </a:solidFill>
              </a:rPr>
              <a:t>to the </a:t>
            </a:r>
            <a:r>
              <a:rPr lang="en-US" sz="2400" dirty="0" smtClean="0">
                <a:solidFill>
                  <a:srgbClr val="92D050"/>
                </a:solidFill>
              </a:rPr>
              <a:t>Utility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indent="-227013"/>
            <a:r>
              <a:rPr lang="en-US" sz="2800" dirty="0">
                <a:solidFill>
                  <a:schemeClr val="tx1"/>
                </a:solidFill>
              </a:rPr>
              <a:t>EcoFactor DR+EE program had a TRC benefits-to-cost ratio of 1.33 in 2013, expect 1.89 in </a:t>
            </a:r>
            <a:r>
              <a:rPr lang="en-US" sz="2800" dirty="0" smtClean="0">
                <a:solidFill>
                  <a:schemeClr val="tx1"/>
                </a:solidFill>
              </a:rPr>
              <a:t>2014</a:t>
            </a:r>
          </a:p>
          <a:p>
            <a:pPr indent="-227013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More than 63MW avoided capacity </a:t>
            </a:r>
          </a:p>
          <a:p>
            <a:pPr indent="-227013"/>
            <a:r>
              <a:rPr lang="en-US" sz="2800" dirty="0">
                <a:solidFill>
                  <a:schemeClr val="tx1"/>
                </a:solidFill>
                <a:latin typeface="+mj-lt"/>
              </a:rPr>
              <a:t>Events dispatched directly from Utility DRMS to EcoFactor platform via Auto-DR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API</a:t>
            </a:r>
          </a:p>
          <a:p>
            <a:pPr indent="-227013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DR as a Reliable Supply side resource – 28 DR events/summer</a:t>
            </a:r>
          </a:p>
          <a:p>
            <a:pPr indent="-227013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Flexibility in using both as a Day-Ahead and a 10-min spin reserve</a:t>
            </a:r>
          </a:p>
        </p:txBody>
      </p:sp>
    </p:spTree>
    <p:extLst>
      <p:ext uri="{BB962C8B-B14F-4D97-AF65-F5344CB8AC3E}">
        <p14:creationId xmlns:p14="http://schemas.microsoft.com/office/powerpoint/2010/main" val="10395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Integrated Demand Side Management works</a:t>
            </a:r>
            <a:endParaRPr lang="en-US" sz="3000" dirty="0"/>
          </a:p>
        </p:txBody>
      </p:sp>
      <p:sp>
        <p:nvSpPr>
          <p:cNvPr id="6" name="Title 1"/>
          <p:cNvSpPr txBox="1">
            <a:spLocks noGrp="1"/>
          </p:cNvSpPr>
          <p:nvPr>
            <p:ph sz="quarter" idx="13"/>
          </p:nvPr>
        </p:nvSpPr>
        <p:spPr>
          <a:xfrm>
            <a:off x="457200" y="839788"/>
            <a:ext cx="8229600" cy="57308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6539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6539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defTabSz="456539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defTabSz="456539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defTabSz="456539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390157" algn="ctr" defTabSz="45653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780314" algn="ctr" defTabSz="45653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170471" algn="ctr" defTabSz="45653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560629" algn="ctr" defTabSz="45653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152400" indent="0"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Dual Benefits of DR + EE= Increased Savings in both  Capacity and Energy</a:t>
            </a:r>
            <a:endParaRPr lang="en-US" sz="2400" dirty="0">
              <a:solidFill>
                <a:srgbClr val="92D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360645"/>
              </p:ext>
            </p:extLst>
          </p:nvPr>
        </p:nvGraphicFramePr>
        <p:xfrm>
          <a:off x="1775297" y="2357613"/>
          <a:ext cx="6096000" cy="2871098"/>
        </p:xfrm>
        <a:graphic>
          <a:graphicData uri="http://schemas.openxmlformats.org/drawingml/2006/table">
            <a:tbl>
              <a:tblPr lastRow="1" bandRow="1">
                <a:tableStyleId>{5DA37D80-6434-44D0-A028-1B22A696006F}</a:tableStyleId>
              </a:tblPr>
              <a:tblGrid>
                <a:gridCol w="3048000"/>
                <a:gridCol w="3048000"/>
              </a:tblGrid>
              <a:tr h="99091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3.1 kW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800" b="1" dirty="0" smtClean="0">
                          <a:latin typeface="+mj-lt"/>
                        </a:rPr>
                        <a:t>oad</a:t>
                      </a:r>
                      <a:r>
                        <a:rPr lang="en-US" sz="1800" b="1" baseline="0" dirty="0" smtClean="0">
                          <a:latin typeface="+mj-lt"/>
                        </a:rPr>
                        <a:t> reduction per home (***)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+mj-lt"/>
                        </a:rPr>
                        <a:t>24.2 kWh/season</a:t>
                      </a:r>
                      <a:r>
                        <a:rPr lang="en-US" sz="1800" i="1" baseline="0" dirty="0" smtClean="0">
                          <a:latin typeface="+mj-lt"/>
                        </a:rPr>
                        <a:t> Savings per </a:t>
                      </a:r>
                      <a:r>
                        <a:rPr lang="en-US" sz="1800" i="1" dirty="0" smtClean="0">
                          <a:latin typeface="+mj-lt"/>
                        </a:rPr>
                        <a:t>home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034726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+mj-lt"/>
                        </a:rPr>
                        <a:t>0.5</a:t>
                      </a:r>
                      <a:r>
                        <a:rPr lang="en-US" sz="1800" i="1" baseline="0" dirty="0" smtClean="0">
                          <a:latin typeface="+mj-lt"/>
                        </a:rPr>
                        <a:t> kW “latent” load reduction per home 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j-lt"/>
                        </a:rPr>
                        <a:t>94.7 kWh/month Savings per home </a:t>
                      </a:r>
                      <a:r>
                        <a:rPr lang="en-US" baseline="30000" dirty="0" smtClean="0">
                          <a:latin typeface="+mj-lt"/>
                        </a:rPr>
                        <a:t>(*)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</a:tr>
              <a:tr h="8454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&gt; 3.5 kW per home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1,162.4 kWh / year</a:t>
                      </a:r>
                      <a:r>
                        <a:rPr lang="en-US" sz="1800" baseline="0" dirty="0" smtClean="0">
                          <a:latin typeface="+mj-lt"/>
                        </a:rPr>
                        <a:t> per home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(**)</a:t>
                      </a:r>
                      <a:r>
                        <a:rPr lang="en-US" sz="24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aseline="3000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75297" y="1913560"/>
            <a:ext cx="260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j-lt"/>
              </a:rPr>
              <a:t>Demand Savings (kW)</a:t>
            </a:r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5856" y="1933695"/>
            <a:ext cx="262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1800" b="1">
                <a:latin typeface="+mj-lt"/>
              </a:defRPr>
            </a:lvl1pPr>
          </a:lstStyle>
          <a:p>
            <a:r>
              <a:rPr lang="en-US" dirty="0"/>
              <a:t>Energy Savings (kWh)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8854" y="3622540"/>
            <a:ext cx="49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1" dirty="0" smtClean="0">
                <a:latin typeface="+mj-lt"/>
              </a:rPr>
              <a:t>EE</a:t>
            </a:r>
            <a:endParaRPr lang="en-US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9004" y="266724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1" dirty="0" smtClean="0">
                <a:latin typeface="+mj-lt"/>
              </a:rPr>
              <a:t>DR</a:t>
            </a:r>
            <a:endParaRPr lang="en-US" sz="18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725" y="5619639"/>
            <a:ext cx="82295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(*) Control group that included homes with PCTs. Figures are for summer months.</a:t>
            </a:r>
          </a:p>
          <a:p>
            <a:r>
              <a:rPr lang="en-US" sz="1400" dirty="0" smtClean="0">
                <a:latin typeface="+mj-lt"/>
              </a:rPr>
              <a:t>(**) Electric and natural gas equivalent kWh combined</a:t>
            </a:r>
          </a:p>
          <a:p>
            <a:r>
              <a:rPr lang="en-US" sz="1400" dirty="0" smtClean="0">
                <a:latin typeface="+mj-lt"/>
              </a:rPr>
              <a:t>(***) Dispatch-ready Peak load factor at 105°F Outside Temperature</a:t>
            </a:r>
            <a:endParaRPr lang="en-US" sz="1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558" y="4347172"/>
            <a:ext cx="1264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latin typeface="+mj-lt"/>
              </a:rPr>
              <a:t>Overall IDSM Benefit</a:t>
            </a:r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95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Celular_Arch_150203.pn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" b="1103"/>
          <a:stretch/>
        </p:blipFill>
        <p:spPr>
          <a:xfrm>
            <a:off x="457200" y="889002"/>
            <a:ext cx="8229600" cy="5555005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EcoFactor’s</a:t>
            </a:r>
            <a:r>
              <a:rPr lang="en-US" dirty="0" smtClean="0"/>
              <a:t> Smarts-as-a-Service approach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5400000">
            <a:off x="4786313" y="3375553"/>
            <a:ext cx="977899" cy="390527"/>
          </a:xfrm>
          <a:prstGeom prst="rightArrow">
            <a:avLst>
              <a:gd name="adj1" fmla="val 50000"/>
              <a:gd name="adj2" fmla="val 283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Automation</a:t>
            </a:r>
            <a:endParaRPr lang="en-US" sz="1100" dirty="0"/>
          </a:p>
        </p:txBody>
      </p:sp>
      <p:sp>
        <p:nvSpPr>
          <p:cNvPr id="12" name="Right Arrow 11"/>
          <p:cNvSpPr/>
          <p:nvPr/>
        </p:nvSpPr>
        <p:spPr>
          <a:xfrm rot="16200000">
            <a:off x="5315481" y="3355446"/>
            <a:ext cx="977899" cy="430738"/>
          </a:xfrm>
          <a:prstGeom prst="rightArrow">
            <a:avLst>
              <a:gd name="adj1" fmla="val 50000"/>
              <a:gd name="adj2" fmla="val 303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Data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005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www.ecofactor.com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NV Energy </a:t>
            </a:r>
            <a:r>
              <a:rPr lang="en-US" dirty="0" err="1" smtClean="0"/>
              <a:t>mPowered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50066" y="1887617"/>
            <a:ext cx="336061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+mj-lt"/>
              </a:rPr>
              <a:t>Powegrid</a:t>
            </a:r>
            <a:r>
              <a:rPr lang="en-US" sz="2000" dirty="0" smtClean="0">
                <a:latin typeface="+mj-lt"/>
              </a:rPr>
              <a:t> International Project of the Year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One </a:t>
            </a:r>
            <a:r>
              <a:rPr lang="en-US" sz="2000" dirty="0">
                <a:latin typeface="+mj-lt"/>
              </a:rPr>
              <a:t>of the largest and most successful </a:t>
            </a:r>
            <a:r>
              <a:rPr lang="en-US" sz="2000" dirty="0" smtClean="0">
                <a:latin typeface="+mj-lt"/>
              </a:rPr>
              <a:t>IDSM </a:t>
            </a:r>
            <a:r>
              <a:rPr lang="en-US" sz="2000" dirty="0">
                <a:latin typeface="+mj-lt"/>
              </a:rPr>
              <a:t>programs </a:t>
            </a:r>
            <a:r>
              <a:rPr lang="en-US" sz="2000" dirty="0" smtClean="0">
                <a:latin typeface="+mj-lt"/>
              </a:rPr>
              <a:t>in the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Publicly launched in October 2012 </a:t>
            </a:r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By </a:t>
            </a:r>
            <a:r>
              <a:rPr lang="en-US" sz="2000" dirty="0">
                <a:latin typeface="+mj-lt"/>
              </a:rPr>
              <a:t>the end of </a:t>
            </a:r>
            <a:r>
              <a:rPr lang="en-US" sz="2000" dirty="0" smtClean="0">
                <a:latin typeface="+mj-lt"/>
              </a:rPr>
              <a:t>2013: 14,500 customers participating and 21,000 thermostats installed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More </a:t>
            </a:r>
            <a:r>
              <a:rPr lang="en-US" sz="2000" dirty="0">
                <a:latin typeface="+mj-lt"/>
              </a:rPr>
              <a:t>than </a:t>
            </a:r>
            <a:r>
              <a:rPr lang="en-US" sz="2000" dirty="0" smtClean="0">
                <a:latin typeface="+mj-lt"/>
              </a:rPr>
              <a:t>22,000 </a:t>
            </a:r>
            <a:r>
              <a:rPr lang="en-US" sz="2000" dirty="0">
                <a:latin typeface="+mj-lt"/>
              </a:rPr>
              <a:t>customers and more than </a:t>
            </a:r>
            <a:r>
              <a:rPr lang="en-US" sz="2000" dirty="0" smtClean="0">
                <a:latin typeface="+mj-lt"/>
              </a:rPr>
              <a:t>34,000 </a:t>
            </a:r>
            <a:r>
              <a:rPr lang="en-US" sz="2000" dirty="0">
                <a:latin typeface="+mj-lt"/>
              </a:rPr>
              <a:t>thermostats </a:t>
            </a:r>
            <a:r>
              <a:rPr lang="en-US" sz="2000" dirty="0" smtClean="0">
                <a:latin typeface="+mj-lt"/>
              </a:rPr>
              <a:t>deployed to date </a:t>
            </a:r>
          </a:p>
          <a:p>
            <a:endParaRPr lang="en-US" dirty="0"/>
          </a:p>
        </p:txBody>
      </p:sp>
      <p:pic>
        <p:nvPicPr>
          <p:cNvPr id="6" name="Picture 2" descr="Inline 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054654"/>
            <a:ext cx="521017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2900" y="1063460"/>
            <a:ext cx="2385278" cy="77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6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Objectives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4294967295"/>
          </p:nvPr>
        </p:nvSpPr>
        <p:spPr>
          <a:xfrm>
            <a:off x="193675" y="1383535"/>
            <a:ext cx="8390650" cy="4061117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Primary Goal</a:t>
            </a:r>
            <a:r>
              <a:rPr lang="en-US" b="1" dirty="0"/>
              <a:t>: </a:t>
            </a:r>
            <a:r>
              <a:rPr lang="en-US" dirty="0" smtClean="0"/>
              <a:t>Maximize peak to reduction avoid expensive capacity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Secondary goal: </a:t>
            </a:r>
            <a:r>
              <a:rPr lang="en-US" dirty="0" smtClean="0"/>
              <a:t>Maintain satisfaction - keep consumers comfortable so they remain in the program and consistently shed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mPowered</a:t>
            </a:r>
            <a:r>
              <a:rPr lang="en-US" dirty="0"/>
              <a:t> </a:t>
            </a:r>
            <a:r>
              <a:rPr lang="en-US" dirty="0" smtClean="0"/>
              <a:t>Program Incentives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Free </a:t>
            </a:r>
            <a:r>
              <a:rPr lang="en-US" dirty="0" err="1" smtClean="0"/>
              <a:t>EcoFactor</a:t>
            </a:r>
            <a:r>
              <a:rPr lang="en-US" dirty="0" smtClean="0"/>
              <a:t> enabled Smart Thermostat and Gateway</a:t>
            </a:r>
          </a:p>
          <a:p>
            <a:r>
              <a:rPr lang="en-US" dirty="0"/>
              <a:t> </a:t>
            </a:r>
            <a:r>
              <a:rPr lang="en-US" dirty="0" smtClean="0"/>
              <a:t>Free Professional Installation</a:t>
            </a:r>
          </a:p>
          <a:p>
            <a:r>
              <a:rPr lang="en-US" dirty="0"/>
              <a:t> </a:t>
            </a:r>
            <a:r>
              <a:rPr lang="en-US" dirty="0" smtClean="0"/>
              <a:t>Free Energy Efficiency Service powered by </a:t>
            </a:r>
            <a:r>
              <a:rPr lang="en-US" dirty="0" err="1" smtClean="0"/>
              <a:t>EcoFactor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Participation credits during energy events</a:t>
            </a:r>
          </a:p>
          <a:p>
            <a:r>
              <a:rPr lang="en-US" dirty="0" smtClean="0"/>
              <a:t> 24/7 </a:t>
            </a:r>
            <a:r>
              <a:rPr lang="en-US" dirty="0" err="1" smtClean="0"/>
              <a:t>mPowered</a:t>
            </a:r>
            <a:r>
              <a:rPr lang="en-US" dirty="0" smtClean="0"/>
              <a:t> customer care</a:t>
            </a:r>
          </a:p>
          <a:p>
            <a:r>
              <a:rPr lang="en-US" dirty="0" smtClean="0"/>
              <a:t> Mobile and Portal Apps access to control thermostat remotely from anywhere at any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2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mPowered</a:t>
            </a:r>
            <a:r>
              <a:rPr lang="en-US" dirty="0" smtClean="0"/>
              <a:t> in NV Energy website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0" y="1063127"/>
            <a:ext cx="6016625" cy="436500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17337"/>
          <a:stretch/>
        </p:blipFill>
        <p:spPr>
          <a:xfrm>
            <a:off x="0" y="5428130"/>
            <a:ext cx="9144000" cy="87782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 flipV="1">
            <a:off x="4581402" y="1857376"/>
            <a:ext cx="1990848" cy="2444749"/>
          </a:xfrm>
          <a:prstGeom prst="line">
            <a:avLst/>
          </a:prstGeom>
          <a:ln w="19050" cap="flat" cmpd="sng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2725" y="4000499"/>
            <a:ext cx="4248150" cy="1427631"/>
          </a:xfrm>
          <a:prstGeom prst="line">
            <a:avLst/>
          </a:prstGeom>
          <a:ln w="19050" cap="flat" cmpd="sng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81401" y="4000499"/>
            <a:ext cx="1990849" cy="1427631"/>
          </a:xfrm>
          <a:prstGeom prst="line">
            <a:avLst/>
          </a:prstGeom>
          <a:ln w="19050" cap="flat" cmpd="sng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2725" y="1857375"/>
            <a:ext cx="4248150" cy="2444750"/>
          </a:xfrm>
          <a:prstGeom prst="line">
            <a:avLst/>
          </a:prstGeom>
          <a:ln w="19050" cap="flat" cmpd="sng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24780" t="75115" r="38419"/>
          <a:stretch/>
        </p:blipFill>
        <p:spPr>
          <a:xfrm>
            <a:off x="212725" y="1857375"/>
            <a:ext cx="4368676" cy="2143124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4460875" y="4302125"/>
            <a:ext cx="2111375" cy="1126005"/>
          </a:xfrm>
          <a:prstGeom prst="rect">
            <a:avLst/>
          </a:prstGeom>
          <a:ln w="19050" cap="flat" cmpd="sng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thermostat-based DR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60099" y="1269137"/>
            <a:ext cx="8982616" cy="4581141"/>
            <a:chOff x="60099" y="1269137"/>
            <a:chExt cx="8982616" cy="4581141"/>
          </a:xfrm>
        </p:grpSpPr>
        <p:sp>
          <p:nvSpPr>
            <p:cNvPr id="5" name="Round Same Side Corner Rectangle 4"/>
            <p:cNvSpPr/>
            <p:nvPr/>
          </p:nvSpPr>
          <p:spPr>
            <a:xfrm>
              <a:off x="4932126" y="4780012"/>
              <a:ext cx="613834" cy="391712"/>
            </a:xfrm>
            <a:prstGeom prst="round2SameRect">
              <a:avLst/>
            </a:prstGeom>
            <a:solidFill>
              <a:srgbClr val="C0504D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>
              <a:off x="5934362" y="4463190"/>
              <a:ext cx="613834" cy="72051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C0504D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 Same Side Corner Rectangle 6"/>
            <p:cNvSpPr/>
            <p:nvPr/>
          </p:nvSpPr>
          <p:spPr>
            <a:xfrm>
              <a:off x="1933222" y="4053194"/>
              <a:ext cx="613834" cy="1139698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 Same Side Corner Rectangle 7"/>
            <p:cNvSpPr/>
            <p:nvPr/>
          </p:nvSpPr>
          <p:spPr>
            <a:xfrm>
              <a:off x="2927654" y="4053194"/>
              <a:ext cx="613834" cy="1139698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Same Side Corner Rectangle 8"/>
            <p:cNvSpPr/>
            <p:nvPr/>
          </p:nvSpPr>
          <p:spPr>
            <a:xfrm>
              <a:off x="6936596" y="4053194"/>
              <a:ext cx="613834" cy="1139698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587500" y="2791189"/>
              <a:ext cx="6378222" cy="0"/>
            </a:xfrm>
            <a:prstGeom prst="line">
              <a:avLst/>
            </a:prstGeom>
            <a:ln w="25400"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495800" y="5480946"/>
              <a:ext cx="8910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Time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587500" y="3366208"/>
              <a:ext cx="6378222" cy="114107"/>
              <a:chOff x="1587500" y="3366208"/>
              <a:chExt cx="6378222" cy="114107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587500" y="3423261"/>
                <a:ext cx="6378222" cy="0"/>
              </a:xfrm>
              <a:prstGeom prst="line">
                <a:avLst/>
              </a:prstGeom>
              <a:ln w="25400">
                <a:prstDash val="soli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234571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232335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236807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239043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241279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243513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 rot="20402175">
              <a:off x="76404" y="3870320"/>
              <a:ext cx="12404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1"/>
                  </a:solidFill>
                </a:rPr>
                <a:t>HVAC ON Minutes per Hour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587500" y="5086446"/>
              <a:ext cx="6378222" cy="114107"/>
              <a:chOff x="1587500" y="3366208"/>
              <a:chExt cx="6378222" cy="114107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587500" y="3423261"/>
                <a:ext cx="6378222" cy="0"/>
              </a:xfrm>
              <a:prstGeom prst="line">
                <a:avLst/>
              </a:prstGeom>
              <a:ln w="25400">
                <a:prstDash val="soli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234571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232335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236807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239043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241279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7243513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 flipV="1">
              <a:off x="1587500" y="1862667"/>
              <a:ext cx="0" cy="15605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1587500" y="3585444"/>
              <a:ext cx="0" cy="15605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 30"/>
            <p:cNvSpPr/>
            <p:nvPr/>
          </p:nvSpPr>
          <p:spPr>
            <a:xfrm>
              <a:off x="3718279" y="1915469"/>
              <a:ext cx="1996348" cy="878543"/>
            </a:xfrm>
            <a:custGeom>
              <a:avLst/>
              <a:gdLst>
                <a:gd name="connsiteX0" fmla="*/ 0 w 3033889"/>
                <a:gd name="connsiteY0" fmla="*/ 564444 h 578555"/>
                <a:gd name="connsiteX1" fmla="*/ 7055 w 3033889"/>
                <a:gd name="connsiteY1" fmla="*/ 0 h 578555"/>
                <a:gd name="connsiteX2" fmla="*/ 3033889 w 3033889"/>
                <a:gd name="connsiteY2" fmla="*/ 7055 h 578555"/>
                <a:gd name="connsiteX3" fmla="*/ 3033889 w 3033889"/>
                <a:gd name="connsiteY3" fmla="*/ 578555 h 578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33889" h="578555">
                  <a:moveTo>
                    <a:pt x="0" y="564444"/>
                  </a:moveTo>
                  <a:cubicBezTo>
                    <a:pt x="2352" y="376296"/>
                    <a:pt x="4703" y="188148"/>
                    <a:pt x="7055" y="0"/>
                  </a:cubicBezTo>
                  <a:lnTo>
                    <a:pt x="3033889" y="7055"/>
                  </a:lnTo>
                  <a:lnTo>
                    <a:pt x="3033889" y="578555"/>
                  </a:lnTo>
                </a:path>
              </a:pathLst>
            </a:custGeom>
            <a:ln>
              <a:solidFill>
                <a:schemeClr val="accent3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Up Arrow 31"/>
            <p:cNvSpPr/>
            <p:nvPr/>
          </p:nvSpPr>
          <p:spPr>
            <a:xfrm>
              <a:off x="4423779" y="1915470"/>
              <a:ext cx="601187" cy="875720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 Arrow 32"/>
            <p:cNvSpPr/>
            <p:nvPr/>
          </p:nvSpPr>
          <p:spPr>
            <a:xfrm flipV="1">
              <a:off x="5947009" y="2123722"/>
              <a:ext cx="601187" cy="667467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51252" y="1534236"/>
              <a:ext cx="1335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DR Set Back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64954" y="1555456"/>
              <a:ext cx="19777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</a:rPr>
                <a:t>Customer Comfort Impacted: +4°F inside temp rise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67446" y="1269137"/>
              <a:ext cx="13550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504D"/>
                  </a:solidFill>
                </a:rPr>
                <a:t>Customer Opts Out</a:t>
              </a:r>
              <a:endParaRPr lang="en-US" b="1" dirty="0">
                <a:solidFill>
                  <a:srgbClr val="C0504D"/>
                </a:solidFill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5714627" y="1915469"/>
              <a:ext cx="1049519" cy="878543"/>
            </a:xfrm>
            <a:custGeom>
              <a:avLst/>
              <a:gdLst>
                <a:gd name="connsiteX0" fmla="*/ 0 w 3033889"/>
                <a:gd name="connsiteY0" fmla="*/ 564444 h 578555"/>
                <a:gd name="connsiteX1" fmla="*/ 7055 w 3033889"/>
                <a:gd name="connsiteY1" fmla="*/ 0 h 578555"/>
                <a:gd name="connsiteX2" fmla="*/ 3033889 w 3033889"/>
                <a:gd name="connsiteY2" fmla="*/ 7055 h 578555"/>
                <a:gd name="connsiteX3" fmla="*/ 3033889 w 3033889"/>
                <a:gd name="connsiteY3" fmla="*/ 578555 h 578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33889" h="578555">
                  <a:moveTo>
                    <a:pt x="0" y="564444"/>
                  </a:moveTo>
                  <a:cubicBezTo>
                    <a:pt x="2352" y="376296"/>
                    <a:pt x="4703" y="188148"/>
                    <a:pt x="7055" y="0"/>
                  </a:cubicBezTo>
                  <a:lnTo>
                    <a:pt x="3033889" y="7055"/>
                  </a:lnTo>
                  <a:lnTo>
                    <a:pt x="3033889" y="578555"/>
                  </a:lnTo>
                </a:path>
              </a:pathLst>
            </a:custGeom>
            <a:ln>
              <a:solidFill>
                <a:schemeClr val="accent3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676400" y="5150377"/>
              <a:ext cx="10798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1"/>
                  </a:solidFill>
                </a:rPr>
                <a:t>12:00pm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87374" y="5150377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1"/>
                  </a:solidFill>
                </a:rPr>
                <a:t>1:00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789610" y="5150377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2</a:t>
              </a:r>
              <a:r>
                <a:rPr lang="en-US" sz="1600" b="1" dirty="0" smtClean="0">
                  <a:solidFill>
                    <a:schemeClr val="accent1"/>
                  </a:solidFill>
                </a:rPr>
                <a:t>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91846" y="5150377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3</a:t>
              </a:r>
              <a:r>
                <a:rPr lang="en-US" sz="1600" b="1" dirty="0" smtClean="0">
                  <a:solidFill>
                    <a:schemeClr val="accent1"/>
                  </a:solidFill>
                </a:rPr>
                <a:t>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4082" y="5150377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4</a:t>
              </a:r>
              <a:r>
                <a:rPr lang="en-US" sz="1600" b="1" dirty="0" smtClean="0">
                  <a:solidFill>
                    <a:schemeClr val="accent1"/>
                  </a:solidFill>
                </a:rPr>
                <a:t>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96316" y="5150377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5</a:t>
              </a:r>
              <a:r>
                <a:rPr lang="en-US" sz="1600" b="1" dirty="0" smtClean="0">
                  <a:solidFill>
                    <a:schemeClr val="accent1"/>
                  </a:solidFill>
                </a:rPr>
                <a:t>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534546" y="1902101"/>
              <a:ext cx="114107" cy="1337472"/>
              <a:chOff x="1534546" y="1915469"/>
              <a:chExt cx="114107" cy="133747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5400000">
                <a:off x="1591600" y="2081327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591600" y="1858415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591600" y="2304239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1591600" y="2527151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591600" y="2750063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591600" y="2972975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591600" y="3195887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1530864" y="3659724"/>
              <a:ext cx="114107" cy="1337472"/>
              <a:chOff x="1534546" y="1915469"/>
              <a:chExt cx="114107" cy="1337472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>
                <a:off x="1591600" y="2081327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591600" y="1858415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1591600" y="2304239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1591600" y="2527151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591600" y="2750063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1591600" y="2972975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1591600" y="3195887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684890" y="1742662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accent1"/>
                  </a:solidFill>
                </a:rPr>
                <a:t>80°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4890" y="2148709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accent1"/>
                  </a:solidFill>
                </a:rPr>
                <a:t>78°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4890" y="2627826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accent1"/>
                  </a:solidFill>
                </a:rPr>
                <a:t>76°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84890" y="3059345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accent1"/>
                  </a:solidFill>
                </a:rPr>
                <a:t>74°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 rot="20402175">
              <a:off x="60099" y="2430123"/>
              <a:ext cx="1042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1"/>
                  </a:solidFill>
                </a:rPr>
                <a:t>° F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65" name="Round Same Side Corner Rectangle 64"/>
            <p:cNvSpPr/>
            <p:nvPr/>
          </p:nvSpPr>
          <p:spPr>
            <a:xfrm>
              <a:off x="5934362" y="4072244"/>
              <a:ext cx="613834" cy="418807"/>
            </a:xfrm>
            <a:prstGeom prst="round2SameRect">
              <a:avLst/>
            </a:prstGeom>
            <a:pattFill prst="wdUpDiag">
              <a:fgClr>
                <a:srgbClr val="C0504D"/>
              </a:fgClr>
              <a:bgClr>
                <a:prstClr val="white"/>
              </a:bgClr>
            </a:patt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Curved Connector 65"/>
            <p:cNvCxnSpPr/>
            <p:nvPr/>
          </p:nvCxnSpPr>
          <p:spPr>
            <a:xfrm rot="10800000" flipV="1">
              <a:off x="1727940" y="2732746"/>
              <a:ext cx="667740" cy="116126"/>
            </a:xfrm>
            <a:prstGeom prst="curved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/>
            <p:nvPr/>
          </p:nvCxnSpPr>
          <p:spPr>
            <a:xfrm rot="10800000" flipH="1" flipV="1">
              <a:off x="2402620" y="2730836"/>
              <a:ext cx="667740" cy="116126"/>
            </a:xfrm>
            <a:prstGeom prst="curved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Curved Connector 67"/>
            <p:cNvCxnSpPr/>
            <p:nvPr/>
          </p:nvCxnSpPr>
          <p:spPr>
            <a:xfrm rot="10800000" flipV="1">
              <a:off x="3070360" y="2735949"/>
              <a:ext cx="667740" cy="116126"/>
            </a:xfrm>
            <a:prstGeom prst="curved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9" name="Freeform 68"/>
            <p:cNvSpPr/>
            <p:nvPr/>
          </p:nvSpPr>
          <p:spPr>
            <a:xfrm>
              <a:off x="3715167" y="1839596"/>
              <a:ext cx="4273036" cy="1021370"/>
            </a:xfrm>
            <a:custGeom>
              <a:avLst/>
              <a:gdLst>
                <a:gd name="connsiteX0" fmla="*/ 0 w 4273036"/>
                <a:gd name="connsiteY0" fmla="*/ 890547 h 1021370"/>
                <a:gd name="connsiteX1" fmla="*/ 296739 w 4273036"/>
                <a:gd name="connsiteY1" fmla="*/ 831196 h 1021370"/>
                <a:gd name="connsiteX2" fmla="*/ 474782 w 4273036"/>
                <a:gd name="connsiteY2" fmla="*/ 759975 h 1021370"/>
                <a:gd name="connsiteX3" fmla="*/ 771521 w 4273036"/>
                <a:gd name="connsiteY3" fmla="*/ 629403 h 1021370"/>
                <a:gd name="connsiteX4" fmla="*/ 1222563 w 4273036"/>
                <a:gd name="connsiteY4" fmla="*/ 380129 h 1021370"/>
                <a:gd name="connsiteX5" fmla="*/ 1436215 w 4273036"/>
                <a:gd name="connsiteY5" fmla="*/ 213946 h 1021370"/>
                <a:gd name="connsiteX6" fmla="*/ 1721084 w 4273036"/>
                <a:gd name="connsiteY6" fmla="*/ 283 h 1021370"/>
                <a:gd name="connsiteX7" fmla="*/ 1934736 w 4273036"/>
                <a:gd name="connsiteY7" fmla="*/ 166465 h 1021370"/>
                <a:gd name="connsiteX8" fmla="*/ 2029692 w 4273036"/>
                <a:gd name="connsiteY8" fmla="*/ 83374 h 1021370"/>
                <a:gd name="connsiteX9" fmla="*/ 2243344 w 4273036"/>
                <a:gd name="connsiteY9" fmla="*/ 949898 h 1021370"/>
                <a:gd name="connsiteX10" fmla="*/ 2480735 w 4273036"/>
                <a:gd name="connsiteY10" fmla="*/ 914287 h 1021370"/>
                <a:gd name="connsiteX11" fmla="*/ 2729995 w 4273036"/>
                <a:gd name="connsiteY11" fmla="*/ 1021119 h 1021370"/>
                <a:gd name="connsiteX12" fmla="*/ 2955517 w 4273036"/>
                <a:gd name="connsiteY12" fmla="*/ 878677 h 1021370"/>
                <a:gd name="connsiteX13" fmla="*/ 3228516 w 4273036"/>
                <a:gd name="connsiteY13" fmla="*/ 997378 h 1021370"/>
                <a:gd name="connsiteX14" fmla="*/ 3537124 w 4273036"/>
                <a:gd name="connsiteY14" fmla="*/ 878677 h 1021370"/>
                <a:gd name="connsiteX15" fmla="*/ 3869472 w 4273036"/>
                <a:gd name="connsiteY15" fmla="*/ 1009249 h 1021370"/>
                <a:gd name="connsiteX16" fmla="*/ 4273036 w 4273036"/>
                <a:gd name="connsiteY16" fmla="*/ 949898 h 102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73036" h="1021370">
                  <a:moveTo>
                    <a:pt x="0" y="890547"/>
                  </a:moveTo>
                  <a:cubicBezTo>
                    <a:pt x="108804" y="871752"/>
                    <a:pt x="217609" y="852958"/>
                    <a:pt x="296739" y="831196"/>
                  </a:cubicBezTo>
                  <a:cubicBezTo>
                    <a:pt x="375869" y="809434"/>
                    <a:pt x="395652" y="793607"/>
                    <a:pt x="474782" y="759975"/>
                  </a:cubicBezTo>
                  <a:cubicBezTo>
                    <a:pt x="553912" y="726343"/>
                    <a:pt x="646891" y="692711"/>
                    <a:pt x="771521" y="629403"/>
                  </a:cubicBezTo>
                  <a:cubicBezTo>
                    <a:pt x="896151" y="566095"/>
                    <a:pt x="1111781" y="449372"/>
                    <a:pt x="1222563" y="380129"/>
                  </a:cubicBezTo>
                  <a:cubicBezTo>
                    <a:pt x="1333345" y="310886"/>
                    <a:pt x="1353128" y="277254"/>
                    <a:pt x="1436215" y="213946"/>
                  </a:cubicBezTo>
                  <a:cubicBezTo>
                    <a:pt x="1519302" y="150638"/>
                    <a:pt x="1637997" y="8196"/>
                    <a:pt x="1721084" y="283"/>
                  </a:cubicBezTo>
                  <a:cubicBezTo>
                    <a:pt x="1804171" y="-7630"/>
                    <a:pt x="1883301" y="152617"/>
                    <a:pt x="1934736" y="166465"/>
                  </a:cubicBezTo>
                  <a:cubicBezTo>
                    <a:pt x="1986171" y="180313"/>
                    <a:pt x="1978257" y="-47198"/>
                    <a:pt x="2029692" y="83374"/>
                  </a:cubicBezTo>
                  <a:cubicBezTo>
                    <a:pt x="2081127" y="213946"/>
                    <a:pt x="2168170" y="811413"/>
                    <a:pt x="2243344" y="949898"/>
                  </a:cubicBezTo>
                  <a:cubicBezTo>
                    <a:pt x="2318518" y="1088383"/>
                    <a:pt x="2399627" y="902417"/>
                    <a:pt x="2480735" y="914287"/>
                  </a:cubicBezTo>
                  <a:cubicBezTo>
                    <a:pt x="2561844" y="926157"/>
                    <a:pt x="2650865" y="1027054"/>
                    <a:pt x="2729995" y="1021119"/>
                  </a:cubicBezTo>
                  <a:cubicBezTo>
                    <a:pt x="2809125" y="1015184"/>
                    <a:pt x="2872430" y="882634"/>
                    <a:pt x="2955517" y="878677"/>
                  </a:cubicBezTo>
                  <a:cubicBezTo>
                    <a:pt x="3038604" y="874720"/>
                    <a:pt x="3131582" y="997378"/>
                    <a:pt x="3228516" y="997378"/>
                  </a:cubicBezTo>
                  <a:cubicBezTo>
                    <a:pt x="3325450" y="997378"/>
                    <a:pt x="3430298" y="876698"/>
                    <a:pt x="3537124" y="878677"/>
                  </a:cubicBezTo>
                  <a:cubicBezTo>
                    <a:pt x="3643950" y="880655"/>
                    <a:pt x="3746820" y="997379"/>
                    <a:pt x="3869472" y="1009249"/>
                  </a:cubicBezTo>
                  <a:cubicBezTo>
                    <a:pt x="3992124" y="1021119"/>
                    <a:pt x="4197862" y="941985"/>
                    <a:pt x="4273036" y="949898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77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41"/>
            <a:ext cx="8464550" cy="614361"/>
          </a:xfrm>
        </p:spPr>
        <p:txBody>
          <a:bodyPr/>
          <a:lstStyle/>
          <a:p>
            <a:r>
              <a:rPr lang="en-US" dirty="0" err="1" smtClean="0"/>
              <a:t>EcoFactor’s</a:t>
            </a:r>
            <a:r>
              <a:rPr lang="en-US" dirty="0" smtClean="0"/>
              <a:t> occupant-centric approach to DR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78187" y="1006019"/>
            <a:ext cx="9043459" cy="4860134"/>
            <a:chOff x="78187" y="1164769"/>
            <a:chExt cx="9043459" cy="4860134"/>
          </a:xfrm>
        </p:grpSpPr>
        <p:sp>
          <p:nvSpPr>
            <p:cNvPr id="5" name="Round Same Side Corner Rectangle 4"/>
            <p:cNvSpPr/>
            <p:nvPr/>
          </p:nvSpPr>
          <p:spPr>
            <a:xfrm>
              <a:off x="5997862" y="5171819"/>
              <a:ext cx="613834" cy="174529"/>
            </a:xfrm>
            <a:prstGeom prst="round2SameRect">
              <a:avLst/>
            </a:prstGeom>
            <a:solidFill>
              <a:srgbClr val="C0504D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>
              <a:off x="1996722" y="4227819"/>
              <a:ext cx="613834" cy="1139698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 Same Side Corner Rectangle 6"/>
            <p:cNvSpPr/>
            <p:nvPr/>
          </p:nvSpPr>
          <p:spPr>
            <a:xfrm>
              <a:off x="2991154" y="4026958"/>
              <a:ext cx="613834" cy="1340559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 Same Side Corner Rectangle 7"/>
            <p:cNvSpPr/>
            <p:nvPr/>
          </p:nvSpPr>
          <p:spPr>
            <a:xfrm>
              <a:off x="7000096" y="4227819"/>
              <a:ext cx="613834" cy="1139698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651000" y="2965814"/>
              <a:ext cx="6378222" cy="0"/>
            </a:xfrm>
            <a:prstGeom prst="line">
              <a:avLst/>
            </a:prstGeom>
            <a:ln w="25400"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559300" y="5655571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Time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651000" y="3540833"/>
              <a:ext cx="6378222" cy="114107"/>
              <a:chOff x="1587500" y="3366208"/>
              <a:chExt cx="6378222" cy="114107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1587500" y="3423261"/>
                <a:ext cx="6378222" cy="0"/>
              </a:xfrm>
              <a:prstGeom prst="line">
                <a:avLst/>
              </a:prstGeom>
              <a:ln w="25400">
                <a:prstDash val="soli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234571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232335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236807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239043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241279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7243513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1651000" y="5261071"/>
              <a:ext cx="6378222" cy="114107"/>
              <a:chOff x="1587500" y="3366208"/>
              <a:chExt cx="6378222" cy="11410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1587500" y="3423261"/>
                <a:ext cx="6378222" cy="0"/>
              </a:xfrm>
              <a:prstGeom prst="line">
                <a:avLst/>
              </a:prstGeom>
              <a:ln w="25400">
                <a:prstDash val="soli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234571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232335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236807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39043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241279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243513" y="3366208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>
            <a:xfrm flipV="1">
              <a:off x="1651000" y="2037292"/>
              <a:ext cx="0" cy="15605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651000" y="3760069"/>
              <a:ext cx="0" cy="15605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Up Arrow 28"/>
            <p:cNvSpPr/>
            <p:nvPr/>
          </p:nvSpPr>
          <p:spPr>
            <a:xfrm>
              <a:off x="4996738" y="2089961"/>
              <a:ext cx="601187" cy="904077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 flipV="1">
              <a:off x="1996722" y="2962997"/>
              <a:ext cx="1778000" cy="451199"/>
            </a:xfrm>
            <a:custGeom>
              <a:avLst/>
              <a:gdLst>
                <a:gd name="connsiteX0" fmla="*/ 0 w 3033889"/>
                <a:gd name="connsiteY0" fmla="*/ 564444 h 578555"/>
                <a:gd name="connsiteX1" fmla="*/ 7055 w 3033889"/>
                <a:gd name="connsiteY1" fmla="*/ 0 h 578555"/>
                <a:gd name="connsiteX2" fmla="*/ 3033889 w 3033889"/>
                <a:gd name="connsiteY2" fmla="*/ 7055 h 578555"/>
                <a:gd name="connsiteX3" fmla="*/ 3033889 w 3033889"/>
                <a:gd name="connsiteY3" fmla="*/ 578555 h 578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33889" h="578555">
                  <a:moveTo>
                    <a:pt x="0" y="564444"/>
                  </a:moveTo>
                  <a:cubicBezTo>
                    <a:pt x="2352" y="376296"/>
                    <a:pt x="4703" y="188148"/>
                    <a:pt x="7055" y="0"/>
                  </a:cubicBezTo>
                  <a:lnTo>
                    <a:pt x="3033889" y="7055"/>
                  </a:lnTo>
                  <a:lnTo>
                    <a:pt x="3033889" y="578555"/>
                  </a:lnTo>
                </a:path>
              </a:pathLst>
            </a:custGeom>
            <a:ln>
              <a:solidFill>
                <a:schemeClr val="accent3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Up Arrow 30"/>
            <p:cNvSpPr/>
            <p:nvPr/>
          </p:nvSpPr>
          <p:spPr>
            <a:xfrm flipV="1">
              <a:off x="2468028" y="2980133"/>
              <a:ext cx="601187" cy="434063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  <a:scene3d>
              <a:camera prst="perspectiveBelow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66294" y="2313851"/>
              <a:ext cx="10074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Tailored Pre-cool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562517" y="3895852"/>
              <a:ext cx="15853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Pre-cooling + No 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Opt-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Outs = 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Greater DR Yield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82560" y="1774825"/>
              <a:ext cx="19390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Greater customer comfort: 1°F </a:t>
              </a:r>
              <a:r>
                <a:rPr lang="en-US" b="1" dirty="0" err="1" smtClean="0">
                  <a:solidFill>
                    <a:schemeClr val="accent3">
                      <a:lumMod val="75000"/>
                    </a:schemeClr>
                  </a:solidFill>
                </a:rPr>
                <a:t>avg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 inside temp rise 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793759" y="2076725"/>
              <a:ext cx="3033888" cy="891912"/>
            </a:xfrm>
            <a:custGeom>
              <a:avLst/>
              <a:gdLst>
                <a:gd name="connsiteX0" fmla="*/ 0 w 3033889"/>
                <a:gd name="connsiteY0" fmla="*/ 564444 h 578555"/>
                <a:gd name="connsiteX1" fmla="*/ 7055 w 3033889"/>
                <a:gd name="connsiteY1" fmla="*/ 0 h 578555"/>
                <a:gd name="connsiteX2" fmla="*/ 3033889 w 3033889"/>
                <a:gd name="connsiteY2" fmla="*/ 7055 h 578555"/>
                <a:gd name="connsiteX3" fmla="*/ 3033889 w 3033889"/>
                <a:gd name="connsiteY3" fmla="*/ 578555 h 578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33889" h="578555">
                  <a:moveTo>
                    <a:pt x="0" y="564444"/>
                  </a:moveTo>
                  <a:cubicBezTo>
                    <a:pt x="2352" y="376296"/>
                    <a:pt x="4703" y="188148"/>
                    <a:pt x="7055" y="0"/>
                  </a:cubicBezTo>
                  <a:lnTo>
                    <a:pt x="3033889" y="7055"/>
                  </a:lnTo>
                  <a:lnTo>
                    <a:pt x="3033889" y="578555"/>
                  </a:lnTo>
                </a:path>
              </a:pathLst>
            </a:custGeom>
            <a:ln>
              <a:solidFill>
                <a:schemeClr val="accent3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16100" y="5325002"/>
              <a:ext cx="10187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1"/>
                  </a:solidFill>
                </a:rPr>
                <a:t>12:00pm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50874" y="5325002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1"/>
                  </a:solidFill>
                </a:rPr>
                <a:t>1:00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53110" y="5325002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2</a:t>
              </a:r>
              <a:r>
                <a:rPr lang="en-US" sz="1600" b="1" dirty="0" smtClean="0">
                  <a:solidFill>
                    <a:schemeClr val="accent1"/>
                  </a:solidFill>
                </a:rPr>
                <a:t>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55346" y="5325002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3</a:t>
              </a:r>
              <a:r>
                <a:rPr lang="en-US" sz="1600" b="1" dirty="0" smtClean="0">
                  <a:solidFill>
                    <a:schemeClr val="accent1"/>
                  </a:solidFill>
                </a:rPr>
                <a:t>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57582" y="5325002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4</a:t>
              </a:r>
              <a:r>
                <a:rPr lang="en-US" sz="1600" b="1" dirty="0" smtClean="0">
                  <a:solidFill>
                    <a:schemeClr val="accent1"/>
                  </a:solidFill>
                </a:rPr>
                <a:t>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59816" y="5325002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5</a:t>
              </a:r>
              <a:r>
                <a:rPr lang="en-US" sz="1600" b="1" dirty="0" smtClean="0">
                  <a:solidFill>
                    <a:schemeClr val="accent1"/>
                  </a:solidFill>
                </a:rPr>
                <a:t>:00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98046" y="2076726"/>
              <a:ext cx="114107" cy="1337472"/>
              <a:chOff x="1534546" y="1915469"/>
              <a:chExt cx="114107" cy="1337472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1591600" y="2081327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1591600" y="1858415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1591600" y="2304239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591600" y="2527151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591600" y="2750063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1591600" y="2972975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591600" y="3195887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 rot="20402175">
              <a:off x="123599" y="2604748"/>
              <a:ext cx="1042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1"/>
                  </a:solidFill>
                </a:rPr>
                <a:t>° F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20402175">
              <a:off x="78187" y="4034612"/>
              <a:ext cx="11799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1"/>
                  </a:solidFill>
                </a:rPr>
                <a:t>HVAC ON Minutes per Hour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94364" y="3834349"/>
              <a:ext cx="114107" cy="1337472"/>
              <a:chOff x="1534546" y="1915469"/>
              <a:chExt cx="114107" cy="1337472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>
                <a:off x="1591600" y="2081327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591600" y="1858415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1591600" y="2304239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1591600" y="2527151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591600" y="2750063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1591600" y="2972975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1591600" y="3195887"/>
                <a:ext cx="0" cy="114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748390" y="1917287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accent1"/>
                  </a:solidFill>
                </a:rPr>
                <a:t>80°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48390" y="2323334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accent1"/>
                  </a:solidFill>
                </a:rPr>
                <a:t>78°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48390" y="2802451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accent1"/>
                  </a:solidFill>
                </a:rPr>
                <a:t>76°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48390" y="3233970"/>
              <a:ext cx="894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accent1"/>
                  </a:solidFill>
                </a:rPr>
                <a:t>74°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 flipV="1">
              <a:off x="6104741" y="2088249"/>
              <a:ext cx="194802" cy="657212"/>
            </a:xfrm>
            <a:custGeom>
              <a:avLst/>
              <a:gdLst>
                <a:gd name="connsiteX0" fmla="*/ 0 w 3033889"/>
                <a:gd name="connsiteY0" fmla="*/ 564444 h 578555"/>
                <a:gd name="connsiteX1" fmla="*/ 7055 w 3033889"/>
                <a:gd name="connsiteY1" fmla="*/ 0 h 578555"/>
                <a:gd name="connsiteX2" fmla="*/ 3033889 w 3033889"/>
                <a:gd name="connsiteY2" fmla="*/ 7055 h 578555"/>
                <a:gd name="connsiteX3" fmla="*/ 3033889 w 3033889"/>
                <a:gd name="connsiteY3" fmla="*/ 578555 h 578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33889" h="578555">
                  <a:moveTo>
                    <a:pt x="0" y="564444"/>
                  </a:moveTo>
                  <a:cubicBezTo>
                    <a:pt x="2352" y="376296"/>
                    <a:pt x="4703" y="188148"/>
                    <a:pt x="7055" y="0"/>
                  </a:cubicBezTo>
                  <a:lnTo>
                    <a:pt x="3033889" y="7055"/>
                  </a:lnTo>
                  <a:lnTo>
                    <a:pt x="3033889" y="578555"/>
                  </a:lnTo>
                </a:path>
              </a:pathLst>
            </a:custGeom>
            <a:ln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65003" y="1164769"/>
              <a:ext cx="240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Controlled cycling using machine learning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>
              <a:off x="1780725" y="2449998"/>
              <a:ext cx="6433293" cy="1060311"/>
            </a:xfrm>
            <a:custGeom>
              <a:avLst/>
              <a:gdLst>
                <a:gd name="connsiteX0" fmla="*/ 0 w 6433293"/>
                <a:gd name="connsiteY0" fmla="*/ 502251 h 1060311"/>
                <a:gd name="connsiteX1" fmla="*/ 142435 w 6433293"/>
                <a:gd name="connsiteY1" fmla="*/ 431029 h 1060311"/>
                <a:gd name="connsiteX2" fmla="*/ 296739 w 6433293"/>
                <a:gd name="connsiteY2" fmla="*/ 549731 h 1060311"/>
                <a:gd name="connsiteX3" fmla="*/ 771521 w 6433293"/>
                <a:gd name="connsiteY3" fmla="*/ 1048279 h 1060311"/>
                <a:gd name="connsiteX4" fmla="*/ 1175085 w 6433293"/>
                <a:gd name="connsiteY4" fmla="*/ 905837 h 1060311"/>
                <a:gd name="connsiteX5" fmla="*/ 1448085 w 6433293"/>
                <a:gd name="connsiteY5" fmla="*/ 1060149 h 1060311"/>
                <a:gd name="connsiteX6" fmla="*/ 1851649 w 6433293"/>
                <a:gd name="connsiteY6" fmla="*/ 870226 h 1060311"/>
                <a:gd name="connsiteX7" fmla="*/ 2029692 w 6433293"/>
                <a:gd name="connsiteY7" fmla="*/ 905837 h 1060311"/>
                <a:gd name="connsiteX8" fmla="*/ 2836821 w 6433293"/>
                <a:gd name="connsiteY8" fmla="*/ 632823 h 1060311"/>
                <a:gd name="connsiteX9" fmla="*/ 3560863 w 6433293"/>
                <a:gd name="connsiteY9" fmla="*/ 359808 h 1060311"/>
                <a:gd name="connsiteX10" fmla="*/ 4320514 w 6433293"/>
                <a:gd name="connsiteY10" fmla="*/ 122405 h 1060311"/>
                <a:gd name="connsiteX11" fmla="*/ 4569775 w 6433293"/>
                <a:gd name="connsiteY11" fmla="*/ 252977 h 1060311"/>
                <a:gd name="connsiteX12" fmla="*/ 4985209 w 6433293"/>
                <a:gd name="connsiteY12" fmla="*/ 74924 h 1060311"/>
                <a:gd name="connsiteX13" fmla="*/ 5068296 w 6433293"/>
                <a:gd name="connsiteY13" fmla="*/ 27443 h 1060311"/>
                <a:gd name="connsiteX14" fmla="*/ 5459991 w 6433293"/>
                <a:gd name="connsiteY14" fmla="*/ 490380 h 1060311"/>
                <a:gd name="connsiteX15" fmla="*/ 5709251 w 6433293"/>
                <a:gd name="connsiteY15" fmla="*/ 620952 h 1060311"/>
                <a:gd name="connsiteX16" fmla="*/ 6172163 w 6433293"/>
                <a:gd name="connsiteY16" fmla="*/ 442900 h 1060311"/>
                <a:gd name="connsiteX17" fmla="*/ 6433293 w 6433293"/>
                <a:gd name="connsiteY17" fmla="*/ 525991 h 1060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433293" h="1060311">
                  <a:moveTo>
                    <a:pt x="0" y="502251"/>
                  </a:moveTo>
                  <a:cubicBezTo>
                    <a:pt x="46489" y="462683"/>
                    <a:pt x="92979" y="423116"/>
                    <a:pt x="142435" y="431029"/>
                  </a:cubicBezTo>
                  <a:cubicBezTo>
                    <a:pt x="191892" y="438942"/>
                    <a:pt x="191891" y="446856"/>
                    <a:pt x="296739" y="549731"/>
                  </a:cubicBezTo>
                  <a:cubicBezTo>
                    <a:pt x="401587" y="652606"/>
                    <a:pt x="625130" y="988928"/>
                    <a:pt x="771521" y="1048279"/>
                  </a:cubicBezTo>
                  <a:cubicBezTo>
                    <a:pt x="917912" y="1107630"/>
                    <a:pt x="1062324" y="903859"/>
                    <a:pt x="1175085" y="905837"/>
                  </a:cubicBezTo>
                  <a:cubicBezTo>
                    <a:pt x="1287846" y="907815"/>
                    <a:pt x="1335324" y="1066084"/>
                    <a:pt x="1448085" y="1060149"/>
                  </a:cubicBezTo>
                  <a:cubicBezTo>
                    <a:pt x="1560846" y="1054214"/>
                    <a:pt x="1754715" y="895945"/>
                    <a:pt x="1851649" y="870226"/>
                  </a:cubicBezTo>
                  <a:cubicBezTo>
                    <a:pt x="1948583" y="844507"/>
                    <a:pt x="1865497" y="945404"/>
                    <a:pt x="2029692" y="905837"/>
                  </a:cubicBezTo>
                  <a:cubicBezTo>
                    <a:pt x="2193887" y="866270"/>
                    <a:pt x="2581626" y="723828"/>
                    <a:pt x="2836821" y="632823"/>
                  </a:cubicBezTo>
                  <a:cubicBezTo>
                    <a:pt x="3092016" y="541818"/>
                    <a:pt x="3313581" y="444878"/>
                    <a:pt x="3560863" y="359808"/>
                  </a:cubicBezTo>
                  <a:cubicBezTo>
                    <a:pt x="3808145" y="274738"/>
                    <a:pt x="4152362" y="140210"/>
                    <a:pt x="4320514" y="122405"/>
                  </a:cubicBezTo>
                  <a:cubicBezTo>
                    <a:pt x="4488666" y="104600"/>
                    <a:pt x="4458993" y="260890"/>
                    <a:pt x="4569775" y="252977"/>
                  </a:cubicBezTo>
                  <a:cubicBezTo>
                    <a:pt x="4680557" y="245064"/>
                    <a:pt x="4902122" y="112513"/>
                    <a:pt x="4985209" y="74924"/>
                  </a:cubicBezTo>
                  <a:cubicBezTo>
                    <a:pt x="5068296" y="37335"/>
                    <a:pt x="4989166" y="-41800"/>
                    <a:pt x="5068296" y="27443"/>
                  </a:cubicBezTo>
                  <a:cubicBezTo>
                    <a:pt x="5147426" y="96686"/>
                    <a:pt x="5353165" y="391462"/>
                    <a:pt x="5459991" y="490380"/>
                  </a:cubicBezTo>
                  <a:cubicBezTo>
                    <a:pt x="5566817" y="589298"/>
                    <a:pt x="5590556" y="628865"/>
                    <a:pt x="5709251" y="620952"/>
                  </a:cubicBezTo>
                  <a:cubicBezTo>
                    <a:pt x="5827946" y="613039"/>
                    <a:pt x="6051489" y="458727"/>
                    <a:pt x="6172163" y="442900"/>
                  </a:cubicBezTo>
                  <a:cubicBezTo>
                    <a:pt x="6292837" y="427073"/>
                    <a:pt x="6433293" y="525991"/>
                    <a:pt x="6433293" y="525991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16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EcoFactor approach to DR at aggregate level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783899" y="1483522"/>
            <a:ext cx="1904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Ideal handling of DR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94725375"/>
              </p:ext>
            </p:extLst>
          </p:nvPr>
        </p:nvGraphicFramePr>
        <p:xfrm>
          <a:off x="4335788" y="1696272"/>
          <a:ext cx="4495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240943" y="2027668"/>
            <a:ext cx="990600" cy="381000"/>
          </a:xfrm>
          <a:prstGeom prst="wedgeRoundRectCallout">
            <a:avLst>
              <a:gd name="adj1" fmla="val 54818"/>
              <a:gd name="adj2" fmla="val 93177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Pre-cooling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8069588" y="2027668"/>
            <a:ext cx="914400" cy="381000"/>
          </a:xfrm>
          <a:prstGeom prst="wedgeRoundRectCallout">
            <a:avLst>
              <a:gd name="adj1" fmla="val -55535"/>
              <a:gd name="adj2" fmla="val 96786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Minimize snapback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002788" y="2865868"/>
            <a:ext cx="1066800" cy="625060"/>
          </a:xfrm>
          <a:prstGeom prst="wedgeRoundRectCallout">
            <a:avLst>
              <a:gd name="adj1" fmla="val 24807"/>
              <a:gd name="adj2" fmla="val -139111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Staged calling of resources</a:t>
            </a:r>
            <a:endParaRPr lang="en-US" sz="1200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174625" y="1553659"/>
            <a:ext cx="4358348" cy="43685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7013" indent="-227013">
              <a:buFont typeface="+mj-lt"/>
              <a:buAutoNum type="arabicPeriod"/>
            </a:pPr>
            <a:r>
              <a:rPr lang="en-US" sz="1600" b="1" dirty="0" smtClean="0"/>
              <a:t>Precooling</a:t>
            </a:r>
            <a:r>
              <a:rPr lang="en-US" sz="1600" dirty="0" smtClean="0"/>
              <a:t>: Makes consumers more comfortable for longer when AC is off increasing event energy savings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1600" b="1" dirty="0" smtClean="0"/>
              <a:t>Staged Resource Calling</a:t>
            </a:r>
            <a:r>
              <a:rPr lang="en-US" sz="1600" dirty="0" smtClean="0"/>
              <a:t>: Calling resources in waves flattens the curve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000" dirty="0" smtClean="0"/>
          </a:p>
          <a:p>
            <a:pPr marL="227013" indent="-227013">
              <a:buFont typeface="+mj-lt"/>
              <a:buAutoNum type="arabicPeriod"/>
            </a:pPr>
            <a:endParaRPr lang="en-US" sz="1600" b="1" dirty="0" smtClean="0"/>
          </a:p>
          <a:p>
            <a:pPr marL="227013" indent="-227013">
              <a:buFont typeface="+mj-lt"/>
              <a:buAutoNum type="arabicPeriod"/>
            </a:pPr>
            <a:endParaRPr lang="en-US" sz="1600" b="1" dirty="0" smtClean="0"/>
          </a:p>
          <a:p>
            <a:pPr marL="227013" indent="-227013">
              <a:buFont typeface="+mj-lt"/>
              <a:buAutoNum type="arabicPeriod"/>
            </a:pPr>
            <a:r>
              <a:rPr lang="en-US" sz="1600" b="1" dirty="0" smtClean="0"/>
              <a:t>Minimize snapback</a:t>
            </a:r>
            <a:r>
              <a:rPr lang="en-US" sz="1600" dirty="0" smtClean="0"/>
              <a:t>: Spread out when consumers turn AC on over 15 minutes so there is no spike</a:t>
            </a:r>
            <a:endParaRPr lang="en-US" sz="1600" dirty="0"/>
          </a:p>
        </p:txBody>
      </p:sp>
      <p:sp>
        <p:nvSpPr>
          <p:cNvPr id="37" name="Freeform 36"/>
          <p:cNvSpPr/>
          <p:nvPr/>
        </p:nvSpPr>
        <p:spPr>
          <a:xfrm>
            <a:off x="2094573" y="2988598"/>
            <a:ext cx="1797539" cy="401167"/>
          </a:xfrm>
          <a:custGeom>
            <a:avLst/>
            <a:gdLst>
              <a:gd name="connsiteX0" fmla="*/ 0 w 1797539"/>
              <a:gd name="connsiteY0" fmla="*/ 540820 h 540820"/>
              <a:gd name="connsiteX1" fmla="*/ 359508 w 1797539"/>
              <a:gd name="connsiteY1" fmla="*/ 439220 h 540820"/>
              <a:gd name="connsiteX2" fmla="*/ 703385 w 1797539"/>
              <a:gd name="connsiteY2" fmla="*/ 157866 h 540820"/>
              <a:gd name="connsiteX3" fmla="*/ 969108 w 1797539"/>
              <a:gd name="connsiteY3" fmla="*/ 1559 h 540820"/>
              <a:gd name="connsiteX4" fmla="*/ 1305169 w 1797539"/>
              <a:gd name="connsiteY4" fmla="*/ 95343 h 540820"/>
              <a:gd name="connsiteX5" fmla="*/ 1516185 w 1797539"/>
              <a:gd name="connsiteY5" fmla="*/ 368882 h 540820"/>
              <a:gd name="connsiteX6" fmla="*/ 1797539 w 1797539"/>
              <a:gd name="connsiteY6" fmla="*/ 533005 h 54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7539" h="540820">
                <a:moveTo>
                  <a:pt x="0" y="540820"/>
                </a:moveTo>
                <a:cubicBezTo>
                  <a:pt x="121138" y="521933"/>
                  <a:pt x="242277" y="503046"/>
                  <a:pt x="359508" y="439220"/>
                </a:cubicBezTo>
                <a:cubicBezTo>
                  <a:pt x="476739" y="375394"/>
                  <a:pt x="601785" y="230809"/>
                  <a:pt x="703385" y="157866"/>
                </a:cubicBezTo>
                <a:cubicBezTo>
                  <a:pt x="804985" y="84923"/>
                  <a:pt x="868811" y="11979"/>
                  <a:pt x="969108" y="1559"/>
                </a:cubicBezTo>
                <a:cubicBezTo>
                  <a:pt x="1069405" y="-8861"/>
                  <a:pt x="1213990" y="34123"/>
                  <a:pt x="1305169" y="95343"/>
                </a:cubicBezTo>
                <a:cubicBezTo>
                  <a:pt x="1396348" y="156563"/>
                  <a:pt x="1434123" y="295938"/>
                  <a:pt x="1516185" y="368882"/>
                </a:cubicBezTo>
                <a:cubicBezTo>
                  <a:pt x="1598247" y="441826"/>
                  <a:pt x="1697893" y="487415"/>
                  <a:pt x="1797539" y="533005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73133" y="3000541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Original Demand: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094573" y="3263009"/>
            <a:ext cx="1981200" cy="0"/>
          </a:xfrm>
          <a:prstGeom prst="line">
            <a:avLst/>
          </a:prstGeom>
          <a:ln w="285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41146" y="3644009"/>
            <a:ext cx="877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Staged DR: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6905" y="4276610"/>
            <a:ext cx="1381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Resulting demand: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094573" y="2882009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2094573" y="3415673"/>
            <a:ext cx="1981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094573" y="3889748"/>
            <a:ext cx="1981200" cy="0"/>
          </a:xfrm>
          <a:prstGeom prst="line">
            <a:avLst/>
          </a:prstGeom>
          <a:ln w="285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094573" y="3508748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094573" y="4042412"/>
            <a:ext cx="1981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94573" y="4524880"/>
            <a:ext cx="1981200" cy="0"/>
          </a:xfrm>
          <a:prstGeom prst="line">
            <a:avLst/>
          </a:prstGeom>
          <a:ln w="285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094573" y="414388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094573" y="4677544"/>
            <a:ext cx="1981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2231343" y="3833347"/>
            <a:ext cx="2199052" cy="286439"/>
          </a:xfrm>
          <a:custGeom>
            <a:avLst/>
            <a:gdLst>
              <a:gd name="connsiteX0" fmla="*/ 0 w 1391138"/>
              <a:gd name="connsiteY0" fmla="*/ 65212 h 286439"/>
              <a:gd name="connsiteX1" fmla="*/ 148492 w 1391138"/>
              <a:gd name="connsiteY1" fmla="*/ 57397 h 286439"/>
              <a:gd name="connsiteX2" fmla="*/ 242277 w 1391138"/>
              <a:gd name="connsiteY2" fmla="*/ 10505 h 286439"/>
              <a:gd name="connsiteX3" fmla="*/ 375138 w 1391138"/>
              <a:gd name="connsiteY3" fmla="*/ 284043 h 286439"/>
              <a:gd name="connsiteX4" fmla="*/ 547077 w 1391138"/>
              <a:gd name="connsiteY4" fmla="*/ 151182 h 286439"/>
              <a:gd name="connsiteX5" fmla="*/ 679938 w 1391138"/>
              <a:gd name="connsiteY5" fmla="*/ 49582 h 286439"/>
              <a:gd name="connsiteX6" fmla="*/ 804984 w 1391138"/>
              <a:gd name="connsiteY6" fmla="*/ 26136 h 286439"/>
              <a:gd name="connsiteX7" fmla="*/ 969107 w 1391138"/>
              <a:gd name="connsiteY7" fmla="*/ 80843 h 286439"/>
              <a:gd name="connsiteX8" fmla="*/ 1391138 w 1391138"/>
              <a:gd name="connsiteY8" fmla="*/ 104289 h 28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1138" h="286439">
                <a:moveTo>
                  <a:pt x="0" y="65212"/>
                </a:moveTo>
                <a:cubicBezTo>
                  <a:pt x="54056" y="65863"/>
                  <a:pt x="108113" y="66515"/>
                  <a:pt x="148492" y="57397"/>
                </a:cubicBezTo>
                <a:cubicBezTo>
                  <a:pt x="188871" y="48279"/>
                  <a:pt x="204503" y="-27269"/>
                  <a:pt x="242277" y="10505"/>
                </a:cubicBezTo>
                <a:cubicBezTo>
                  <a:pt x="280051" y="48279"/>
                  <a:pt x="324338" y="260597"/>
                  <a:pt x="375138" y="284043"/>
                </a:cubicBezTo>
                <a:cubicBezTo>
                  <a:pt x="425938" y="307489"/>
                  <a:pt x="547077" y="151182"/>
                  <a:pt x="547077" y="151182"/>
                </a:cubicBezTo>
                <a:cubicBezTo>
                  <a:pt x="597877" y="112105"/>
                  <a:pt x="636954" y="70423"/>
                  <a:pt x="679938" y="49582"/>
                </a:cubicBezTo>
                <a:cubicBezTo>
                  <a:pt x="722923" y="28741"/>
                  <a:pt x="756789" y="20926"/>
                  <a:pt x="804984" y="26136"/>
                </a:cubicBezTo>
                <a:cubicBezTo>
                  <a:pt x="853179" y="31346"/>
                  <a:pt x="871415" y="67818"/>
                  <a:pt x="969107" y="80843"/>
                </a:cubicBezTo>
                <a:cubicBezTo>
                  <a:pt x="1066799" y="93869"/>
                  <a:pt x="1228968" y="99079"/>
                  <a:pt x="1391138" y="104289"/>
                </a:cubicBezTo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665091" y="2860514"/>
            <a:ext cx="0" cy="183239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993343" y="2860514"/>
            <a:ext cx="0" cy="183239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2092618" y="4456239"/>
            <a:ext cx="1846385" cy="211097"/>
          </a:xfrm>
          <a:custGeom>
            <a:avLst/>
            <a:gdLst>
              <a:gd name="connsiteX0" fmla="*/ 0 w 1969477"/>
              <a:gd name="connsiteY0" fmla="*/ 203282 h 211097"/>
              <a:gd name="connsiteX1" fmla="*/ 336062 w 1969477"/>
              <a:gd name="connsiteY1" fmla="*/ 117313 h 211097"/>
              <a:gd name="connsiteX2" fmla="*/ 484554 w 1969477"/>
              <a:gd name="connsiteY2" fmla="*/ 82 h 211097"/>
              <a:gd name="connsiteX3" fmla="*/ 656493 w 1969477"/>
              <a:gd name="connsiteY3" fmla="*/ 101682 h 211097"/>
              <a:gd name="connsiteX4" fmla="*/ 890954 w 1969477"/>
              <a:gd name="connsiteY4" fmla="*/ 93867 h 211097"/>
              <a:gd name="connsiteX5" fmla="*/ 1055077 w 1969477"/>
              <a:gd name="connsiteY5" fmla="*/ 82 h 211097"/>
              <a:gd name="connsiteX6" fmla="*/ 1203570 w 1969477"/>
              <a:gd name="connsiteY6" fmla="*/ 78236 h 211097"/>
              <a:gd name="connsiteX7" fmla="*/ 1312985 w 1969477"/>
              <a:gd name="connsiteY7" fmla="*/ 125128 h 211097"/>
              <a:gd name="connsiteX8" fmla="*/ 1508370 w 1969477"/>
              <a:gd name="connsiteY8" fmla="*/ 86051 h 211097"/>
              <a:gd name="connsiteX9" fmla="*/ 1656862 w 1969477"/>
              <a:gd name="connsiteY9" fmla="*/ 93867 h 211097"/>
              <a:gd name="connsiteX10" fmla="*/ 1844431 w 1969477"/>
              <a:gd name="connsiteY10" fmla="*/ 187651 h 211097"/>
              <a:gd name="connsiteX11" fmla="*/ 1969477 w 1969477"/>
              <a:gd name="connsiteY11" fmla="*/ 211097 h 2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9477" h="211097">
                <a:moveTo>
                  <a:pt x="0" y="203282"/>
                </a:moveTo>
                <a:cubicBezTo>
                  <a:pt x="127651" y="177231"/>
                  <a:pt x="255303" y="151180"/>
                  <a:pt x="336062" y="117313"/>
                </a:cubicBezTo>
                <a:cubicBezTo>
                  <a:pt x="416821" y="83446"/>
                  <a:pt x="431149" y="2687"/>
                  <a:pt x="484554" y="82"/>
                </a:cubicBezTo>
                <a:cubicBezTo>
                  <a:pt x="537959" y="-2523"/>
                  <a:pt x="588760" y="86051"/>
                  <a:pt x="656493" y="101682"/>
                </a:cubicBezTo>
                <a:cubicBezTo>
                  <a:pt x="724226" y="117313"/>
                  <a:pt x="824523" y="110800"/>
                  <a:pt x="890954" y="93867"/>
                </a:cubicBezTo>
                <a:cubicBezTo>
                  <a:pt x="957385" y="76934"/>
                  <a:pt x="1002974" y="2687"/>
                  <a:pt x="1055077" y="82"/>
                </a:cubicBezTo>
                <a:cubicBezTo>
                  <a:pt x="1107180" y="-2523"/>
                  <a:pt x="1160585" y="57395"/>
                  <a:pt x="1203570" y="78236"/>
                </a:cubicBezTo>
                <a:cubicBezTo>
                  <a:pt x="1246555" y="99077"/>
                  <a:pt x="1262185" y="123825"/>
                  <a:pt x="1312985" y="125128"/>
                </a:cubicBezTo>
                <a:cubicBezTo>
                  <a:pt x="1363785" y="126430"/>
                  <a:pt x="1451057" y="91261"/>
                  <a:pt x="1508370" y="86051"/>
                </a:cubicBezTo>
                <a:cubicBezTo>
                  <a:pt x="1565683" y="80841"/>
                  <a:pt x="1600852" y="76934"/>
                  <a:pt x="1656862" y="93867"/>
                </a:cubicBezTo>
                <a:cubicBezTo>
                  <a:pt x="1712872" y="110800"/>
                  <a:pt x="1792329" y="168113"/>
                  <a:pt x="1844431" y="187651"/>
                </a:cubicBezTo>
                <a:cubicBezTo>
                  <a:pt x="1896534" y="207189"/>
                  <a:pt x="1933005" y="209143"/>
                  <a:pt x="1969477" y="211097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lus 53"/>
          <p:cNvSpPr/>
          <p:nvPr/>
        </p:nvSpPr>
        <p:spPr>
          <a:xfrm>
            <a:off x="1441317" y="3361767"/>
            <a:ext cx="209641" cy="19734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qual 54"/>
          <p:cNvSpPr/>
          <p:nvPr/>
        </p:nvSpPr>
        <p:spPr>
          <a:xfrm>
            <a:off x="1442328" y="3976566"/>
            <a:ext cx="208630" cy="249242"/>
          </a:xfrm>
          <a:prstGeom prst="mathEqual">
            <a:avLst>
              <a:gd name="adj1" fmla="val 14113"/>
              <a:gd name="adj2" fmla="val 1176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561165" y="3836323"/>
            <a:ext cx="1774623" cy="286439"/>
          </a:xfrm>
          <a:custGeom>
            <a:avLst/>
            <a:gdLst>
              <a:gd name="connsiteX0" fmla="*/ 0 w 1391138"/>
              <a:gd name="connsiteY0" fmla="*/ 65212 h 286439"/>
              <a:gd name="connsiteX1" fmla="*/ 148492 w 1391138"/>
              <a:gd name="connsiteY1" fmla="*/ 57397 h 286439"/>
              <a:gd name="connsiteX2" fmla="*/ 242277 w 1391138"/>
              <a:gd name="connsiteY2" fmla="*/ 10505 h 286439"/>
              <a:gd name="connsiteX3" fmla="*/ 375138 w 1391138"/>
              <a:gd name="connsiteY3" fmla="*/ 284043 h 286439"/>
              <a:gd name="connsiteX4" fmla="*/ 547077 w 1391138"/>
              <a:gd name="connsiteY4" fmla="*/ 151182 h 286439"/>
              <a:gd name="connsiteX5" fmla="*/ 679938 w 1391138"/>
              <a:gd name="connsiteY5" fmla="*/ 49582 h 286439"/>
              <a:gd name="connsiteX6" fmla="*/ 804984 w 1391138"/>
              <a:gd name="connsiteY6" fmla="*/ 26136 h 286439"/>
              <a:gd name="connsiteX7" fmla="*/ 969107 w 1391138"/>
              <a:gd name="connsiteY7" fmla="*/ 80843 h 286439"/>
              <a:gd name="connsiteX8" fmla="*/ 1391138 w 1391138"/>
              <a:gd name="connsiteY8" fmla="*/ 104289 h 28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1138" h="286439">
                <a:moveTo>
                  <a:pt x="0" y="65212"/>
                </a:moveTo>
                <a:cubicBezTo>
                  <a:pt x="54056" y="65863"/>
                  <a:pt x="108113" y="66515"/>
                  <a:pt x="148492" y="57397"/>
                </a:cubicBezTo>
                <a:cubicBezTo>
                  <a:pt x="188871" y="48279"/>
                  <a:pt x="204503" y="-27269"/>
                  <a:pt x="242277" y="10505"/>
                </a:cubicBezTo>
                <a:cubicBezTo>
                  <a:pt x="280051" y="48279"/>
                  <a:pt x="324338" y="260597"/>
                  <a:pt x="375138" y="284043"/>
                </a:cubicBezTo>
                <a:cubicBezTo>
                  <a:pt x="425938" y="307489"/>
                  <a:pt x="547077" y="151182"/>
                  <a:pt x="547077" y="151182"/>
                </a:cubicBezTo>
                <a:cubicBezTo>
                  <a:pt x="597877" y="112105"/>
                  <a:pt x="636954" y="70423"/>
                  <a:pt x="679938" y="49582"/>
                </a:cubicBezTo>
                <a:cubicBezTo>
                  <a:pt x="722923" y="28741"/>
                  <a:pt x="756789" y="20926"/>
                  <a:pt x="804984" y="26136"/>
                </a:cubicBezTo>
                <a:cubicBezTo>
                  <a:pt x="853179" y="31346"/>
                  <a:pt x="871415" y="67818"/>
                  <a:pt x="969107" y="80843"/>
                </a:cubicBezTo>
                <a:cubicBezTo>
                  <a:pt x="1066799" y="93869"/>
                  <a:pt x="1228968" y="99079"/>
                  <a:pt x="1391138" y="104289"/>
                </a:cubicBezTo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>
            <a:off x="2900322" y="3860551"/>
            <a:ext cx="1530074" cy="286439"/>
          </a:xfrm>
          <a:custGeom>
            <a:avLst/>
            <a:gdLst>
              <a:gd name="connsiteX0" fmla="*/ 0 w 1391138"/>
              <a:gd name="connsiteY0" fmla="*/ 65212 h 286439"/>
              <a:gd name="connsiteX1" fmla="*/ 148492 w 1391138"/>
              <a:gd name="connsiteY1" fmla="*/ 57397 h 286439"/>
              <a:gd name="connsiteX2" fmla="*/ 242277 w 1391138"/>
              <a:gd name="connsiteY2" fmla="*/ 10505 h 286439"/>
              <a:gd name="connsiteX3" fmla="*/ 375138 w 1391138"/>
              <a:gd name="connsiteY3" fmla="*/ 284043 h 286439"/>
              <a:gd name="connsiteX4" fmla="*/ 547077 w 1391138"/>
              <a:gd name="connsiteY4" fmla="*/ 151182 h 286439"/>
              <a:gd name="connsiteX5" fmla="*/ 679938 w 1391138"/>
              <a:gd name="connsiteY5" fmla="*/ 49582 h 286439"/>
              <a:gd name="connsiteX6" fmla="*/ 804984 w 1391138"/>
              <a:gd name="connsiteY6" fmla="*/ 26136 h 286439"/>
              <a:gd name="connsiteX7" fmla="*/ 969107 w 1391138"/>
              <a:gd name="connsiteY7" fmla="*/ 80843 h 286439"/>
              <a:gd name="connsiteX8" fmla="*/ 1391138 w 1391138"/>
              <a:gd name="connsiteY8" fmla="*/ 104289 h 28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1138" h="286439">
                <a:moveTo>
                  <a:pt x="0" y="65212"/>
                </a:moveTo>
                <a:cubicBezTo>
                  <a:pt x="54056" y="65863"/>
                  <a:pt x="108113" y="66515"/>
                  <a:pt x="148492" y="57397"/>
                </a:cubicBezTo>
                <a:cubicBezTo>
                  <a:pt x="188871" y="48279"/>
                  <a:pt x="204503" y="-27269"/>
                  <a:pt x="242277" y="10505"/>
                </a:cubicBezTo>
                <a:cubicBezTo>
                  <a:pt x="280051" y="48279"/>
                  <a:pt x="324338" y="260597"/>
                  <a:pt x="375138" y="284043"/>
                </a:cubicBezTo>
                <a:cubicBezTo>
                  <a:pt x="425938" y="307489"/>
                  <a:pt x="547077" y="151182"/>
                  <a:pt x="547077" y="151182"/>
                </a:cubicBezTo>
                <a:cubicBezTo>
                  <a:pt x="597877" y="112105"/>
                  <a:pt x="636954" y="70423"/>
                  <a:pt x="679938" y="49582"/>
                </a:cubicBezTo>
                <a:cubicBezTo>
                  <a:pt x="722923" y="28741"/>
                  <a:pt x="756789" y="20926"/>
                  <a:pt x="804984" y="26136"/>
                </a:cubicBezTo>
                <a:cubicBezTo>
                  <a:pt x="853179" y="31346"/>
                  <a:pt x="871415" y="67818"/>
                  <a:pt x="969107" y="80843"/>
                </a:cubicBezTo>
                <a:cubicBezTo>
                  <a:pt x="1066799" y="93869"/>
                  <a:pt x="1228968" y="99079"/>
                  <a:pt x="1391138" y="104289"/>
                </a:cubicBezTo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mPowered</a:t>
            </a:r>
            <a:r>
              <a:rPr lang="en-US" dirty="0" smtClean="0"/>
              <a:t> M&amp;V(*) results – Customer Sat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sz="quarter" idx="13"/>
          </p:nvPr>
        </p:nvSpPr>
        <p:spPr>
          <a:xfrm>
            <a:off x="457200" y="1125538"/>
            <a:ext cx="8229600" cy="4544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Drove </a:t>
            </a:r>
            <a:r>
              <a:rPr lang="en-US" sz="2400" dirty="0">
                <a:solidFill>
                  <a:srgbClr val="92D050"/>
                </a:solidFill>
              </a:rPr>
              <a:t>Sustained Participation and High Customer </a:t>
            </a:r>
            <a:r>
              <a:rPr lang="en-US" sz="2400" dirty="0" smtClean="0">
                <a:solidFill>
                  <a:srgbClr val="92D050"/>
                </a:solidFill>
              </a:rPr>
              <a:t>Satisfaction</a:t>
            </a:r>
          </a:p>
          <a:p>
            <a:pPr marL="466725" indent="-355600"/>
            <a:r>
              <a:rPr lang="en-US" sz="2800" dirty="0">
                <a:solidFill>
                  <a:schemeClr val="tx1"/>
                </a:solidFill>
              </a:rPr>
              <a:t>86% overall customer satisfaction rating</a:t>
            </a:r>
          </a:p>
          <a:p>
            <a:pPr marL="466725" indent="-355600"/>
            <a:r>
              <a:rPr lang="en-US" sz="2800" dirty="0">
                <a:solidFill>
                  <a:schemeClr val="tx1"/>
                </a:solidFill>
              </a:rPr>
              <a:t>Sustained </a:t>
            </a:r>
            <a:r>
              <a:rPr lang="en-US" sz="2800" dirty="0" smtClean="0">
                <a:solidFill>
                  <a:schemeClr val="tx1"/>
                </a:solidFill>
              </a:rPr>
              <a:t>customer </a:t>
            </a:r>
            <a:r>
              <a:rPr lang="en-US" sz="2800" dirty="0">
                <a:solidFill>
                  <a:schemeClr val="tx1"/>
                </a:solidFill>
              </a:rPr>
              <a:t>participation in 28 DR events in </a:t>
            </a:r>
            <a:r>
              <a:rPr lang="en-US" sz="2800" dirty="0" smtClean="0">
                <a:solidFill>
                  <a:schemeClr val="tx1"/>
                </a:solidFill>
              </a:rPr>
              <a:t>2013 and in 2014 </a:t>
            </a:r>
          </a:p>
          <a:p>
            <a:pPr marL="750888" lvl="1" indent="-355600"/>
            <a:r>
              <a:rPr lang="en-US" sz="2000" dirty="0" smtClean="0">
                <a:solidFill>
                  <a:schemeClr val="tx1"/>
                </a:solidFill>
              </a:rPr>
              <a:t>Including </a:t>
            </a:r>
            <a:r>
              <a:rPr lang="en-US" sz="2000" dirty="0">
                <a:solidFill>
                  <a:schemeClr val="tx1"/>
                </a:solidFill>
              </a:rPr>
              <a:t>a stretch of </a:t>
            </a:r>
            <a:r>
              <a:rPr lang="en-US" sz="2000" dirty="0" smtClean="0">
                <a:solidFill>
                  <a:schemeClr val="tx1"/>
                </a:solidFill>
              </a:rPr>
              <a:t>8 consecutive </a:t>
            </a:r>
            <a:r>
              <a:rPr lang="en-US" sz="2000" dirty="0">
                <a:solidFill>
                  <a:schemeClr val="tx1"/>
                </a:solidFill>
              </a:rPr>
              <a:t>days with DR </a:t>
            </a:r>
            <a:r>
              <a:rPr lang="en-US" sz="2000" dirty="0" smtClean="0">
                <a:solidFill>
                  <a:schemeClr val="tx1"/>
                </a:solidFill>
              </a:rPr>
              <a:t>events in 2013</a:t>
            </a:r>
            <a:endParaRPr lang="en-US" sz="2000" dirty="0">
              <a:solidFill>
                <a:schemeClr val="tx1"/>
              </a:solidFill>
            </a:endParaRPr>
          </a:p>
          <a:p>
            <a:pPr marL="466725" indent="-355600"/>
            <a:r>
              <a:rPr lang="en-US" sz="2800" dirty="0">
                <a:solidFill>
                  <a:schemeClr val="tx1"/>
                </a:solidFill>
              </a:rPr>
              <a:t>12% fewer Manual Overrides than next-best performing </a:t>
            </a:r>
            <a:r>
              <a:rPr lang="en-US" sz="2800" dirty="0" smtClean="0">
                <a:solidFill>
                  <a:schemeClr val="tx1"/>
                </a:solidFill>
              </a:rPr>
              <a:t>residential two-way PCT program </a:t>
            </a:r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dirty="0" smtClean="0">
                <a:solidFill>
                  <a:schemeClr val="tx1"/>
                </a:solidFill>
              </a:rPr>
              <a:t>report</a:t>
            </a:r>
          </a:p>
          <a:p>
            <a:pPr marL="466725" indent="-355600"/>
            <a:r>
              <a:rPr lang="en-US" sz="2800" dirty="0" smtClean="0">
                <a:solidFill>
                  <a:schemeClr val="tx1"/>
                </a:solidFill>
              </a:rPr>
              <a:t>$100/year in savings (635 kWh + 18 </a:t>
            </a:r>
            <a:r>
              <a:rPr lang="en-US" sz="2800" dirty="0" err="1" smtClean="0">
                <a:solidFill>
                  <a:schemeClr val="tx1"/>
                </a:solidFill>
              </a:rPr>
              <a:t>Therms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8125" y="5771039"/>
            <a:ext cx="5318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(*) Independent Measurement and Verification report published by ADM associates, submitted to PUCN in 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_PD_template">
  <a:themeElements>
    <a:clrScheme name="EcoFactor">
      <a:dk1>
        <a:srgbClr val="000000"/>
      </a:dk1>
      <a:lt1>
        <a:srgbClr val="FFFFFF"/>
      </a:lt1>
      <a:dk2>
        <a:srgbClr val="343E48"/>
      </a:dk2>
      <a:lt2>
        <a:srgbClr val="FFC000"/>
      </a:lt2>
      <a:accent1>
        <a:srgbClr val="006C1F"/>
      </a:accent1>
      <a:accent2>
        <a:srgbClr val="FC4C03"/>
      </a:accent2>
      <a:accent3>
        <a:srgbClr val="1CB7E3"/>
      </a:accent3>
      <a:accent4>
        <a:srgbClr val="92D050"/>
      </a:accent4>
      <a:accent5>
        <a:srgbClr val="1AAF87"/>
      </a:accent5>
      <a:accent6>
        <a:srgbClr val="2D6BAC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EF_PD_template.potx</Template>
  <TotalTime>6285</TotalTime>
  <Words>580</Words>
  <Application>Microsoft Office PowerPoint</Application>
  <PresentationFormat>On-screen Show (4:3)</PresentationFormat>
  <Paragraphs>120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EF_PD_template</vt:lpstr>
      <vt:lpstr>Residential IDSM program in Nevada Energy Territory</vt:lpstr>
      <vt:lpstr>NV Energy mPowered program</vt:lpstr>
      <vt:lpstr>Program Objectives</vt:lpstr>
      <vt:lpstr>mPowered Program Incentives</vt:lpstr>
      <vt:lpstr>mPowered in NV Energy website</vt:lpstr>
      <vt:lpstr>Traditional thermostat-based DR</vt:lpstr>
      <vt:lpstr>EcoFactor’s occupant-centric approach to DR</vt:lpstr>
      <vt:lpstr>EcoFactor approach to DR at aggregate level</vt:lpstr>
      <vt:lpstr>mPowered M&amp;V(*) results – Customer Sat</vt:lpstr>
      <vt:lpstr>mPowered M&amp;V results – Utility Value Add</vt:lpstr>
      <vt:lpstr>Integrated Demand Side Management works</vt:lpstr>
      <vt:lpstr>EcoFactor’s Smarts-as-a-Service approach 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COX and EcoFactor</dc:title>
  <dc:creator>Hymes, Kelly A.</dc:creator>
  <cp:lastModifiedBy>Hymes, Kelly A.</cp:lastModifiedBy>
  <cp:revision>90</cp:revision>
  <dcterms:modified xsi:type="dcterms:W3CDTF">2015-02-20T02:33:16Z</dcterms:modified>
</cp:coreProperties>
</file>