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432" r:id="rId3"/>
    <p:sldId id="433" r:id="rId4"/>
    <p:sldId id="336" r:id="rId5"/>
    <p:sldId id="407" r:id="rId6"/>
    <p:sldId id="421" r:id="rId7"/>
    <p:sldId id="422" r:id="rId8"/>
    <p:sldId id="423" r:id="rId9"/>
    <p:sldId id="415" r:id="rId10"/>
    <p:sldId id="424" r:id="rId11"/>
    <p:sldId id="425" r:id="rId12"/>
    <p:sldId id="434" r:id="rId13"/>
    <p:sldId id="427" r:id="rId14"/>
    <p:sldId id="428" r:id="rId15"/>
    <p:sldId id="419" r:id="rId16"/>
    <p:sldId id="436" r:id="rId17"/>
    <p:sldId id="437" r:id="rId18"/>
    <p:sldId id="438" r:id="rId19"/>
    <p:sldId id="431" r:id="rId20"/>
    <p:sldId id="429" r:id="rId21"/>
    <p:sldId id="430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9B"/>
    <a:srgbClr val="E8E6C6"/>
    <a:srgbClr val="51DE61"/>
    <a:srgbClr val="FFCC99"/>
    <a:srgbClr val="59EDD1"/>
    <a:srgbClr val="FF0000"/>
    <a:srgbClr val="3333FF"/>
    <a:srgbClr val="333399"/>
    <a:srgbClr val="DDDD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4" autoAdjust="0"/>
    <p:restoredTop sz="86081" autoAdjust="0"/>
  </p:normalViewPr>
  <p:slideViewPr>
    <p:cSldViewPr>
      <p:cViewPr>
        <p:scale>
          <a:sx n="80" d="100"/>
          <a:sy n="80" d="100"/>
        </p:scale>
        <p:origin x="-576" y="-3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50" cy="464976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99" y="1"/>
            <a:ext cx="3038150" cy="464976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pPr>
              <a:defRPr/>
            </a:pPr>
            <a:fld id="{EB499BAC-35D5-45CA-94F6-542EF6B3D240}" type="datetimeFigureOut">
              <a:rPr lang="en-US"/>
              <a:pPr>
                <a:defRPr/>
              </a:pPr>
              <a:t>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65"/>
            <a:ext cx="3038150" cy="464976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99" y="8829865"/>
            <a:ext cx="3038150" cy="464976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pPr>
              <a:defRPr/>
            </a:pPr>
            <a:fld id="{AB63B67E-863C-4D2D-9307-228C170A0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10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50" cy="464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99" y="1"/>
            <a:ext cx="3038150" cy="464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1" y="4415712"/>
            <a:ext cx="5607699" cy="41832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65"/>
            <a:ext cx="3038150" cy="464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99" y="8829865"/>
            <a:ext cx="3038150" cy="464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1201472-7E79-488F-8DA1-E6A9A0EA1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37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19" indent="-2911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44" indent="-2329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01" indent="-2329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58" indent="-2329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15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73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3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787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D9F5404-EB90-476F-9CDB-0F4E3BA26F27}" type="slidenum">
              <a:rPr lang="en-US" smtClean="0"/>
              <a:pPr eaLnBrk="1" hangingPunct="1">
                <a:defRPr/>
              </a:pPr>
              <a:t>3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C1B6E-ABA2-4B65-B551-82EC6208D64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39" indent="-2911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21" indent="-23290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329" indent="-23290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137" indent="-23290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1945" indent="-232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754" indent="-232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562" indent="-232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370" indent="-232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D9F5404-EB90-476F-9CDB-0F4E3BA26F27}" type="slidenum">
              <a:rPr lang="en-US" smtClean="0"/>
              <a:pPr eaLnBrk="1" hangingPunct="1">
                <a:defRPr/>
              </a:pPr>
              <a:t>5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B6AB2-F901-3646-931A-0431BFB13E89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16315-B676-F14E-AD2D-160B4271541B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AAC0C-63FF-F04B-BC9D-4BA7940D19B3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mbria" charset="0"/>
              </a:rPr>
              <a:t>If information is complicated or takes time to find, customers will lose interest, and try Google instead.</a:t>
            </a:r>
          </a:p>
          <a:p>
            <a:pPr>
              <a:defRPr/>
            </a:pPr>
            <a:r>
              <a:rPr lang="en-US" dirty="0" smtClean="0">
                <a:latin typeface="Cambria" charset="0"/>
              </a:rPr>
              <a:t>when we want to present something more complicated – more choice, more measures, and/or more money invested, it is difficult to accomplish effectively without a one-on-one interaction. – But one-on-one is not a scalable solution for small commercial or residential segments.</a:t>
            </a:r>
          </a:p>
          <a:p>
            <a:pPr>
              <a:defRPr/>
            </a:pPr>
            <a:r>
              <a:rPr lang="en-US" dirty="0" smtClean="0">
                <a:latin typeface="Cambria" charset="0"/>
              </a:rPr>
              <a:t>The IOU marketing goal is to equip the customer with the </a:t>
            </a:r>
            <a:r>
              <a:rPr lang="en-US" i="1" dirty="0" smtClean="0">
                <a:latin typeface="Cambria" charset="0"/>
              </a:rPr>
              <a:t>tools and education </a:t>
            </a:r>
            <a:r>
              <a:rPr lang="en-US" dirty="0" smtClean="0">
                <a:latin typeface="Cambria" charset="0"/>
              </a:rPr>
              <a:t>to formulate an energy strategy that makes sense for their particular situation.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ea typeface="ＭＳ Ｐゴシック" pitchFamily="34" charset="-128"/>
              </a:rPr>
              <a:t>Estimated EE incremental avoided costs included were: $479 million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ea typeface="ＭＳ Ｐゴシック" pitchFamily="34" charset="-128"/>
              </a:rPr>
              <a:t>Estimated DR incremental avoided costs included were: $446 million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ea typeface="ＭＳ Ｐゴシック" pitchFamily="34" charset="-128"/>
              </a:rPr>
              <a:t>60% of non res are on time</a:t>
            </a:r>
            <a:r>
              <a:rPr lang="en-US" altLang="en-US" sz="1600" baseline="0" dirty="0" smtClean="0">
                <a:ea typeface="ＭＳ Ｐゴシック" pitchFamily="34" charset="-128"/>
              </a:rPr>
              <a:t> variant/dynamic pricing.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01472-7E79-488F-8DA1-E6A9A0EA1C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1600" i="1" dirty="0" smtClean="0">
                <a:ea typeface="ＭＳ Ｐゴシック" pitchFamily="34" charset="-128"/>
              </a:rPr>
              <a:t>Building integrated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Building integrated graphic display (new and existing homes)</a:t>
            </a:r>
          </a:p>
          <a:p>
            <a:pPr lvl="2"/>
            <a:r>
              <a:rPr lang="en-US" altLang="en-US" sz="800" dirty="0" smtClean="0">
                <a:ea typeface="ＭＳ Ｐゴシック" pitchFamily="34" charset="-128"/>
              </a:rPr>
              <a:t>HANs reduce energy consumption by 6.5% 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Assumes 10% of new homes have IHDs installed (new homes)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Assumes adoption rate starts at .5% and grows .5% annually (existing)</a:t>
            </a:r>
          </a:p>
          <a:p>
            <a:pPr lvl="1"/>
            <a:r>
              <a:rPr lang="en-US" altLang="en-US" sz="1600" i="1" dirty="0" smtClean="0">
                <a:ea typeface="ＭＳ Ｐゴシック" pitchFamily="34" charset="-128"/>
              </a:rPr>
              <a:t>Handheld: 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Assumes existing products modified to receive </a:t>
            </a:r>
            <a:r>
              <a:rPr lang="en-US" altLang="en-US" sz="1200" dirty="0" err="1" smtClean="0">
                <a:ea typeface="ＭＳ Ｐゴシック" pitchFamily="34" charset="-128"/>
              </a:rPr>
              <a:t>Zigbee</a:t>
            </a:r>
            <a:r>
              <a:rPr lang="en-US" altLang="en-US" sz="1200" dirty="0" smtClean="0">
                <a:ea typeface="ＭＳ Ｐゴシック" pitchFamily="34" charset="-128"/>
              </a:rPr>
              <a:t> signals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Assumes customers using these reduce energy consumption by 6.5%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“May</a:t>
            </a:r>
            <a:r>
              <a:rPr lang="en-US" altLang="en-US" sz="1200" baseline="0" dirty="0" smtClean="0">
                <a:ea typeface="ＭＳ Ｐゴシック" pitchFamily="34" charset="-128"/>
              </a:rPr>
              <a:t> integrate sales with other DR and EE programs” </a:t>
            </a:r>
            <a:endParaRPr lang="en-US" altLang="en-US" sz="1200" dirty="0" smtClean="0">
              <a:ea typeface="ＭＳ Ｐゴシック" pitchFamily="34" charset="-128"/>
            </a:endParaRPr>
          </a:p>
          <a:p>
            <a:pPr lvl="1"/>
            <a:r>
              <a:rPr lang="en-US" altLang="en-US" sz="1600" i="1" dirty="0" smtClean="0">
                <a:ea typeface="ＭＳ Ｐゴシック" pitchFamily="34" charset="-128"/>
              </a:rPr>
              <a:t>PC Based Graphical Display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Assumes customers connect a PC to HAN to access real time information, which reduces customers energy consumption by 6.5%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Assumes </a:t>
            </a:r>
            <a:r>
              <a:rPr lang="en-US" altLang="en-US" sz="1200" dirty="0" err="1" smtClean="0">
                <a:ea typeface="ＭＳ Ｐゴシック" pitchFamily="34" charset="-128"/>
              </a:rPr>
              <a:t>Zigbeen</a:t>
            </a:r>
            <a:r>
              <a:rPr lang="en-US" altLang="en-US" sz="1200" dirty="0" smtClean="0">
                <a:ea typeface="ＭＳ Ｐゴシック" pitchFamily="34" charset="-128"/>
              </a:rPr>
              <a:t> radio device to link PC to HAN is $15, and is included in business case 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Assume downloadable software from SCE, in addition to services from 3</a:t>
            </a:r>
            <a:r>
              <a:rPr lang="en-US" altLang="en-US" sz="1200" baseline="30000" dirty="0" smtClean="0">
                <a:ea typeface="ＭＳ Ｐゴシック" pitchFamily="34" charset="-128"/>
              </a:rPr>
              <a:t>rd</a:t>
            </a:r>
            <a:r>
              <a:rPr lang="en-US" altLang="en-US" sz="1200" dirty="0" smtClean="0">
                <a:ea typeface="ＭＳ Ｐゴシック" pitchFamily="34" charset="-128"/>
              </a:rPr>
              <a:t> parties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Outreach to customer via integrated product marketing of ‘bundles’ targeted to customer personas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Assume a 1% penetration rate (2009) and a 1% growth rate/year</a:t>
            </a:r>
          </a:p>
          <a:p>
            <a:pPr lvl="2"/>
            <a:endParaRPr lang="en-US" altLang="en-US" sz="1200" dirty="0" smtClean="0">
              <a:ea typeface="ＭＳ Ｐゴシック" pitchFamily="34" charset="-128"/>
            </a:endParaRPr>
          </a:p>
          <a:p>
            <a:r>
              <a:rPr lang="en-US" dirty="0" smtClean="0"/>
              <a:t>Like PG&amp;E,</a:t>
            </a:r>
            <a:r>
              <a:rPr lang="en-US" baseline="0" dirty="0" smtClean="0"/>
              <a:t> assumed a PCT voluntary (new construction and retrofit) and Peak Time Rebate programs</a:t>
            </a:r>
          </a:p>
          <a:p>
            <a:r>
              <a:rPr lang="en-US" baseline="0" dirty="0" smtClean="0"/>
              <a:t>PCT: Raise enrollment cap to 350,000, and assume a sign up rat3e of 70,000 customers per year</a:t>
            </a:r>
          </a:p>
          <a:p>
            <a:r>
              <a:rPr lang="en-US" baseline="0" dirty="0" smtClean="0"/>
              <a:t>Assumed rebates offered: </a:t>
            </a:r>
          </a:p>
          <a:p>
            <a:r>
              <a:rPr lang="en-US" baseline="0" dirty="0" smtClean="0"/>
              <a:t>2012: $125 PCT rebate, targeting 50% home builders and 50% retrofit companies</a:t>
            </a:r>
          </a:p>
          <a:p>
            <a:r>
              <a:rPr lang="en-US" baseline="0" dirty="0" smtClean="0"/>
              <a:t>2012-2032, SCE assumes: starting in 2012, Title 24 will require customers of new construction and HVAC retrofits to install a HAN-enabled PCT; if there is no Title 24 requirement, SCE will provide a $50 rebate toward the PCT; penetration is 84% new homes and 50% retrofit companies.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01472-7E79-488F-8DA1-E6A9A0EA1C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8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931C-1377-49BA-AF03-A76090340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25599-B5C0-4B94-BD8E-DAAB1B041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7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BA70-8B4A-4CFE-BFB6-2E3EE9C12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8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FEFB-6D41-4D50-8117-DBC37DC0D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4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354013" y="0"/>
            <a:ext cx="8789987" cy="6858000"/>
          </a:xfrm>
          <a:prstGeom prst="rect">
            <a:avLst/>
          </a:prstGeom>
          <a:solidFill>
            <a:srgbClr val="303E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Arc 30"/>
          <p:cNvSpPr>
            <a:spLocks/>
          </p:cNvSpPr>
          <p:nvPr userDrawn="1"/>
        </p:nvSpPr>
        <p:spPr bwMode="auto">
          <a:xfrm rot="10798319" flipH="1">
            <a:off x="0" y="0"/>
            <a:ext cx="9145588" cy="685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EEE9E2"/>
          </a:solidFill>
          <a:ln w="76200">
            <a:solidFill>
              <a:srgbClr val="6F8F1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dirty="0">
              <a:solidFill>
                <a:srgbClr val="635845"/>
              </a:solidFill>
              <a:cs typeface="+mn-cs"/>
            </a:endParaRPr>
          </a:p>
        </p:txBody>
      </p:sp>
      <p:pic>
        <p:nvPicPr>
          <p:cNvPr id="6" name="Picture 31" descr="Evergreen_Economi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7350"/>
            <a:ext cx="117951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5250" y="6386513"/>
            <a:ext cx="8780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rgbClr val="F4FAE2"/>
                </a:solidFill>
                <a:latin typeface="Cambria" charset="0"/>
                <a:cs typeface="+mn-cs"/>
              </a:rPr>
              <a:t>EvergreenEcon.com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ctrTitle"/>
          </p:nvPr>
        </p:nvSpPr>
        <p:spPr bwMode="gray">
          <a:xfrm>
            <a:off x="1014413" y="2351088"/>
            <a:ext cx="7058025" cy="77946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04888" y="3132138"/>
            <a:ext cx="5722937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072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2361-C7E3-6640-B2D1-0783A4EF3E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13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C601-6AC1-A744-82E9-E53B0C83C5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2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7121F-FC5B-5949-9C13-298E7478B0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8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5388D-C5F6-F54A-AE1F-6143AEB32D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95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6F635-560D-7647-8C81-96D8DE0E14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26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2CFE-C147-5F4B-9769-F718BF1D13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1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FB16-6E95-4033-926B-13AF11579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8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195D-1ACF-4241-B264-7BD795D47D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0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D0496-4042-644B-9799-C6D7005FC6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60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4637-6B99-A946-8AA8-9457E1E8B2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47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F5BF-BCF0-8B4B-AD0E-81F7C6D371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4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EE00-E70C-4C6E-A16F-684C0E9E9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77E2-880C-471F-80A7-238333063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2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EF1E-6950-4B96-B249-F152A8159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3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4ECB6-59E4-47CC-A335-BDB0C4CB8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A253-E087-4E4E-BF63-8189E61BE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8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A908-05A7-4427-9700-BB1973056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6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8CA90-D39C-488D-B7A4-F9231C3F5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8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_officialState_v4_sea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5225"/>
            <a:ext cx="3886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1676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079C210A-D266-4365-8A05-5B886F95B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3333FF"/>
          </a:solidFill>
          <a:latin typeface="Arial" charset="0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97452">
              <a:alpha val="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98438"/>
            <a:ext cx="7342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303E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85B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 userDrawn="1"/>
        </p:nvSpPr>
        <p:spPr bwMode="auto">
          <a:xfrm>
            <a:off x="7851775" y="365125"/>
            <a:ext cx="822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0" name="Picture 45" descr="Evergreen_Economics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6850"/>
            <a:ext cx="7223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4" name="Line 46"/>
          <p:cNvSpPr>
            <a:spLocks noChangeShapeType="1"/>
          </p:cNvSpPr>
          <p:nvPr userDrawn="1"/>
        </p:nvSpPr>
        <p:spPr bwMode="auto">
          <a:xfrm>
            <a:off x="1362075" y="847725"/>
            <a:ext cx="7324725" cy="0"/>
          </a:xfrm>
          <a:prstGeom prst="line">
            <a:avLst/>
          </a:prstGeom>
          <a:noFill/>
          <a:ln w="9525">
            <a:solidFill>
              <a:srgbClr val="918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215" name="Rectangle 47"/>
          <p:cNvSpPr>
            <a:spLocks noChangeArrowheads="1"/>
          </p:cNvSpPr>
          <p:nvPr userDrawn="1"/>
        </p:nvSpPr>
        <p:spPr bwMode="auto">
          <a:xfrm>
            <a:off x="0" y="6615113"/>
            <a:ext cx="9144000" cy="61912"/>
          </a:xfrm>
          <a:prstGeom prst="rect">
            <a:avLst/>
          </a:prstGeom>
          <a:solidFill>
            <a:srgbClr val="4039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216" name="Line 48"/>
          <p:cNvSpPr>
            <a:spLocks noChangeShapeType="1"/>
          </p:cNvSpPr>
          <p:nvPr userDrawn="1"/>
        </p:nvSpPr>
        <p:spPr bwMode="auto">
          <a:xfrm>
            <a:off x="0" y="6686550"/>
            <a:ext cx="9144000" cy="0"/>
          </a:xfrm>
          <a:prstGeom prst="line">
            <a:avLst/>
          </a:prstGeom>
          <a:noFill/>
          <a:ln w="19050">
            <a:solidFill>
              <a:srgbClr val="6F8F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21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6653213"/>
            <a:ext cx="815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algn="r">
              <a:defRPr/>
            </a:pPr>
            <a:fld id="{F3EA5346-E001-D249-BA45-D2887BA4F1D3}" type="slidenum">
              <a:rPr lang="en-US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8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5D0E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5D0E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85D0E"/>
          </a:solidFill>
          <a:latin typeface="Cambri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85D0E"/>
          </a:solidFill>
          <a:latin typeface="Cambri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85D0E"/>
          </a:solidFill>
          <a:latin typeface="Cambri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85D0E"/>
          </a:solidFill>
          <a:latin typeface="Cambri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defRPr b="1">
          <a:solidFill>
            <a:srgbClr val="485D0E"/>
          </a:solidFill>
          <a:latin typeface="+mn-lt"/>
          <a:ea typeface="+mn-ea"/>
          <a:cs typeface="ＭＳ Ｐゴシック" charset="0"/>
        </a:defRPr>
      </a:lvl1pPr>
      <a:lvl2pPr marL="287338" indent="-1730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Char char="•"/>
        <a:defRPr sz="1400">
          <a:solidFill>
            <a:schemeClr val="tx1"/>
          </a:solidFill>
          <a:latin typeface="+mn-lt"/>
          <a:ea typeface="+mn-ea"/>
        </a:defRPr>
      </a:lvl2pPr>
      <a:lvl3pPr marL="565150" indent="-16351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Symbol" charset="0"/>
        <a:buChar char="-"/>
        <a:defRPr sz="1200">
          <a:solidFill>
            <a:schemeClr val="tx1"/>
          </a:solidFill>
          <a:latin typeface="+mn-lt"/>
          <a:ea typeface="+mn-ea"/>
        </a:defRPr>
      </a:lvl3pPr>
      <a:lvl4pPr marL="860425" indent="-18097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Wingdings" charset="0"/>
        <a:buChar char="ü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485D0E"/>
        </a:buClr>
        <a:buSzPct val="85000"/>
        <a:buFont typeface="Arial Unicode MS" charset="0"/>
        <a:buChar char="‐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uact=8&amp;ved=0CAcQjRw&amp;url=http://btm-inc.biz/tag/brand-equity-definition-in-marketing&amp;ei=ZoS-VOrPLYq2yQSetIAQ&amp;bvm=bv.83829542,d.aWw&amp;psig=AFQjCNFZpC5zxs6emJRj9QYWoSvFHCdfGA&amp;ust=142185826343390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 sz="3600" dirty="0"/>
              <a:t>Overview of Outcomes of Commission-Regulated Activities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IDSM Rulemaking</a:t>
            </a:r>
          </a:p>
          <a:p>
            <a:r>
              <a:rPr lang="en-US" dirty="0" smtClean="0"/>
              <a:t>Jan 22 Workshop</a:t>
            </a:r>
          </a:p>
          <a:p>
            <a:endParaRPr lang="en-US" dirty="0" smtClean="0"/>
          </a:p>
          <a:p>
            <a:r>
              <a:rPr lang="en-US" sz="1800" dirty="0" smtClean="0"/>
              <a:t>Lisa Paulo</a:t>
            </a:r>
          </a:p>
          <a:p>
            <a:r>
              <a:rPr lang="en-US" sz="1800" dirty="0" smtClean="0"/>
              <a:t>Cathy Fogel </a:t>
            </a:r>
          </a:p>
          <a:p>
            <a:r>
              <a:rPr lang="en-US" sz="1800" dirty="0" smtClean="0"/>
              <a:t>Energy Division Staff</a:t>
            </a:r>
          </a:p>
          <a:p>
            <a:endParaRPr lang="en-US" sz="1800" dirty="0" smtClean="0"/>
          </a:p>
          <a:p>
            <a:r>
              <a:rPr lang="en-US" sz="1800" dirty="0" smtClean="0"/>
              <a:t>Christie </a:t>
            </a:r>
            <a:r>
              <a:rPr lang="en-US" sz="1800" dirty="0" err="1" smtClean="0"/>
              <a:t>Torak</a:t>
            </a:r>
            <a:r>
              <a:rPr lang="en-US" sz="1800" dirty="0" smtClean="0"/>
              <a:t>, Evergreen Economics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931C-1377-49BA-AF03-A760903405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7200"/>
          </a:xfrm>
        </p:spPr>
        <p:txBody>
          <a:bodyPr/>
          <a:lstStyle/>
          <a:p>
            <a:r>
              <a:rPr lang="en-US" altLang="en-US" sz="2800" dirty="0"/>
              <a:t>PG&amp;E Summary of Results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0600" y="1600201"/>
            <a:ext cx="769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&gt;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 Executives are actively promoting integration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widespread internal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IDSM training program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of an online integrated residential audit tool.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 continue with integrating marketing budgets to support IDSM.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Tracking of IDSM accomplishments are unsophisticated.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91051"/>
            <a:ext cx="381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1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85800"/>
            <a:ext cx="8229600" cy="609600"/>
          </a:xfrm>
        </p:spPr>
        <p:txBody>
          <a:bodyPr/>
          <a:lstStyle/>
          <a:p>
            <a:r>
              <a:rPr lang="en-US" altLang="en-US" sz="2800" dirty="0"/>
              <a:t>SCE Summary of Results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07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&gt;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Account managers are actively promoting.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Implementation </a:t>
            </a:r>
            <a:r>
              <a:rPr lang="en-US" altLang="en-US" sz="1800" kern="0" dirty="0">
                <a:solidFill>
                  <a:srgbClr val="000000"/>
                </a:solidFill>
                <a:latin typeface="Calibri" panose="020F0502020204030204" pitchFamily="34" charset="0"/>
              </a:rPr>
              <a:t>of an online integrated residential audit tool.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mplementation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of a new data management system will improve the utility’s ability to track projects and integrated projects.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/>
              </a:rPr>
              <a:t>General knowledge of IDSM was good, but attitude that “there’s </a:t>
            </a:r>
            <a:r>
              <a:rPr lang="en-US" sz="1800" dirty="0" smtClean="0">
                <a:latin typeface="Calibri" panose="020F0502020204030204" pitchFamily="34" charset="0"/>
                <a:ea typeface="Calibri"/>
              </a:rPr>
              <a:t>nothing </a:t>
            </a:r>
            <a:r>
              <a:rPr lang="en-US" sz="1800" dirty="0">
                <a:latin typeface="Calibri" panose="020F0502020204030204" pitchFamily="34" charset="0"/>
                <a:ea typeface="Calibri"/>
              </a:rPr>
              <a:t>new here</a:t>
            </a:r>
            <a:r>
              <a:rPr lang="en-US" sz="1800" dirty="0" smtClean="0">
                <a:latin typeface="Calibri" panose="020F0502020204030204" pitchFamily="34" charset="0"/>
                <a:ea typeface="Calibri"/>
              </a:rPr>
              <a:t>,” particularly </a:t>
            </a:r>
            <a:r>
              <a:rPr lang="en-US" sz="1800" dirty="0">
                <a:latin typeface="Calibri" panose="020F0502020204030204" pitchFamily="34" charset="0"/>
                <a:ea typeface="Calibri"/>
              </a:rPr>
              <a:t>among the more experienced reps, </a:t>
            </a:r>
            <a:r>
              <a:rPr lang="en-US" sz="1800" dirty="0" smtClean="0">
                <a:latin typeface="Calibri" panose="020F0502020204030204" pitchFamily="34" charset="0"/>
                <a:ea typeface="Calibri"/>
              </a:rPr>
              <a:t>could </a:t>
            </a:r>
            <a:r>
              <a:rPr lang="en-US" sz="1800" dirty="0">
                <a:latin typeface="Calibri" panose="020F0502020204030204" pitchFamily="34" charset="0"/>
                <a:ea typeface="Calibri"/>
              </a:rPr>
              <a:t>be refreshed, possibly with </a:t>
            </a:r>
            <a:r>
              <a:rPr lang="en-US" sz="1800" dirty="0" smtClean="0">
                <a:latin typeface="Calibri" panose="020F0502020204030204" pitchFamily="34" charset="0"/>
                <a:ea typeface="Calibri"/>
              </a:rPr>
              <a:t>some new </a:t>
            </a:r>
            <a:r>
              <a:rPr lang="en-US" sz="1800" dirty="0">
                <a:latin typeface="Calibri" panose="020F0502020204030204" pitchFamily="34" charset="0"/>
                <a:ea typeface="Calibri"/>
              </a:rPr>
              <a:t>approaches or tools to </a:t>
            </a:r>
            <a:r>
              <a:rPr lang="en-US" sz="1800" dirty="0" smtClean="0">
                <a:latin typeface="Calibri" panose="020F0502020204030204" pitchFamily="34" charset="0"/>
                <a:ea typeface="Calibri"/>
              </a:rPr>
              <a:t>delivering </a:t>
            </a:r>
            <a:r>
              <a:rPr lang="en-US" sz="1800" dirty="0">
                <a:latin typeface="Calibri" panose="020F0502020204030204" pitchFamily="34" charset="0"/>
                <a:ea typeface="Calibri"/>
              </a:rPr>
              <a:t>integrated program </a:t>
            </a:r>
            <a:r>
              <a:rPr lang="en-US" sz="1800" dirty="0" smtClean="0">
                <a:latin typeface="Calibri" panose="020F0502020204030204" pitchFamily="34" charset="0"/>
                <a:ea typeface="Calibri"/>
              </a:rPr>
              <a:t>messaging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Calibri" panose="020F0502020204030204" pitchFamily="34" charset="0"/>
              <a:ea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800" dirty="0">
                <a:latin typeface="Calibri" panose="020F0502020204030204" pitchFamily="34" charset="0"/>
              </a:rPr>
              <a:t>EE and DR are better integrated than either is with DG.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38" y="5334000"/>
            <a:ext cx="3396861" cy="15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5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r>
              <a:rPr lang="en-US" altLang="en-US" sz="2800" dirty="0"/>
              <a:t>SDG&amp;E Summary of Results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&gt;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The Local Island </a:t>
            </a:r>
            <a:r>
              <a:rPr lang="en-US" altLang="en-US" sz="2000" kern="0" dirty="0">
                <a:solidFill>
                  <a:srgbClr val="000000"/>
                </a:solidFill>
                <a:latin typeface="Calibri"/>
              </a:rPr>
              <a:t>P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ilot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Program.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SDG&amp;E has implemented an online integrated residential audit tool.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Segment Advisors are responsible for being informed of all the DSM strategies.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Currently tracks EE, DR, and DG participation but has no means to easily track the integration of DSM at a site.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The top barriers include internal silos/communication (61%), budgets and funding (54%), and CPUC/regulatory policy (35%).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579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70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altLang="en-US" sz="2800" dirty="0"/>
              <a:t>SCG Summary of Results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7675" y="1981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&gt;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SCG and SCE have developed a good working relationship to make sure their low income customers benefit from natural gas and electricity low income programs. 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SCG has developed relationships with water utilities to not only reduce use of water but also natural gas used to heat water.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 descr="http://asifpremji.com/wp-content/uploads/2013/02/Resul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91000"/>
            <a:ext cx="56769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3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0050" y="1600200"/>
            <a:ext cx="5486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IOUs Included how they would address the IDSM Process Evaluation findings in their 2013 – 2014 IDSM Program Implementation Plan.</a:t>
            </a:r>
          </a:p>
          <a:p>
            <a:pPr marL="0" indent="0" eaLnBrk="1" hangingPunct="1"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/>
              <a:t>The </a:t>
            </a:r>
            <a:r>
              <a:rPr lang="en-US" sz="1800"/>
              <a:t>CPUC </a:t>
            </a:r>
            <a:r>
              <a:rPr lang="en-US" sz="1800" smtClean="0"/>
              <a:t>clarified </a:t>
            </a:r>
            <a:r>
              <a:rPr lang="en-US" sz="1800" dirty="0"/>
              <a:t>that the IOUs can utilized EE funding to support integration activities </a:t>
            </a:r>
            <a:r>
              <a:rPr lang="en-US" sz="1800" dirty="0" smtClean="0"/>
              <a:t>(D.12-11-015)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On October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the CPUC issued a new IDSM Order Instituting Rulemaking (OIR).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Energy Division is currently managing a more in-depth IDSM evaluation as part of the 2013-2014 Evaluation Roadmap.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8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F1E54-236B-8646-8FD1-455664F4B42A}" type="slidenum">
              <a:rPr lang="en-US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222250"/>
            <a:ext cx="7645400" cy="584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Cambria" charset="0"/>
              </a:rPr>
              <a:t>IDSM </a:t>
            </a:r>
            <a:r>
              <a:rPr lang="en-US" b="1" dirty="0" smtClean="0">
                <a:latin typeface="Cambria" charset="0"/>
              </a:rPr>
              <a:t>Activities Summary</a:t>
            </a:r>
          </a:p>
        </p:txBody>
      </p:sp>
      <p:sp>
        <p:nvSpPr>
          <p:cNvPr id="28675" name="Rectangle 18"/>
          <p:cNvSpPr>
            <a:spLocks noChangeArrowheads="1"/>
          </p:cNvSpPr>
          <p:nvPr/>
        </p:nvSpPr>
        <p:spPr bwMode="auto">
          <a:xfrm>
            <a:off x="766763" y="1041400"/>
            <a:ext cx="786923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lvl="1" indent="-285750"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Summary Based on Quarterly Reporting by the IOUs, Q1 2012 through Q3 2014</a:t>
            </a:r>
          </a:p>
          <a:p>
            <a:pPr marL="742950" lvl="2" indent="-285750"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Duplicate reporting not included</a:t>
            </a:r>
          </a:p>
          <a:p>
            <a:pPr marL="742950" lvl="2" indent="-285750"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Self-Reported, </a:t>
            </a:r>
            <a:r>
              <a:rPr lang="en-US" sz="1600" b="1" dirty="0">
                <a:solidFill>
                  <a:srgbClr val="485D0E"/>
                </a:solidFill>
                <a:latin typeface="Cambria" charset="0"/>
              </a:rPr>
              <a:t>N</a:t>
            </a: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ot Confirmed </a:t>
            </a:r>
          </a:p>
          <a:p>
            <a:pPr marL="285750" lvl="1" indent="-285750"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IDSM Activities encompass a wide range of areas – not necessarily comparable in size and scope of effort</a:t>
            </a:r>
          </a:p>
          <a:p>
            <a:pPr marL="742950" lvl="2" indent="-285750"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From research and development to customer education, rebates programs, etc.</a:t>
            </a:r>
          </a:p>
          <a:p>
            <a:pPr marL="285750" lvl="1" indent="-285750"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Primary activity areas are </a:t>
            </a:r>
          </a:p>
          <a:p>
            <a:pPr marL="742950" lvl="2" indent="-285750"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Marketing and Outreach </a:t>
            </a:r>
          </a:p>
          <a:p>
            <a:pPr marL="742950" lvl="2" indent="-285750"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Support, Education, Audits</a:t>
            </a:r>
          </a:p>
          <a:p>
            <a:pPr marL="285750" lvl="1" indent="-285750"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Less than half of </a:t>
            </a:r>
            <a:r>
              <a:rPr lang="en-US" sz="1600" b="1" dirty="0">
                <a:solidFill>
                  <a:srgbClr val="485D0E"/>
                </a:solidFill>
                <a:latin typeface="Cambria" charset="0"/>
              </a:rPr>
              <a:t>e</a:t>
            </a: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ach </a:t>
            </a:r>
            <a:r>
              <a:rPr lang="en-US" sz="1600" b="1" dirty="0">
                <a:solidFill>
                  <a:srgbClr val="485D0E"/>
                </a:solidFill>
                <a:latin typeface="Cambria" charset="0"/>
              </a:rPr>
              <a:t>a</a:t>
            </a: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ctivity below includes all three DSM resources (EE DG and DR)</a:t>
            </a:r>
          </a:p>
          <a:p>
            <a:pPr marL="457200" lvl="2">
              <a:spcAft>
                <a:spcPts val="400"/>
              </a:spcAft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	Support Education Audits	Research</a:t>
            </a:r>
            <a:endParaRPr lang="en-US" sz="1600" b="1" dirty="0">
              <a:solidFill>
                <a:srgbClr val="485D0E"/>
              </a:solidFill>
              <a:latin typeface="Cambria" charset="0"/>
            </a:endParaRPr>
          </a:p>
          <a:p>
            <a:pPr marL="457200" lvl="2">
              <a:spcAft>
                <a:spcPts val="400"/>
              </a:spcAft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	Rebates / Financial		Small Commercial</a:t>
            </a:r>
          </a:p>
          <a:p>
            <a:pPr marL="457200" lvl="2">
              <a:spcAft>
                <a:spcPts val="400"/>
              </a:spcAft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	Upstream/WE&amp;T		Institutional Government</a:t>
            </a:r>
          </a:p>
          <a:p>
            <a:pPr marL="457200" lvl="2">
              <a:spcAft>
                <a:spcPts val="400"/>
              </a:spcAft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	Projects			Low Income</a:t>
            </a:r>
          </a:p>
          <a:p>
            <a:pPr marL="457200" lvl="2">
              <a:spcAft>
                <a:spcPts val="400"/>
              </a:spcAft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	Online Tools		Behavioral		</a:t>
            </a:r>
          </a:p>
          <a:p>
            <a:pPr marL="457200" lvl="2">
              <a:spcAft>
                <a:spcPts val="400"/>
              </a:spcAft>
            </a:pPr>
            <a:r>
              <a:rPr lang="en-US" sz="1600" b="1" dirty="0" smtClean="0">
                <a:solidFill>
                  <a:srgbClr val="485D0E"/>
                </a:solidFill>
                <a:latin typeface="Cambria" charset="0"/>
              </a:rPr>
              <a:t>	ZNE</a:t>
            </a:r>
          </a:p>
          <a:p>
            <a:pPr marL="457200" lvl="2">
              <a:spcAft>
                <a:spcPts val="400"/>
              </a:spcAft>
            </a:pPr>
            <a:endParaRPr lang="en-US" sz="1600" b="1" dirty="0" smtClean="0">
              <a:solidFill>
                <a:srgbClr val="485D0E"/>
              </a:solidFill>
              <a:latin typeface="Cambria" charset="0"/>
            </a:endParaRPr>
          </a:p>
          <a:p>
            <a:pPr marL="742950" lvl="2" indent="-285750">
              <a:spcAft>
                <a:spcPts val="400"/>
              </a:spcAft>
              <a:buFont typeface="Arial" charset="0"/>
              <a:buChar char="•"/>
            </a:pPr>
            <a:endParaRPr lang="en-US" b="1" dirty="0" smtClean="0">
              <a:solidFill>
                <a:srgbClr val="485D0E"/>
              </a:solidFill>
              <a:latin typeface="Cambria" charset="0"/>
            </a:endParaRPr>
          </a:p>
          <a:p>
            <a:pPr marL="285750" lvl="1" indent="-285750">
              <a:spcAft>
                <a:spcPts val="400"/>
              </a:spcAft>
              <a:buFont typeface="Arial" charset="0"/>
              <a:buChar char="•"/>
            </a:pPr>
            <a:endParaRPr lang="en-US" b="1" dirty="0" smtClean="0">
              <a:solidFill>
                <a:srgbClr val="485D0E"/>
              </a:solidFill>
              <a:latin typeface="Cambria" charset="0"/>
            </a:endParaRPr>
          </a:p>
          <a:p>
            <a:pPr marL="285750" lvl="1" indent="-285750">
              <a:spcAft>
                <a:spcPts val="400"/>
              </a:spcAft>
              <a:buFont typeface="Arial" charset="0"/>
              <a:buChar char="•"/>
            </a:pPr>
            <a:endParaRPr lang="en-US" b="1" dirty="0">
              <a:solidFill>
                <a:srgbClr val="485D0E"/>
              </a:solidFill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FAE65-9DD5-6243-B24B-FD6399DF1490}" type="slidenum">
              <a:rPr lang="en-US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283517"/>
            <a:ext cx="7645400" cy="46166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Cambria" charset="0"/>
              </a:rPr>
              <a:t>IDSM Activities Q1 2012- Q3 2014</a:t>
            </a:r>
            <a:endParaRPr lang="en-US" sz="2400" dirty="0" smtClean="0"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873940"/>
            <a:ext cx="8483600" cy="57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63A62-2371-B644-ABDD-09EC3DE58DFF}" type="slidenum">
              <a:rPr lang="en-US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283517"/>
            <a:ext cx="7645400" cy="46166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Cambria" charset="0"/>
              </a:rPr>
              <a:t>Integration Elements in Current IDSM Activities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838200"/>
            <a:ext cx="8610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meter decisions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Outcomes of Commission-Regulated Activities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28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Meter Business Case Assumptions—  PG&amp;E</a:t>
            </a:r>
            <a:br>
              <a:rPr lang="en-US" dirty="0" smtClean="0"/>
            </a:b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(D. 09-03-026)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/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altLang="en-US" sz="2200" dirty="0">
                <a:ea typeface="ＭＳ Ｐゴシック" pitchFamily="34" charset="-128"/>
              </a:rPr>
              <a:t>A</a:t>
            </a:r>
            <a:r>
              <a:rPr lang="en-US" altLang="en-US" sz="2200" dirty="0" smtClean="0">
                <a:ea typeface="ＭＳ Ｐゴシック" pitchFamily="34" charset="-128"/>
              </a:rPr>
              <a:t>pproved </a:t>
            </a:r>
            <a:r>
              <a:rPr lang="en-US" altLang="en-US" sz="2200" dirty="0">
                <a:ea typeface="ＭＳ Ｐゴシック" pitchFamily="34" charset="-128"/>
              </a:rPr>
              <a:t>application included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$269 M in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EE electric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conservation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benefits and $263 in DR benefits </a:t>
            </a:r>
          </a:p>
          <a:p>
            <a:pPr lvl="1"/>
            <a:r>
              <a:rPr lang="en-US" altLang="en-US" sz="1600" dirty="0" smtClean="0">
                <a:ea typeface="ＭＳ Ｐゴシック" pitchFamily="34" charset="-128"/>
              </a:rPr>
              <a:t>Assumed </a:t>
            </a:r>
            <a:r>
              <a:rPr lang="en-US" altLang="en-US" sz="1600" b="1" dirty="0" smtClean="0">
                <a:ea typeface="ＭＳ Ｐゴシック" pitchFamily="34" charset="-128"/>
              </a:rPr>
              <a:t>2- </a:t>
            </a:r>
            <a:r>
              <a:rPr lang="en-US" altLang="en-US" sz="1600" b="1" dirty="0">
                <a:ea typeface="ＭＳ Ｐゴシック" pitchFamily="34" charset="-128"/>
              </a:rPr>
              <a:t>21% </a:t>
            </a:r>
            <a:r>
              <a:rPr lang="en-US" altLang="en-US" sz="1600" dirty="0">
                <a:ea typeface="ＭＳ Ｐゴシック" pitchFamily="34" charset="-128"/>
              </a:rPr>
              <a:t>of homes </a:t>
            </a:r>
            <a:r>
              <a:rPr lang="en-US" altLang="en-US" sz="1600" dirty="0" smtClean="0">
                <a:ea typeface="ＭＳ Ｐゴシック" pitchFamily="34" charset="-128"/>
              </a:rPr>
              <a:t>adopt devices, 2012-20</a:t>
            </a:r>
          </a:p>
          <a:p>
            <a:pPr lvl="1"/>
            <a:r>
              <a:rPr lang="en-US" altLang="en-US" sz="1600" b="1" dirty="0" smtClean="0">
                <a:ea typeface="ＭＳ Ｐゴシック" pitchFamily="34" charset="-128"/>
              </a:rPr>
              <a:t>~6.5</a:t>
            </a:r>
            <a:r>
              <a:rPr lang="en-US" altLang="en-US" sz="1600" b="1" dirty="0">
                <a:ea typeface="ＭＳ Ｐゴシック" pitchFamily="34" charset="-128"/>
              </a:rPr>
              <a:t>% electric conservation savings/home</a:t>
            </a:r>
          </a:p>
          <a:p>
            <a:r>
              <a:rPr lang="en-US" altLang="en-US" sz="2200" dirty="0" smtClean="0">
                <a:ea typeface="ＭＳ Ｐゴシック" pitchFamily="34" charset="-128"/>
              </a:rPr>
              <a:t>Smart </a:t>
            </a:r>
            <a:r>
              <a:rPr lang="en-US" altLang="en-US" sz="2200" dirty="0">
                <a:ea typeface="ＭＳ Ｐゴシック" pitchFamily="34" charset="-128"/>
              </a:rPr>
              <a:t>Meter-enable DR programs </a:t>
            </a:r>
            <a:r>
              <a:rPr lang="en-US" altLang="en-US" sz="2200" dirty="0" smtClean="0">
                <a:ea typeface="ＭＳ Ｐゴシック" pitchFamily="34" charset="-128"/>
              </a:rPr>
              <a:t>assumptions </a:t>
            </a:r>
            <a:r>
              <a:rPr lang="en-US" altLang="en-US" sz="2200" dirty="0">
                <a:ea typeface="ＭＳ Ｐゴシック" pitchFamily="34" charset="-128"/>
              </a:rPr>
              <a:t>were:</a:t>
            </a:r>
          </a:p>
          <a:p>
            <a:pPr lvl="1"/>
            <a:r>
              <a:rPr lang="en-US" altLang="en-US" sz="1600" dirty="0">
                <a:ea typeface="ＭＳ Ｐゴシック" pitchFamily="34" charset="-128"/>
              </a:rPr>
              <a:t>2</a:t>
            </a:r>
            <a:r>
              <a:rPr lang="en-US" altLang="en-US" sz="1600" dirty="0" smtClean="0">
                <a:ea typeface="ＭＳ Ｐゴシック" pitchFamily="34" charset="-128"/>
              </a:rPr>
              <a:t>-way communication with LC Programmable </a:t>
            </a:r>
            <a:r>
              <a:rPr lang="en-US" altLang="en-US" sz="1600" dirty="0">
                <a:ea typeface="ＭＳ Ｐゴシック" pitchFamily="34" charset="-128"/>
              </a:rPr>
              <a:t>Thermostats </a:t>
            </a:r>
            <a:endParaRPr lang="en-US" altLang="en-US" sz="1600" dirty="0" smtClean="0">
              <a:ea typeface="ＭＳ Ｐゴシック" pitchFamily="34" charset="-128"/>
            </a:endParaRPr>
          </a:p>
          <a:p>
            <a:pPr lvl="1"/>
            <a:r>
              <a:rPr lang="en-US" altLang="en-US" sz="1600" dirty="0" smtClean="0">
                <a:ea typeface="ＭＳ Ｐゴシック" pitchFamily="34" charset="-128"/>
              </a:rPr>
              <a:t>New </a:t>
            </a:r>
            <a:r>
              <a:rPr lang="en-US" altLang="en-US" sz="1600" dirty="0">
                <a:ea typeface="ＭＳ Ｐゴシック" pitchFamily="34" charset="-128"/>
              </a:rPr>
              <a:t>peak time rebate program</a:t>
            </a:r>
          </a:p>
          <a:p>
            <a:r>
              <a:rPr lang="en-US" sz="2200" dirty="0" smtClean="0"/>
              <a:t>Current reported penetrations are very low*</a:t>
            </a:r>
          </a:p>
          <a:p>
            <a:pPr lvl="1"/>
            <a:r>
              <a:rPr lang="en-US" sz="1600" dirty="0" smtClean="0"/>
              <a:t>&lt;1% for Consumer devices</a:t>
            </a:r>
          </a:p>
          <a:p>
            <a:pPr lvl="1"/>
            <a:r>
              <a:rPr lang="en-US" sz="1600" dirty="0" smtClean="0"/>
              <a:t>~ 5% of res consumers on Time Variant/ Dynamic Pricing tariff</a:t>
            </a:r>
          </a:p>
          <a:p>
            <a:pPr lvl="1"/>
            <a:r>
              <a:rPr lang="en-US" sz="1600" dirty="0" smtClean="0"/>
              <a:t>38% have accessed energy use info; 2% enrolled in energy info programs</a:t>
            </a: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IDSM rulemaking:  enhance use of AMI capabilities  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096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*Oct 2014 PG&amp;E Annual Report on Smart Grid Investments </a:t>
            </a:r>
          </a:p>
          <a:p>
            <a:r>
              <a:rPr lang="en-US" sz="1400" dirty="0"/>
              <a:t>http://www.cpuc.ca.gov/PUC/energy/smartgrid.htm</a:t>
            </a:r>
          </a:p>
        </p:txBody>
      </p:sp>
    </p:spTree>
    <p:extLst>
      <p:ext uri="{BB962C8B-B14F-4D97-AF65-F5344CB8AC3E}">
        <p14:creationId xmlns:p14="http://schemas.microsoft.com/office/powerpoint/2010/main" val="44113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IDSM directives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Outcomes of Commission-Regulated Activities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Meter Business Case </a:t>
            </a:r>
            <a:r>
              <a:rPr lang="en-US" dirty="0" smtClean="0"/>
              <a:t>Assumptions—  SCE</a:t>
            </a:r>
            <a:br>
              <a:rPr lang="en-US" dirty="0" smtClean="0"/>
            </a:br>
            <a:r>
              <a:rPr lang="en-US" sz="1600" dirty="0" smtClean="0"/>
              <a:t>D. 05-12-001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altLang="en-US" sz="2200" dirty="0" smtClean="0">
                <a:ea typeface="ＭＳ Ｐゴシック" pitchFamily="34" charset="-128"/>
              </a:rPr>
              <a:t>Assumed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$164 M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 EE </a:t>
            </a:r>
            <a:r>
              <a:rPr lang="en-US" altLang="en-US" sz="2200" dirty="0" smtClean="0">
                <a:ea typeface="ＭＳ Ｐゴシック" pitchFamily="34" charset="-128"/>
              </a:rPr>
              <a:t>conservation </a:t>
            </a:r>
            <a:r>
              <a:rPr lang="en-US" altLang="en-US" sz="2200" dirty="0">
                <a:ea typeface="ＭＳ Ｐゴシック" pitchFamily="34" charset="-128"/>
              </a:rPr>
              <a:t>benefits and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$652 M in DR benefits </a:t>
            </a:r>
            <a:r>
              <a:rPr lang="en-US" altLang="en-US" sz="2200" dirty="0">
                <a:ea typeface="ＭＳ Ｐゴシック" pitchFamily="34" charset="-128"/>
              </a:rPr>
              <a:t>(PVRR</a:t>
            </a:r>
            <a:r>
              <a:rPr lang="en-US" altLang="en-US" sz="2200" dirty="0" smtClean="0">
                <a:ea typeface="ＭＳ Ｐゴシック" pitchFamily="34" charset="-128"/>
              </a:rPr>
              <a:t>)</a:t>
            </a:r>
            <a:endParaRPr lang="en-US" altLang="en-US" sz="2200" dirty="0">
              <a:ea typeface="ＭＳ Ｐゴシック" pitchFamily="34" charset="-128"/>
            </a:endParaRPr>
          </a:p>
          <a:p>
            <a:r>
              <a:rPr lang="en-US" altLang="en-US" sz="2200" dirty="0">
                <a:ea typeface="ＭＳ Ｐゴシック" pitchFamily="34" charset="-128"/>
              </a:rPr>
              <a:t>Depended on rapid growth in building integrated, handheld and PC- based graphic </a:t>
            </a:r>
            <a:r>
              <a:rPr lang="en-US" altLang="en-US" sz="2200" dirty="0" smtClean="0">
                <a:ea typeface="ＭＳ Ｐゴシック" pitchFamily="34" charset="-128"/>
              </a:rPr>
              <a:t>displays and PCT programs</a:t>
            </a:r>
            <a:endParaRPr lang="en-US" altLang="en-US" sz="2200" dirty="0">
              <a:ea typeface="ＭＳ Ｐゴシック" pitchFamily="34" charset="-128"/>
            </a:endParaRPr>
          </a:p>
          <a:p>
            <a:pPr marL="914400" lvl="2" indent="0">
              <a:buNone/>
            </a:pPr>
            <a:r>
              <a:rPr lang="en-US" altLang="en-US" i="1" dirty="0" smtClean="0">
                <a:ea typeface="ＭＳ Ｐゴシック" pitchFamily="34" charset="-128"/>
              </a:rPr>
              <a:t>“May integrate sales with other DR and EE programs…” </a:t>
            </a:r>
            <a:endParaRPr lang="en-US" altLang="en-US" i="1" dirty="0">
              <a:ea typeface="ＭＳ Ｐゴシック" pitchFamily="34" charset="-128"/>
            </a:endParaRPr>
          </a:p>
          <a:p>
            <a:r>
              <a:rPr lang="en-US" sz="2200" dirty="0" smtClean="0"/>
              <a:t>Current reported penetration levels are very low</a:t>
            </a:r>
          </a:p>
          <a:p>
            <a:pPr lvl="1"/>
            <a:r>
              <a:rPr lang="en-US" sz="1600" dirty="0" smtClean="0"/>
              <a:t>0% penetration of customer devices</a:t>
            </a:r>
          </a:p>
          <a:p>
            <a:pPr lvl="1"/>
            <a:r>
              <a:rPr lang="en-US" sz="1600" dirty="0" smtClean="0"/>
              <a:t>For res customers: 21 K and 390 K on TOU/PTR respectively</a:t>
            </a:r>
          </a:p>
          <a:p>
            <a:pPr lvl="1"/>
            <a:r>
              <a:rPr lang="en-US" sz="1600" dirty="0"/>
              <a:t>~14% have accessed interval usage data / enrolled in energy info </a:t>
            </a:r>
            <a:r>
              <a:rPr lang="en-US" sz="1600" dirty="0" smtClean="0"/>
              <a:t>programs</a:t>
            </a:r>
          </a:p>
          <a:p>
            <a:pPr lvl="1"/>
            <a:endParaRPr lang="en-US" sz="1600" dirty="0" smtClean="0"/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IDSM rulemaking: enhance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use of AMI capabilities  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093383"/>
            <a:ext cx="48138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*Oct 2014 </a:t>
            </a:r>
            <a:r>
              <a:rPr lang="en-US" sz="1400" dirty="0" smtClean="0"/>
              <a:t>SCE </a:t>
            </a:r>
            <a:r>
              <a:rPr lang="en-US" sz="1400" dirty="0"/>
              <a:t>Annual Report on Smart Grid Investments </a:t>
            </a:r>
          </a:p>
          <a:p>
            <a:r>
              <a:rPr lang="en-US" sz="1400" dirty="0"/>
              <a:t>http://www.cpuc.ca.gov/PUC/energy/smartgrid.htm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04BD341-32C1-46C4-9315-8662D728C3F0}" type="slidenum">
              <a:rPr lang="en-US" smtClean="0"/>
              <a:pPr eaLnBrk="1" hangingPunct="1">
                <a:defRPr/>
              </a:pPr>
              <a:t>3</a:t>
            </a:fld>
            <a:endParaRPr lang="en-US" dirty="0" smtClean="0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457200" y="62484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762001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Integrating Demand Side Management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199"/>
            <a:ext cx="6781800" cy="47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AF81-2E8B-4028-9B71-BA7A28647B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The Energy Action Plan (EAP)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4648200" cy="4648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b="1" dirty="0" smtClean="0"/>
              <a:t>Policy Goals: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dirty="0" smtClean="0"/>
              <a:t>Meet California’s energy growth needs while optimizing energy efficiency &amp; conservation.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dirty="0" smtClean="0"/>
              <a:t>Decrease per capita energy use &amp; reduce toxic &amp; greenhouse gas emissions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5F3B45"/>
                </a:solidFill>
              </a:rPr>
              <a:t>“Loading Order” for Energy Resources:</a:t>
            </a:r>
          </a:p>
          <a:p>
            <a:pPr marL="990600" lvl="1" indent="-5334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dirty="0" smtClean="0">
                <a:solidFill>
                  <a:srgbClr val="5F3B45"/>
                </a:solidFill>
              </a:rPr>
              <a:t>Energy Efficiency</a:t>
            </a:r>
          </a:p>
          <a:p>
            <a:pPr marL="990600" lvl="1" indent="-5334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dirty="0" smtClean="0">
                <a:solidFill>
                  <a:srgbClr val="5F3B45"/>
                </a:solidFill>
              </a:rPr>
              <a:t>Demand Response</a:t>
            </a:r>
          </a:p>
          <a:p>
            <a:pPr marL="990600" lvl="1" indent="-5334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dirty="0" smtClean="0">
                <a:solidFill>
                  <a:srgbClr val="5F3B45"/>
                </a:solidFill>
              </a:rPr>
              <a:t>Renewable Generation</a:t>
            </a:r>
          </a:p>
          <a:p>
            <a:pPr marL="990600" lvl="1" indent="-5334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dirty="0" smtClean="0">
                <a:solidFill>
                  <a:srgbClr val="5F3B45"/>
                </a:solidFill>
              </a:rPr>
              <a:t>Cleanest Available Fossil Generation</a:t>
            </a:r>
          </a:p>
          <a:p>
            <a:pPr marL="990600" lvl="1" indent="-5334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endParaRPr lang="en-US" b="1" dirty="0" smtClean="0">
              <a:solidFill>
                <a:srgbClr val="5F3B45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 smtClean="0"/>
              <a:t>EAP II adds climate change, RD&amp;D, &amp; transportation to the strategies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622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3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04BD341-32C1-46C4-9315-8662D728C3F0}" type="slidenum">
              <a:rPr lang="en-US" smtClean="0"/>
              <a:pPr eaLnBrk="1" hangingPunct="1">
                <a:defRPr/>
              </a:pPr>
              <a:t>5</a:t>
            </a:fld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010400" cy="10372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EE Strategic Plan (2008):</a:t>
            </a:r>
            <a:b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Integrated Demand Side Management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endParaRPr lang="en-US" b="1" dirty="0" smtClean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1752600"/>
            <a:ext cx="4374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Energy efficiency, energy conservation, demand response, advanced metering, and distributed generation technologies are offered as elements of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an integrated solution that supports energy and carbon reduction goals immediately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, and eventually water and other resource conservation goals in the future</a:t>
            </a:r>
          </a:p>
          <a:p>
            <a:endParaRPr lang="en-US" sz="2000" dirty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Provide </a:t>
            </a: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packages rather than products to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maximize energy savings</a:t>
            </a: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minimize program costs </a:t>
            </a: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and increase customer education, choice and ability to manage energy</a:t>
            </a:r>
            <a:endParaRPr 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 descr="final-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9190"/>
            <a:ext cx="3200400" cy="4495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990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 smtClean="0"/>
              <a:t>Ca EE Strategic Plan- Vision (2008):</a:t>
            </a:r>
            <a:br>
              <a:rPr lang="en-US" sz="2400" b="1" i="1" dirty="0" smtClean="0"/>
            </a:br>
            <a:r>
              <a:rPr lang="en-US" sz="2800" b="1" dirty="0" smtClean="0">
                <a:solidFill>
                  <a:srgbClr val="5F3B45"/>
                </a:solidFill>
              </a:rPr>
              <a:t>Integrated Demand Side Management (IDSM)</a:t>
            </a:r>
            <a:br>
              <a:rPr lang="en-US" sz="2800" b="1" dirty="0" smtClean="0">
                <a:solidFill>
                  <a:srgbClr val="5F3B45"/>
                </a:solidFill>
              </a:rPr>
            </a:b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2362200"/>
          </a:xfrm>
        </p:spPr>
        <p:txBody>
          <a:bodyPr/>
          <a:lstStyle/>
          <a:p>
            <a:pPr eaLnBrk="1" hangingPunct="1"/>
            <a:r>
              <a:rPr lang="en-US" sz="1800" b="1" u="sng" dirty="0" smtClean="0">
                <a:solidFill>
                  <a:schemeClr val="tx2"/>
                </a:solidFill>
              </a:rPr>
              <a:t>Strategy 1:</a:t>
            </a:r>
            <a:r>
              <a:rPr lang="en-US" sz="1800" dirty="0" smtClean="0"/>
              <a:t> Market Integrated Demand Side Management (IDSM) opportunities across all customer classes</a:t>
            </a:r>
          </a:p>
          <a:p>
            <a:pPr eaLnBrk="1" hangingPunct="1"/>
            <a:r>
              <a:rPr lang="en-US" sz="1800" b="1" u="sng" dirty="0" smtClean="0">
                <a:solidFill>
                  <a:schemeClr val="tx2"/>
                </a:solidFill>
              </a:rPr>
              <a:t>Strategy 2:</a:t>
            </a:r>
            <a:r>
              <a:rPr lang="en-US" sz="1800" dirty="0" smtClean="0"/>
              <a:t> Support integrated pilot program in all commercial segments.</a:t>
            </a:r>
          </a:p>
          <a:p>
            <a:pPr eaLnBrk="1" hangingPunct="1"/>
            <a:r>
              <a:rPr lang="en-US" sz="1800" b="1" u="sng" dirty="0" smtClean="0">
                <a:solidFill>
                  <a:schemeClr val="tx2"/>
                </a:solidFill>
              </a:rPr>
              <a:t>Strategy 3:</a:t>
            </a:r>
            <a:r>
              <a:rPr lang="en-US" sz="1800" dirty="0" smtClean="0"/>
              <a:t>  Develop integrated programs across resources including energy, water, and transportation.</a:t>
            </a:r>
          </a:p>
          <a:p>
            <a:pPr eaLnBrk="1" hangingPunct="1"/>
            <a:r>
              <a:rPr lang="en-US" sz="1800" b="1" u="sng" dirty="0" smtClean="0">
                <a:solidFill>
                  <a:schemeClr val="tx2"/>
                </a:solidFill>
              </a:rPr>
              <a:t>Strategy 4:</a:t>
            </a:r>
            <a:r>
              <a:rPr lang="en-US" sz="1800" dirty="0" smtClean="0"/>
              <a:t> Develop technologies that facilitate or enable IDSM.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31" y="3962400"/>
            <a:ext cx="60198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4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IDSM Process Evaluation </a:t>
            </a:r>
            <a:r>
              <a:rPr lang="en-US" sz="2800" dirty="0" smtClean="0"/>
              <a:t>General Findings </a:t>
            </a:r>
            <a:r>
              <a:rPr lang="en-US" sz="2800" dirty="0"/>
              <a:t>– Positive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5105400" cy="40687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>Utility personnel /  account reps have a good understanding of the concepts of IDSM.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/>
              <a:t>Commercial and industrial customers are provided with information necessary to promote integrated projects.  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Development </a:t>
            </a:r>
            <a:r>
              <a:rPr lang="en-US" sz="1800" dirty="0"/>
              <a:t>of Online Integrated Energy Audit for Residential and Small Commercial.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The IOUs are leveraging </a:t>
            </a:r>
            <a:r>
              <a:rPr lang="en-US" sz="1800" dirty="0"/>
              <a:t>s</a:t>
            </a:r>
            <a:r>
              <a:rPr lang="en-US" sz="1800" dirty="0" smtClean="0"/>
              <a:t>mart meters to support identification of comprehensive demand side energy improvements in the residential sector.</a:t>
            </a:r>
            <a:endParaRPr lang="en-US" sz="1800" dirty="0"/>
          </a:p>
          <a:p>
            <a:pPr eaLnBrk="1" hangingPunct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004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4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D.09-09-047 IDSM Directives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1447800"/>
            <a:ext cx="4419600" cy="5105400"/>
          </a:xfrm>
        </p:spPr>
        <p:txBody>
          <a:bodyPr rtlCol="0">
            <a:normAutofit fontScale="850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Cost-effectiveness protocols for integrated projects and programs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Measurement and evaluation protocols for IDSM programs and projects;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IDSM enabling emerging technologies;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Standardized integrated audit tools;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Integration pilot programs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Report on IDSM progress;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U</a:t>
            </a:r>
            <a:r>
              <a:rPr lang="en-US" sz="2000" dirty="0" smtClean="0"/>
              <a:t>tility Reorg to support IDSM strategies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Integrated marketing campaigns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96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General Areas for Improvement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Pilots should be designed to test integration of DSM resources.</a:t>
            </a:r>
          </a:p>
          <a:p>
            <a:pPr eaLnBrk="1" hangingPunct="1">
              <a:defRPr/>
            </a:pPr>
            <a:r>
              <a:rPr lang="en-US" sz="1800" dirty="0" smtClean="0"/>
              <a:t>CPUC guidance needed to resolve conflicting costs, program goals, and incentives for different DSM Technologies. </a:t>
            </a:r>
          </a:p>
          <a:p>
            <a:pPr eaLnBrk="1" hangingPunct="1">
              <a:defRPr/>
            </a:pPr>
            <a:r>
              <a:rPr lang="en-US" sz="1800" dirty="0" smtClean="0"/>
              <a:t>Coordinate timing of EE, DR, and DG program cycles</a:t>
            </a:r>
          </a:p>
          <a:p>
            <a:pPr eaLnBrk="1" hangingPunct="1">
              <a:defRPr/>
            </a:pPr>
            <a:r>
              <a:rPr lang="en-US" sz="1800" dirty="0" smtClean="0"/>
              <a:t>Develop clear definition of IDSM. </a:t>
            </a:r>
          </a:p>
          <a:p>
            <a:pPr eaLnBrk="1" hangingPunct="1">
              <a:defRPr/>
            </a:pPr>
            <a:r>
              <a:rPr lang="en-US" sz="1800" dirty="0" smtClean="0"/>
              <a:t>Develop shared funding sources to promote integration</a:t>
            </a:r>
          </a:p>
          <a:p>
            <a:pPr eaLnBrk="1" hangingPunct="1">
              <a:defRPr/>
            </a:pPr>
            <a:r>
              <a:rPr lang="en-US" sz="1800" dirty="0" smtClean="0"/>
              <a:t>Streamline program application and participation processes.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67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3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PUC Bright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FF"/>
      </a:accent1>
      <a:accent2>
        <a:srgbClr val="6565FF"/>
      </a:accent2>
      <a:accent3>
        <a:srgbClr val="8585FF"/>
      </a:accent3>
      <a:accent4>
        <a:srgbClr val="A1A1FF"/>
      </a:accent4>
      <a:accent5>
        <a:srgbClr val="BFBFFF"/>
      </a:accent5>
      <a:accent6>
        <a:srgbClr val="DDDDFF"/>
      </a:accent6>
      <a:hlink>
        <a:srgbClr val="3333FF"/>
      </a:hlink>
      <a:folHlink>
        <a:srgbClr val="333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A1F2F"/>
      </a:accent1>
      <a:accent2>
        <a:srgbClr val="262626"/>
      </a:accent2>
      <a:accent3>
        <a:srgbClr val="FFFFFF"/>
      </a:accent3>
      <a:accent4>
        <a:srgbClr val="000000"/>
      </a:accent4>
      <a:accent5>
        <a:srgbClr val="E1ABAD"/>
      </a:accent5>
      <a:accent6>
        <a:srgbClr val="212121"/>
      </a:accent6>
      <a:hlink>
        <a:srgbClr val="BFBFBF"/>
      </a:hlink>
      <a:folHlink>
        <a:srgbClr val="E2E4EA"/>
      </a:folHlink>
    </a:clrScheme>
    <a:fontScheme name="1_Default Design">
      <a:majorFont>
        <a:latin typeface="Cambria"/>
        <a:ea typeface="ＭＳ Ｐゴシック"/>
        <a:cs typeface=""/>
      </a:majorFont>
      <a:minorFont>
        <a:latin typeface="Cambr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A1F2F"/>
        </a:accent1>
        <a:accent2>
          <a:srgbClr val="262626"/>
        </a:accent2>
        <a:accent3>
          <a:srgbClr val="FFFFFF"/>
        </a:accent3>
        <a:accent4>
          <a:srgbClr val="000000"/>
        </a:accent4>
        <a:accent5>
          <a:srgbClr val="E1ABAD"/>
        </a:accent5>
        <a:accent6>
          <a:srgbClr val="212121"/>
        </a:accent6>
        <a:hlink>
          <a:srgbClr val="BFBFBF"/>
        </a:hlink>
        <a:folHlink>
          <a:srgbClr val="E2E4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18975</TotalTime>
  <Words>1508</Words>
  <Application>Microsoft Office PowerPoint</Application>
  <PresentationFormat>On-screen Show (4:3)</PresentationFormat>
  <Paragraphs>203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1_Default Design</vt:lpstr>
      <vt:lpstr>Overview of Outcomes of Commission-Regulated Activities </vt:lpstr>
      <vt:lpstr>IDSM directives</vt:lpstr>
      <vt:lpstr>PowerPoint Presentation</vt:lpstr>
      <vt:lpstr>The Energy Action Plan (EAP)</vt:lpstr>
      <vt:lpstr>EE Strategic Plan (2008): Integrated Demand Side Management </vt:lpstr>
      <vt:lpstr>Ca EE Strategic Plan- Vision (2008): Integrated Demand Side Management (IDSM) </vt:lpstr>
      <vt:lpstr>IDSM Process Evaluation General Findings – Positive Findings</vt:lpstr>
      <vt:lpstr>D.09-09-047 IDSM Directives</vt:lpstr>
      <vt:lpstr>General Areas for Improvement</vt:lpstr>
      <vt:lpstr>PG&amp;E Summary of Results</vt:lpstr>
      <vt:lpstr>SCE Summary of Results </vt:lpstr>
      <vt:lpstr>SDG&amp;E Summary of Results</vt:lpstr>
      <vt:lpstr>SCG Summary of Results</vt:lpstr>
      <vt:lpstr>Next Steps</vt:lpstr>
      <vt:lpstr>IDSM Activities Summary</vt:lpstr>
      <vt:lpstr>IDSM Activities Q1 2012- Q3 2014</vt:lpstr>
      <vt:lpstr>Integration Elements in Current IDSM Activities</vt:lpstr>
      <vt:lpstr>Smart meter decisions</vt:lpstr>
      <vt:lpstr>Smart Meter Business Case Assumptions—  PG&amp;E (D. 09-03-026) </vt:lpstr>
      <vt:lpstr>Smart Meter Business Case Assumptions—  SCE D. 05-12-001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CPUC PowerPoint Style Guide</dc:title>
  <dc:creator>Lee Jennie</dc:creator>
  <cp:lastModifiedBy>Hymes, Kelly A.</cp:lastModifiedBy>
  <cp:revision>657</cp:revision>
  <cp:lastPrinted>2015-01-20T17:53:30Z</cp:lastPrinted>
  <dcterms:created xsi:type="dcterms:W3CDTF">2013-01-29T09:06:24Z</dcterms:created>
  <dcterms:modified xsi:type="dcterms:W3CDTF">2015-01-21T23:43:40Z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1033</vt:i4>
  </property>
  <property fmtid="{D5CDD505-2E9C-101B-9397-08002B2CF9AE}" pid="3" name="EktQuickLink">
    <vt:lpwstr>DownloadAsset.aspx?id=3713</vt:lpwstr>
  </property>
  <property fmtid="{D5CDD505-2E9C-101B-9397-08002B2CF9AE}" pid="4" name="EktContentType">
    <vt:i4>101</vt:i4>
  </property>
  <property fmtid="{D5CDD505-2E9C-101B-9397-08002B2CF9AE}" pid="5" name="EktContentSubType">
    <vt:i4>0</vt:i4>
  </property>
  <property fmtid="{D5CDD505-2E9C-101B-9397-08002B2CF9AE}" pid="6" name="EktFolderName">
    <vt:lpwstr/>
  </property>
  <property fmtid="{D5CDD505-2E9C-101B-9397-08002B2CF9AE}" pid="7" name="EktCmsPath">
    <vt:lpwstr/>
  </property>
  <property fmtid="{D5CDD505-2E9C-101B-9397-08002B2CF9AE}" pid="8" name="EktExpiryType">
    <vt:i4>1</vt:i4>
  </property>
  <property fmtid="{D5CDD505-2E9C-101B-9397-08002B2CF9AE}" pid="9" name="EktDateCreated">
    <vt:filetime>2012-06-14T16:05:11Z</vt:filetime>
  </property>
  <property fmtid="{D5CDD505-2E9C-101B-9397-08002B2CF9AE}" pid="10" name="EktDateModified">
    <vt:filetime>2012-06-14T16:05:12Z</vt:filetime>
  </property>
  <property fmtid="{D5CDD505-2E9C-101B-9397-08002B2CF9AE}" pid="11" name="EktTaxCategory">
    <vt:lpwstr/>
  </property>
  <property fmtid="{D5CDD505-2E9C-101B-9397-08002B2CF9AE}" pid="12" name="EktDisabledTaxCategory">
    <vt:lpwstr/>
  </property>
  <property fmtid="{D5CDD505-2E9C-101B-9397-08002B2CF9AE}" pid="13" name="EktCmsSize">
    <vt:i4>1611264</vt:i4>
  </property>
  <property fmtid="{D5CDD505-2E9C-101B-9397-08002B2CF9AE}" pid="14" name="EktSearchable">
    <vt:i4>1</vt:i4>
  </property>
  <property fmtid="{D5CDD505-2E9C-101B-9397-08002B2CF9AE}" pid="15" name="EktEDescription">
    <vt:lpwstr>CPUC PowerPoint Style Guide</vt:lpwstr>
  </property>
</Properties>
</file>